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.jpe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1.mov" ContentType="video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.jpe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3.jpe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4" name="Shape 28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youtube.com/watch?v=4TFYl4TjDY0" TargetMode="External"/><Relationship Id="rId4" Type="http://schemas.openxmlformats.org/officeDocument/2006/relationships/hyperlink" Target="https://www.youtube.com/watch?v=jwWR1cQTKyw" TargetMode="External"/><Relationship Id="rId5" Type="http://schemas.openxmlformats.org/officeDocument/2006/relationships/hyperlink" Target="https://www.youtube.com/watch?v=BPPSu0vaNWA" TargetMode="Externa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5" name="Shape 2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5000"/>
              </a:lnSpc>
              <a:spcBef>
                <a:spcPts val="1200"/>
              </a:spcBef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Hoy vamos a hacer una lección un poco diferente a lo que están acostumbrados en Project Cornerstone. Si su Escuela Secundaria participa con Project Cornerstone, las lecciones serán parecidas a las que están acostumbrados. Habrá actividades y debates, y muchos de los conceptos clave le serán familiares. Sin embargo, los temas se han actualizado para que resulten más atractivos a los alumnos de Secundaria, y no habrá un libro como parte de la lección. La lección de hoy de Project Cornerstone será como las lecciones de Secundaria, y no utilizaremos un libro.</a:t>
            </a:r>
          </a:p>
          <a:p>
            <a:pPr>
              <a:defRPr b="1" sz="1100">
                <a:latin typeface="Verdana"/>
                <a:ea typeface="Verdana"/>
                <a:cs typeface="Verdana"/>
                <a:sym typeface="Verdana"/>
              </a:defRPr>
            </a:pPr>
          </a:p>
          <a:p>
            <a:pPr>
              <a:defRPr b="1" sz="1100" u="sng">
                <a:latin typeface="Verdana"/>
                <a:ea typeface="Verdana"/>
                <a:cs typeface="Verdana"/>
                <a:sym typeface="Verdana"/>
              </a:defRPr>
            </a:pPr>
            <a:r>
              <a:t>Competencias Principales del Aprendizaje Socioemocional (SEL, por sus siglas en inglés):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Conciencia Social - Reconocer las exigencias y oportunidades de la situación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Autocontrol - Manejar las propias emociones, fijar objetivos personales, utilizar la capacidad de planificación y organización, mostrar valor para tomar la iniciativa.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Autoconciencia - Tener una mentalidad de crecimiento, Desarrollar intereses y un sentido de propósito.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Toma de Decisiones Responsable: Anticipar y evaluar las consecuencias de las propias acciones.</a:t>
            </a:r>
          </a:p>
          <a:p>
            <a:pPr>
              <a:defRPr b="1" sz="1100" u="sng">
                <a:latin typeface="Verdana"/>
                <a:ea typeface="Verdana"/>
                <a:cs typeface="Verdana"/>
                <a:sym typeface="Verdana"/>
              </a:defRPr>
            </a:pPr>
          </a:p>
          <a:p>
            <a:pPr>
              <a:defRPr b="1" sz="1100" u="sng">
                <a:latin typeface="Verdana"/>
                <a:ea typeface="Verdana"/>
                <a:cs typeface="Verdana"/>
                <a:sym typeface="Verdana"/>
              </a:defRPr>
            </a:pPr>
            <a:r>
              <a:t>Elementos Fundamentales del Desarrollo: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Límites y Expectativas - #16 Altas Expectativas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Compromiso con el Aprendizaje - #22 Activa participación en el estudio y #24 Se crean vínculos con la escuela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Identidad Positiva - #37 Poder personal y #40 Visión positiva del futuro</a:t>
            </a:r>
          </a:p>
          <a:p>
            <a:pPr>
              <a:defRPr b="1" sz="1100" u="sng">
                <a:latin typeface="Verdana"/>
                <a:ea typeface="Verdana"/>
                <a:cs typeface="Verdana"/>
                <a:sym typeface="Verdana"/>
              </a:defRPr>
            </a:pPr>
          </a:p>
          <a:p>
            <a:pPr>
              <a:defRPr b="1" sz="1100" u="sng">
                <a:latin typeface="Verdana"/>
                <a:ea typeface="Verdana"/>
                <a:cs typeface="Verdana"/>
                <a:sym typeface="Verdana"/>
              </a:defRPr>
            </a:pPr>
            <a:r>
              <a:t>Relaciones Durante el Desarrollo: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Desafiar el Crecimiento - Espera lo mejor de mí, Da más, Hazme responsable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Ofrecer Apoyo - Guíame, Empodera, Defiende, Establece límites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Ampliar las Posibilidades - Inspirarme, Amplia horizontes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</a:p>
          <a:p>
            <a:pPr>
              <a:defRPr b="1" sz="1100" u="sng">
                <a:latin typeface="Verdana"/>
                <a:ea typeface="Verdana"/>
                <a:cs typeface="Verdana"/>
                <a:sym typeface="Verdana"/>
              </a:defRPr>
            </a:pPr>
            <a:r>
              <a:t>Objetivos del módulo: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Los alumnos aprenderán que el cambio le ocurre a todo el mundo.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Ayudar a los alumnos a descubrir cómo han afrontado el cambio en el pasado.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Discutir formas de desarrollar la resiliencia cuando se experimenta un cambio.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Enseñar a los alumnos que ellos controlan sus reacciones al cambio.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Explorar el cambio a la secundaria: ¿qué será diferente, ¿qué será igual y cómo se sentirán con los cambios?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3" name="Shape 4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r>
              <a:t>Has estado añadiendo herramientas a tu cinturón de herramientas durante todo el tiempo que has estado formándote con Project Cornerstone. Las habilidades que has adquirido y utilizado en la primaria pueden ayudarte en la secundaria si te acuerdas de llevarlas contigo.</a:t>
            </a:r>
          </a:p>
          <a:p>
            <a:pPr>
              <a:defRPr sz="1100"/>
            </a:pPr>
          </a:p>
          <a:p>
            <a:pPr>
              <a:defRPr b="1" sz="1100" u="sng"/>
            </a:pPr>
            <a:r>
              <a:t>Discusión: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Pida a la clase ejemplos de cómo han sido Defensores/UPstanders en los últimos 6 años. Ayúdales a ver cómo pueden aplicarse situaciones similares en la Secundaria. </a:t>
            </a:r>
          </a:p>
          <a:p>
            <a:pPr marL="171450" indent="-17145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¿Por qué la empatía será una herramienta importante en la Secundaria? </a:t>
            </a:r>
          </a:p>
          <a:p>
            <a:pPr marL="171450" indent="-17145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¿Qué pasa con la toma de perspectiva? </a:t>
            </a:r>
          </a:p>
          <a:p>
            <a:pPr marL="171450" indent="-17145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¿Cómo llenar la cubeta de alguien se ve diferente de lo que era cuando eras más joven?</a:t>
            </a:r>
          </a:p>
          <a:p>
            <a:pPr marL="171450" indent="-17145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¿Qué técnicas de autocuidado has aprendido que te ayudarán a lidiar con situaciones estresantes?</a:t>
            </a:r>
          </a:p>
          <a:p>
            <a:pPr>
              <a:defRPr b="1" sz="1100" u="sng"/>
            </a:pPr>
          </a:p>
          <a:p>
            <a:pPr>
              <a:defRPr b="1" sz="1100" u="sng"/>
            </a:pPr>
            <a:r>
              <a:t>Actividad: 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Has aprendido muchas formas de llenar tu propia cubeta y cuidar de ti mismo. Aquí tienes otra técnica que te ayudará a controlar tus sentimientos y el estrés. Se llama "Respiración de Spiderman". Eres un poco como Peter Parker, pasando por cambios y aceptando la responsabilidad que implica, así que vamos a practicar una técnica de respiración que te ayudará a canalizar esa energía.</a:t>
            </a:r>
          </a:p>
          <a:p>
            <a:pPr>
              <a:defRPr sz="1100" u="sng"/>
            </a:pPr>
          </a:p>
          <a:p>
            <a:pPr>
              <a:defRPr sz="1100" u="sng"/>
            </a:pPr>
            <a:r>
              <a:t>Respiración de Spiderman</a:t>
            </a:r>
          </a:p>
          <a:p>
            <a:pPr>
              <a:defRPr sz="1100"/>
            </a:pPr>
          </a:p>
          <a:p>
            <a:pPr marL="171450" indent="-17145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Respira hondo y, mientras lo haces, levanta los brazos por encima de la cabeza. </a:t>
            </a:r>
          </a:p>
          <a:p>
            <a:pPr marL="171450" indent="-17145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Aguanta la respiración un momento y arriba, y mientras lo haces, pon tus manos como las del hombre araña.</a:t>
            </a:r>
          </a:p>
          <a:p>
            <a:pPr marL="171450" indent="-17145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Exhala en ráfagas mientras bajas los brazos como si Spiderman estuviera lanzando telarañas.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0" name="Shape 4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Aquí tienes algunos consejos que te ayudarán a empezar tu primer día en la Secundaria. Si te centras en el primer día, podrás "reducir el cambio", un concepto extraído del libro "Switch" de Chip y Dan Heath. Cuando te centras en una sola parte de la transición, el cambio puede parecer más fácil de afrontar. Estás poniendo acción en una parte del cambio, y eso te da poder para poder manejar el resto del cambio.</a:t>
            </a:r>
          </a:p>
          <a:p>
            <a:pPr>
              <a:lnSpc>
                <a:spcPct val="150000"/>
              </a:lnSpc>
              <a:defRPr sz="1100">
                <a:latin typeface="Verdana"/>
                <a:ea typeface="Verdana"/>
                <a:cs typeface="Verdana"/>
                <a:sym typeface="Verdana"/>
              </a:defRPr>
            </a:pPr>
          </a:p>
          <a:p>
            <a:pPr>
              <a:lnSpc>
                <a:spcPct val="150000"/>
              </a:lnSpc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1. Averigua en qué salón (o primer período) están tus amigos.</a:t>
            </a:r>
          </a:p>
          <a:p>
            <a:pPr>
              <a:lnSpc>
                <a:spcPct val="150000"/>
              </a:lnSpc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2. Averigua si hay algún amigo con el que puedas ir al colegio en bici, andando, en patineta o en un coche. ¿Dónde guardarás la bici o patineta cuando llegues?</a:t>
            </a:r>
          </a:p>
          <a:p>
            <a:pPr>
              <a:lnSpc>
                <a:spcPct val="150000"/>
              </a:lnSpc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3. Planea un lugar de encuentro donde puedas quedar con tus amigos para comer. </a:t>
            </a:r>
          </a:p>
          <a:p>
            <a:pPr>
              <a:lnSpc>
                <a:spcPct val="150000"/>
              </a:lnSpc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4. Márcate un objetivo: aprende los nombres de 3-5 de tus nuevos compañeros de clase. ¿A qué primaria fueron?</a:t>
            </a:r>
          </a:p>
          <a:p>
            <a:pPr>
              <a:lnSpc>
                <a:spcPct val="150000"/>
              </a:lnSpc>
              <a:defRPr sz="1100">
                <a:latin typeface="Verdana"/>
                <a:ea typeface="Verdana"/>
                <a:cs typeface="Verdana"/>
                <a:sym typeface="Verdana"/>
              </a:defRPr>
            </a:pPr>
          </a:p>
          <a:p>
            <a:pPr>
              <a:lnSpc>
                <a:spcPct val="150000"/>
              </a:lnSpc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En la sección de recursos de la página web de Project Cornerstone encontrarás un folleto con más consejos para empezar la Secundaria.</a:t>
            </a:r>
          </a:p>
          <a:p>
            <a:pPr>
              <a:lnSpc>
                <a:spcPct val="150000"/>
              </a:lnSpc>
              <a:defRPr sz="1100"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0" name="Shape 4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r>
              <a:t>Cleo Wade es una activista, escritora, poeta y artista estadounidense. Esta cita pertenece a su libro infantil sobre el cambio, titulado "What the Road Said“ (Lo que me dijo el Camino)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El cambio a la Secundaria puede ser un momento emocionante y a la vez aterrador. Tienes la oportunidad de cambiar y adaptarte a las nuevas circunstancias de tu vida. Encontrarás tus alas, florecerás y crecerás. Decide ahora cómo te adaptarás al cambio y planea cómo pueden ayudarte tus habilidades de Project Cornerstone.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Presenta el reto: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1. Decide qué oportunidades quieres aprovechar en la Secundaria. </a:t>
            </a:r>
          </a:p>
          <a:p>
            <a:pPr>
              <a:defRPr sz="1100"/>
            </a:pPr>
            <a:r>
              <a:t>2. Elabora un plan sobre cómo utilizará tus habilidades de Project Cornerstone en la Secundaria.</a:t>
            </a:r>
          </a:p>
          <a:p>
            <a:pPr>
              <a:defRPr sz="1100"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hape 3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r>
              <a:t>Antes de empezar con nuestra lección, vamos a divertirnos un poco. 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Si lo deseas, pon una de estas canciones tranquilamente de fondo mientras los alumnos trabajan en sus dibujos: </a:t>
            </a:r>
            <a:r>
              <a:t>“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3" invalidUrl="" action="" tgtFrame="" tooltip="" history="1" highlightClick="0" endSnd="0"/>
              </a:rPr>
              <a:t>These are the Days” by 10000 Maniacs</a:t>
            </a:r>
            <a:r>
              <a:t>, “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4" invalidUrl="" action="" tgtFrame="" tooltip="" history="1" highlightClick="0" endSnd="0"/>
              </a:rPr>
              <a:t>Change” by Taylor Swift</a:t>
            </a:r>
            <a:r>
              <a:t>, or 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5" invalidUrl="" action="" tgtFrame="" tooltip="" history="1" highlightClick="0" endSnd="0"/>
              </a:rPr>
              <a:t>“Changes” by David Bowie</a:t>
            </a:r>
            <a:r>
              <a:t>.</a:t>
            </a:r>
          </a:p>
          <a:p>
            <a:pPr>
              <a:defRPr sz="1100"/>
            </a:pPr>
          </a:p>
          <a:p>
            <a:pPr>
              <a:defRPr b="1" sz="1100" u="sng"/>
            </a:pPr>
            <a:r>
              <a:t>Actividad de Dibujo Compartido:</a:t>
            </a:r>
          </a:p>
          <a:p>
            <a:pPr>
              <a:defRPr sz="1100"/>
            </a:pPr>
          </a:p>
          <a:p>
            <a:pPr marL="228600" indent="-228600">
              <a:buClr>
                <a:srgbClr val="000000"/>
              </a:buClr>
              <a:buSzPts val="1100"/>
              <a:buAutoNum type="arabicPeriod" startAt="1"/>
              <a:defRPr sz="1100"/>
            </a:pPr>
            <a:r>
              <a:t>Divida la clase en pequeños grupos de ~5 alumnos en sus escritorios.</a:t>
            </a:r>
          </a:p>
          <a:p>
            <a:pPr marL="228600" indent="-228600">
              <a:buClr>
                <a:srgbClr val="000000"/>
              </a:buClr>
              <a:buSzPts val="1100"/>
              <a:buAutoNum type="arabicPeriod" startAt="1"/>
              <a:defRPr sz="1100"/>
            </a:pPr>
            <a:r>
              <a:t>Entrega a cada alumno un trozo de papel y algo con lo que dibujar.</a:t>
            </a:r>
          </a:p>
          <a:p>
            <a:pPr marL="228600" indent="-228600">
              <a:buClr>
                <a:srgbClr val="000000"/>
              </a:buClr>
              <a:buSzPts val="1100"/>
              <a:buAutoNum type="arabicPeriod" startAt="1"/>
              <a:defRPr sz="1100"/>
            </a:pPr>
            <a:r>
              <a:t>Haz que los alumnos dibujen un cuadrado en su hoja (puede ser del tamaño que quieran).</a:t>
            </a:r>
          </a:p>
          <a:p>
            <a:pPr marL="228600" indent="-228600">
              <a:buClr>
                <a:srgbClr val="000000"/>
              </a:buClr>
              <a:buSzPts val="1100"/>
              <a:buAutoNum type="arabicPeriod" startAt="1"/>
              <a:defRPr sz="1100"/>
            </a:pPr>
            <a:r>
              <a:t>Diga a los alumnos que su trabajo consiste en convertir ese cuadrado en un robot.</a:t>
            </a:r>
          </a:p>
          <a:p>
            <a:pPr marL="228600" indent="-228600">
              <a:buClr>
                <a:srgbClr val="000000"/>
              </a:buClr>
              <a:buSzPts val="1100"/>
              <a:buAutoNum type="arabicPeriod" startAt="1"/>
              <a:defRPr sz="1100"/>
            </a:pPr>
            <a:r>
              <a:t>Pida a algunos alumnos que compartan con la clase lo que han hecho.</a:t>
            </a:r>
          </a:p>
          <a:p>
            <a:pPr marL="228600" indent="-228600">
              <a:buClr>
                <a:srgbClr val="000000"/>
              </a:buClr>
              <a:buSzPts val="1100"/>
              <a:buAutoNum type="arabicPeriod" startAt="1"/>
              <a:defRPr sz="1100"/>
            </a:pPr>
            <a:r>
              <a:t>Retira los papeles del robot y, esta vez, entrega a cada grupo un solo papel para todo el grupo.</a:t>
            </a:r>
          </a:p>
          <a:p>
            <a:pPr marL="228600" indent="-228600">
              <a:buClr>
                <a:srgbClr val="000000"/>
              </a:buClr>
              <a:buSzPts val="1100"/>
              <a:buAutoNum type="arabicPeriod" startAt="1"/>
              <a:defRPr sz="1100"/>
            </a:pPr>
            <a:r>
              <a:t>Pide a la persona con la fecha de cumpleaños más cercana a la de hoy que dibuje un círculo en el papel.</a:t>
            </a:r>
          </a:p>
          <a:p>
            <a:pPr marL="228600" indent="-228600">
              <a:buClr>
                <a:srgbClr val="000000"/>
              </a:buClr>
              <a:buSzPts val="1100"/>
              <a:buAutoNum type="arabicPeriod" startAt="1"/>
              <a:defRPr sz="1100"/>
            </a:pPr>
            <a:r>
              <a:t>Pasa el papel en el sentido de las agujas del reloj. </a:t>
            </a:r>
          </a:p>
          <a:p>
            <a:pPr marL="228600" indent="-228600">
              <a:buClr>
                <a:srgbClr val="000000"/>
              </a:buClr>
              <a:buSzPts val="1100"/>
              <a:buAutoNum type="arabicPeriod" startAt="1"/>
              <a:defRPr sz="1100"/>
            </a:pPr>
            <a:r>
              <a:t>Dile al siguiente alumno que su trabajo consiste en añadir algo al círculo que lo convierta en un animal.</a:t>
            </a:r>
          </a:p>
          <a:p>
            <a:pPr marL="228600" indent="-228600">
              <a:buClr>
                <a:srgbClr val="000000"/>
              </a:buClr>
              <a:buSzPts val="1100"/>
              <a:buAutoNum type="arabicPeriod" startAt="1"/>
              <a:defRPr sz="1100"/>
            </a:pPr>
            <a:r>
              <a:t>Vuelve a pasar el papel en el sentido de las agujas del reloj y haz que el siguiente alumno haga lo mismo, añadiendo a lo que dibujó el último.</a:t>
            </a:r>
          </a:p>
          <a:p>
            <a:pPr marL="228600" indent="-228600">
              <a:buClr>
                <a:srgbClr val="000000"/>
              </a:buClr>
              <a:buSzPts val="1100"/>
              <a:buAutoNum type="arabicPeriod" startAt="1"/>
              <a:defRPr sz="1100"/>
            </a:pPr>
            <a:r>
              <a:t>Sigue pasando el papel hasta que todos hayan tenido la oportunidad de añadir algo al dibujo.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Cuando todos hayan tenido la oportunidad, deja que los grupos compartan sus dibujos con la clase.</a:t>
            </a:r>
          </a:p>
          <a:p>
            <a:pPr>
              <a:defRPr sz="1100"/>
            </a:pPr>
          </a:p>
          <a:p>
            <a:pPr>
              <a:defRPr b="1" sz="1100"/>
            </a:pPr>
            <a:r>
              <a:t>Comparte:</a:t>
            </a:r>
          </a:p>
          <a:p>
            <a:pPr>
              <a:defRPr sz="1100"/>
            </a:pPr>
            <a:r>
              <a:t>• ¿Qué sentiste al crear algo nuevo a partir de algo dado?</a:t>
            </a:r>
          </a:p>
          <a:p>
            <a:pPr>
              <a:defRPr sz="1100"/>
            </a:pPr>
            <a:r>
              <a:t>• ¿Cuál fue la diferencia entre crear tu propio dibujo y colaborar con tu grupo?</a:t>
            </a:r>
          </a:p>
          <a:p>
            <a:pPr>
              <a:defRPr sz="1100"/>
            </a:pPr>
            <a:r>
              <a:t>• ¿Qué sentiste al adaptar tus ideas al trabajo de otra persona?</a:t>
            </a:r>
          </a:p>
          <a:p>
            <a:pPr>
              <a:defRPr sz="1100"/>
            </a:pPr>
            <a:r>
              <a:t>• ¿Cambió tu percepción del dibujo al pasar más tiempo con esta actividad?</a:t>
            </a:r>
          </a:p>
          <a:p>
            <a:pPr>
              <a:defRPr sz="1100"/>
            </a:pPr>
            <a:r>
              <a:t>• ¿Qué sentiste al no controlar totalmente el resultado del dibujo?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0" name="Shape 3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r>
              <a:t>El cambio es una parte necesaria y valiosa de la vida. ¡El cambio también puede ser duro!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Todo el mundo tiene una reacción o respuesta inicial cuando se produce un cambio, pero podemos reaccionar de cierta manera unas veces y de distinta forma en otras, todo depende de las cosas que estén ocurriendo en nuestras vidas. Todas estas reacciones están bien, y algunas son más eficaces para afrontar el cambio.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Queremos ayudarte a que te reconozcas y seas consciente de cómo reaccionas. Queremos aprender a ser resilientes y capaces de adaptarnos al cambio.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Shape 3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100" u="sng"/>
            </a:pPr>
            <a:r>
              <a:t>Encuesta del Pulgar:</a:t>
            </a:r>
          </a:p>
          <a:p>
            <a:pPr>
              <a:defRPr b="1" sz="1100" u="sng"/>
            </a:pPr>
          </a:p>
          <a:p>
            <a:pPr>
              <a:defRPr sz="1100"/>
            </a:pPr>
            <a:r>
              <a:t>Pregunte a los alumnos: "¿Cómo te sientes al pasar a la Secundaria?" y pídales que usen los pulgares para indicar sus sentimientos. Dos pulgares hacia arriba o hacia abajo pueden ser los extremos de la gráfica de sentimientos, y uno hacia arriba y otro hacia abajo pueden ser la cara amarilla, el pulgar hacia un lado la cara verde y el pulgar hacia arriba la cara azul.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¿Puedes encontrar palabras para esos sentimientos?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Puede que tengas muchos sentimientos a la vez. Emocionado, porque es una nueva oportunidad. Preocupado, porque nunca has ido a una escuela nueva. Triste, porque algunos de tus amigos van a ir a otra escuela. 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Es importante que sepas que cada persona que pasa a la Secundaria está sintiendo una mezcla de sentimientos, y puedes estar seguro de que todos se sienten nerviosos. Tal vez actúen con más confianza que tú, pero puedes apostar a que todos y cada uno de los nuevos alumnos de secundaria sienten esa misma corriente subterránea de nervios.</a:t>
            </a:r>
          </a:p>
          <a:p>
            <a:pPr>
              <a:defRPr b="1" sz="1100" u="sng"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6" name="Shape 3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r>
              <a:t>Ve el vídeo.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Pensemos en Luisa de Encanto. Todo el pueblo le pide ayuda y ella está preocupada por no defraudar a nadie. Mientras se echa el peso del mundo a los hombros, se esfuerza por no mostrar lo difíciles que son las cosas para ella. Quiere que la vean como fuerte y servicial, pero no se permite expresar la dificultad de su posición. 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Vas a ir a la Secundaria, lo que puede parecer mucho peso sobre tus hombros. ¿De qué manera expresar cómo te sientes puede ayudarte a lidiar con esas emociones? ¿Quién es un adulto de confianza al que le puedes confiar tus sentimientos? ¿Qué puedes hacer para aliviar tus nervios?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Recuerda que algunas personas pueden mostrarse "fuertes" en la transición a la Secundaria, ¡pero todo el mundo se siente nervioso!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Shape 3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100" u="sng">
                <a:latin typeface="Verdana"/>
                <a:ea typeface="Verdana"/>
                <a:cs typeface="Verdana"/>
                <a:sym typeface="Verdana"/>
              </a:defRPr>
            </a:pPr>
            <a:r>
              <a:t>Actividad: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Este juego se llama "Cambia de Lugar". El propósito de este juego es reconocer que casi todo el mundo ha experimentado cambios significativos a estas alturas de su vida.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</a:p>
          <a:p>
            <a:pPr>
              <a:defRPr b="1" sz="1100">
                <a:latin typeface="Verdana"/>
                <a:ea typeface="Verdana"/>
                <a:cs typeface="Verdana"/>
                <a:sym typeface="Verdana"/>
              </a:defRPr>
            </a:pPr>
            <a:r>
              <a:t>Instrucciones: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1. Pida a los estudiantes a formar un gran círculo.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2. Dígales que van a cambiar de sitio con otra persona del círculo si han experimentado la afirmación que se hace.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3. Después de hacer una afirmación, dé tiempo a los alumnos para que se coloquen en el centro del círculo, miren a su alrededor y encuentren un nuevo lugar donde colocarse.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4. Repite tantas situaciones como puedas. Algunas preguntas tendrán más participantes que otras y puede que tengas que utilizar técnicas de atención y respuesta para restablecer el orden después del movimiento.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Como facilitador, trate de tomar algunas notas mentales sobre quiénes cambiaron de lugar y si hubo números grandes o pequeños para cada pregunta.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</a:p>
          <a:p>
            <a:pPr>
              <a:defRPr i="1" sz="1100">
                <a:latin typeface="Verdana"/>
                <a:ea typeface="Verdana"/>
                <a:cs typeface="Verdana"/>
                <a:sym typeface="Verdana"/>
              </a:defRPr>
            </a:pPr>
            <a:r>
              <a:t>Al hacer las afirmaciones siguientes, incluya siempre la frase "Cambia de lugar si tú" antes de cada escenario.</a:t>
            </a:r>
          </a:p>
          <a:p>
            <a:pPr>
              <a:defRPr b="1" sz="1100" u="sng">
                <a:latin typeface="Verdana"/>
                <a:ea typeface="Verdana"/>
                <a:cs typeface="Verdana"/>
                <a:sym typeface="Verdana"/>
              </a:defRPr>
            </a:pPr>
          </a:p>
          <a:p>
            <a:pPr>
              <a:defRPr b="1" sz="1100" u="sng">
                <a:latin typeface="Verdana"/>
                <a:ea typeface="Verdana"/>
                <a:cs typeface="Verdana"/>
                <a:sym typeface="Verdana"/>
              </a:defRPr>
            </a:pPr>
            <a:r>
              <a:t>"Cambia de lugar si...“</a:t>
            </a:r>
          </a:p>
          <a:p>
            <a:pPr>
              <a:defRPr b="1" sz="1100" u="sng">
                <a:latin typeface="Verdana"/>
                <a:ea typeface="Verdana"/>
                <a:cs typeface="Verdana"/>
                <a:sym typeface="Verdana"/>
              </a:defRPr>
            </a:pP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Has vivido en otro lugar que no sea California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Has aprendido un nuevo idioma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Has cambiado de escuela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Has cambiado de casa o apartamento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Tienes un hermano menor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Empezaste a practicar un deporte o una actividad, pero cambiaste a otro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Odiabas un alimento, pero ahora te gusta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Un amigo se ha mudado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Un miembro de la familia se ha ido o ha empezado a vivir en tu casa.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Has pasado del aprendizaje presencial al aprendizaje en línea (y viceversa).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</a:p>
          <a:p>
            <a:pPr>
              <a:defRPr b="1" sz="1100">
                <a:latin typeface="Verdana"/>
                <a:ea typeface="Verdana"/>
                <a:cs typeface="Verdana"/>
                <a:sym typeface="Verdana"/>
              </a:defRPr>
            </a:pPr>
            <a:r>
              <a:t>Discusión: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• ¿Cambiaron de lugar todas las personas en algún momento?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• Observe que todas estas afirmaciones se refieren a un momento en el que experimentaron un cambio. Pida voluntarios que hablen de algunos de los cambios que han experimentado en su vida. Pregúntales cómo se sintieron ante el cambio y qué hicieron para adaptarse a él.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• ¿Qué han aprendido sobre su propia capacidad de adaptación al cambio?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t>Comparte tu propia experiencia de un momento en el que tuviste que adaptarte al cambio y lo que aprendiste de esa experiencia.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4" name="Shape 3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r>
              <a:t>Algunos cambios son graduales y otros ocurren de repente. Pasar de la escuela primaria a la secundaria puede parecer un cambio repentino porque, en la mayoría de los casos, cambiarás por completo de campus, profesores, ruta, etc. Pero recuerda que has ido aprendiendo y creciendo con el paso de los años. Piensa que cada año has ido aprendiendo y creciendo. Has aprendido herramientas y habilidades que te han preparado para esta transición.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Veamos en qué se parecen y en qué se diferencian la secundaria y la primaria.</a:t>
            </a:r>
          </a:p>
          <a:p>
            <a:pPr>
              <a:defRPr sz="1100"/>
            </a:pPr>
          </a:p>
          <a:p>
            <a:pPr>
              <a:defRPr b="1" sz="1100" u="sng"/>
            </a:pPr>
            <a:r>
              <a:t>Actividad: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En el pizarrón blanco o en un cartel grande, dibuja dos círculos grandes superpuestos o sobrepuestos, como se ve en esta diapositiva. Esto se llama Diagrama de Venn. Sobre la parte superior de un círculo, escribe "Escuela Primaria" y sobre el otro círculo, "Escuela Secundaria". Donde los círculos se superponen es donde las dos categorías tienen cosas en común.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Haz una lluvia de ideas con la clase sobre los diferentes componentes de la escuela a los que están acostumbrados en la escuela primaria. Nota: Dado que los alumnos pueden asistir a distintas escuelas secundarias, intenta centrarte en generalidades en lugar de en detalles concretos.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(Estos son algunos ejemplos. Deje que los alumnos encuentren por sí mismos el mayor número posible de respuestas)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Escuela Primaria:</a:t>
            </a:r>
          </a:p>
          <a:p>
            <a:pPr>
              <a:defRPr sz="1100"/>
            </a:pPr>
            <a:r>
              <a:t>• Un solo maestro titular.</a:t>
            </a:r>
          </a:p>
          <a:p>
            <a:pPr>
              <a:defRPr sz="1100"/>
            </a:pPr>
            <a:r>
              <a:t>• Permanecen en el mismo salón para la mayoría de las materias</a:t>
            </a:r>
          </a:p>
          <a:p>
            <a:pPr>
              <a:defRPr sz="1100"/>
            </a:pPr>
            <a:r>
              <a:t>• Patios de recreo disponibles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Escuela Secundaria:</a:t>
            </a:r>
          </a:p>
          <a:p>
            <a:pPr>
              <a:defRPr sz="1100"/>
            </a:pPr>
            <a:r>
              <a:t>• Diferentes profesores para materias diferentes</a:t>
            </a:r>
          </a:p>
          <a:p>
            <a:pPr>
              <a:defRPr sz="1100"/>
            </a:pPr>
            <a:r>
              <a:t>• Cambio de salón de clases</a:t>
            </a:r>
          </a:p>
          <a:p>
            <a:pPr>
              <a:defRPr sz="1100"/>
            </a:pPr>
            <a:r>
              <a:t>• Clases a elección</a:t>
            </a:r>
          </a:p>
          <a:p>
            <a:pPr>
              <a:defRPr sz="1100"/>
            </a:pPr>
            <a:r>
              <a:t>• Casilleros o lockers (a veces)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Ambos:</a:t>
            </a:r>
          </a:p>
          <a:p>
            <a:pPr>
              <a:defRPr sz="1100"/>
            </a:pPr>
            <a:r>
              <a:t>• Lugares de aprendizaje</a:t>
            </a:r>
          </a:p>
          <a:p>
            <a:pPr>
              <a:defRPr sz="1100"/>
            </a:pPr>
            <a:r>
              <a:t>• Profesores atentos que quieren que tengas éxito</a:t>
            </a:r>
          </a:p>
          <a:p>
            <a:pPr>
              <a:defRPr sz="1100"/>
            </a:pPr>
            <a:r>
              <a:t>• Tareas escolares</a:t>
            </a:r>
          </a:p>
          <a:p>
            <a:pPr>
              <a:defRPr sz="1100"/>
            </a:pPr>
            <a:r>
              <a:t>• Clases similares</a:t>
            </a:r>
          </a:p>
          <a:p>
            <a:pPr>
              <a:defRPr sz="1100"/>
            </a:pPr>
            <a:r>
              <a:t>• Pruebas y evaluaciones de aprendizaje</a:t>
            </a:r>
          </a:p>
          <a:p>
            <a:pPr>
              <a:defRPr sz="1100"/>
            </a:pPr>
            <a:r>
              <a:t>• Hora fija para comer</a:t>
            </a:r>
          </a:p>
          <a:p>
            <a:pPr>
              <a:defRPr sz="1100"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0" name="Shape 3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r>
              <a:t>El paso a la escuela secundaria es una época de grandes oportunidades. Cuando hablamos de oportunidad, nos referimos a cosas que están disponibles y son posibles para ti. Crecerás y tendrás muchas oportunidades nuevas. 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Éstas son algunas de las oportunidades de la Secundaria:</a:t>
            </a:r>
          </a:p>
          <a:p>
            <a:pPr>
              <a:defRPr sz="1100"/>
            </a:pPr>
            <a:r>
              <a:t>• Oportunidades de probar nuevas actividades </a:t>
            </a:r>
          </a:p>
          <a:p>
            <a:pPr>
              <a:defRPr sz="1100"/>
            </a:pPr>
            <a:r>
              <a:t>   - Optativas, clubes, actividades extraescolares, idiomas</a:t>
            </a:r>
          </a:p>
          <a:p>
            <a:pPr>
              <a:defRPr sz="1100"/>
            </a:pPr>
            <a:r>
              <a:t>• Hacer nuevos amigos</a:t>
            </a:r>
          </a:p>
          <a:p>
            <a:pPr>
              <a:defRPr sz="1100"/>
            </a:pPr>
            <a:r>
              <a:t>• Reinventarte</a:t>
            </a:r>
          </a:p>
          <a:p>
            <a:pPr>
              <a:defRPr sz="1100"/>
            </a:pPr>
            <a:r>
              <a:t>• Conocer a distintos profesores y estilos de enseñanza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 Tú decides cómo aprovechar esas oportunidades.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9" name="Shape 3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r>
              <a:t>Las personas reaccionan al cambio de forma diferente y todas las reacciones ESTAN BIEN (negación, pérdida, confusión, ira, etc.). La clave está en cómo afrontas tu reacción. 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Como una oruga, puedes ser resiliente al cambio. Ser resiliente significa ser capaz de resistir o recuperarse rápidamente de las dificultades o los cambios. Al igual que una oruga, nos enfrentaremos a momentos de retos y crecimiento. Y como la oruga, podemos superar esos retos con resiliencia y valentía.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He aquí algunas formas de resistir al cambio: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• Ten un amigo y sé un amigo</a:t>
            </a:r>
          </a:p>
          <a:p>
            <a:pPr>
              <a:defRPr sz="1100"/>
            </a:pPr>
            <a:r>
              <a:t>    - Aprende a ser un buen amigo y a buscar las mismas características que valoras en los amigos.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• Cree en ti mismo y en lo que haces</a:t>
            </a:r>
          </a:p>
          <a:p>
            <a:pPr>
              <a:defRPr sz="1100"/>
            </a:pPr>
            <a:r>
              <a:t>    - No te límites a intentar "encajar" si no es lo que eres; encuentra con quién encajas mejor; busca amigos con los que tengas algo en común. Confía en ti mismo.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• Hazte cargo de tu comportamiento y tus acciones</a:t>
            </a:r>
          </a:p>
          <a:p>
            <a:pPr>
              <a:defRPr sz="1100"/>
            </a:pPr>
            <a:r>
              <a:t>    - Si cometes un error, da un paso al frente y di: "Me equivoqué, voy a esforzarme más la próxima vez". Tú eres el dueño de tus actos.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• Mira el lado positivo</a:t>
            </a:r>
          </a:p>
          <a:p>
            <a:pPr>
              <a:defRPr sz="1100"/>
            </a:pPr>
            <a:r>
              <a:t>    - Intenta encontrar algo positivo en lo que centrarte o imagina un resultado positivo. Cuando encuentres el lado positivo, te ayudará a mejorar tu estado de ánimo, tu actitud y tus ganas de triunfar. 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• Fija nuevos retos y planifica cómo alcanzarlos</a:t>
            </a:r>
          </a:p>
          <a:p>
            <a:pPr>
              <a:defRPr sz="1100"/>
            </a:pPr>
            <a:r>
              <a:t>    - Empieza con objetivos pequeños y alcanzables. Haz un plan sobre cómo alcanzarlos. Celebra los pequeños logros.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• Utiliza tus herramientas de Project Cornerstone</a:t>
            </a:r>
          </a:p>
          <a:p>
            <a:pPr>
              <a:defRPr sz="1100"/>
            </a:pPr>
            <a:r>
              <a:t>    - Tus habilidades obtenidas con Project Cornerstone pueden ser herramientas útiles para ayudarte a enfrentar los cambios.</a:t>
            </a:r>
          </a:p>
          <a:p>
            <a:pPr>
              <a:defRPr sz="1100"/>
            </a:pPr>
            <a:r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/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92" name="Body Level One…"/>
          <p:cNvSpPr txBox="1"/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/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108" name="Body Level One…"/>
          <p:cNvSpPr txBox="1"/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Text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4" name="Body Level One…"/>
          <p:cNvSpPr txBox="1"/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Google Shape;68;p17"/>
          <p:cNvSpPr txBox="1"/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152" name="Body Level One…"/>
          <p:cNvSpPr txBox="1"/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/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1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81;p21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9" name="Title Text"/>
          <p:cNvSpPr txBox="1"/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pPr/>
            <a:r>
              <a:t>Title Text</a:t>
            </a:r>
          </a:p>
        </p:txBody>
      </p:sp>
      <p:sp>
        <p:nvSpPr>
          <p:cNvPr id="170" name="Body Level One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Google Shape;84;p21"/>
          <p:cNvSpPr txBox="1"/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/>
          </a:p>
        </p:txBody>
      </p:sp>
      <p:sp>
        <p:nvSpPr>
          <p:cNvPr id="1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Body Level One…"/>
          <p:cNvSpPr txBox="1"/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xx%"/>
          <p:cNvSpPr txBox="1"/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188" name="Body Level One…"/>
          <p:cNvSpPr txBox="1"/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Text"/>
          <p:cNvSpPr txBox="1"/>
          <p:nvPr>
            <p:ph type="title"/>
          </p:nvPr>
        </p:nvSpPr>
        <p:spPr>
          <a:xfrm>
            <a:off x="1143000" y="841771"/>
            <a:ext cx="6858000" cy="1790701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ctr" defTabSz="685800">
              <a:lnSpc>
                <a:spcPct val="90000"/>
              </a:lnSpc>
              <a:defRPr sz="4500"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4" name="Body Level One…"/>
          <p:cNvSpPr txBox="1"/>
          <p:nvPr>
            <p:ph type="body" sz="quarter" idx="1"/>
          </p:nvPr>
        </p:nvSpPr>
        <p:spPr>
          <a:xfrm>
            <a:off x="1143000" y="2701527"/>
            <a:ext cx="6858000" cy="124182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0" indent="342900" algn="ctr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0" indent="685800" algn="ctr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0" indent="1028700" algn="ctr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0" indent="1371600" algn="ctr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8284073" y="4796834"/>
            <a:ext cx="231278" cy="214702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/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685800">
              <a:lnSpc>
                <a:spcPct val="90000"/>
              </a:lnSpc>
              <a:defRPr sz="3300"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3" name="Body Level One…"/>
          <p:cNvSpPr txBox="1"/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45719" tIns="45719" rIns="45719" bIns="45719"/>
          <a:lstStyle>
            <a:lvl1pPr marL="171450" indent="-171450" defTabSz="685800">
              <a:lnSpc>
                <a:spcPct val="90000"/>
              </a:lnSpc>
              <a:spcBef>
                <a:spcPts val="700"/>
              </a:spcBef>
              <a:buClrTx/>
              <a:buSzPct val="100000"/>
              <a:buChar char="•"/>
              <a:defRPr sz="21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542925" indent="-200025" defTabSz="685800">
              <a:lnSpc>
                <a:spcPct val="90000"/>
              </a:lnSpc>
              <a:spcBef>
                <a:spcPts val="700"/>
              </a:spcBef>
              <a:buClrTx/>
              <a:buSzPct val="100000"/>
              <a:buChar char="•"/>
              <a:defRPr sz="21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925830" indent="-240030" defTabSz="685800">
              <a:lnSpc>
                <a:spcPct val="90000"/>
              </a:lnSpc>
              <a:spcBef>
                <a:spcPts val="700"/>
              </a:spcBef>
              <a:buClrTx/>
              <a:buSzPct val="100000"/>
              <a:buChar char="•"/>
              <a:defRPr sz="21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1305657" indent="-276957" defTabSz="685800">
              <a:lnSpc>
                <a:spcPct val="90000"/>
              </a:lnSpc>
              <a:spcBef>
                <a:spcPts val="700"/>
              </a:spcBef>
              <a:buClrTx/>
              <a:buSzPct val="100000"/>
              <a:buChar char="•"/>
              <a:defRPr sz="21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1648557" indent="-276957" defTabSz="685800">
              <a:lnSpc>
                <a:spcPct val="90000"/>
              </a:lnSpc>
              <a:spcBef>
                <a:spcPts val="700"/>
              </a:spcBef>
              <a:buClrTx/>
              <a:buSzPct val="100000"/>
              <a:buChar char="•"/>
              <a:defRPr sz="21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/>
          <p:nvPr>
            <p:ph type="sldNum" sz="quarter" idx="2"/>
          </p:nvPr>
        </p:nvSpPr>
        <p:spPr>
          <a:xfrm>
            <a:off x="8284073" y="4796834"/>
            <a:ext cx="231278" cy="214702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Text"/>
          <p:cNvSpPr txBox="1"/>
          <p:nvPr>
            <p:ph type="title"/>
          </p:nvPr>
        </p:nvSpPr>
        <p:spPr>
          <a:xfrm>
            <a:off x="623887" y="1282303"/>
            <a:ext cx="7886701" cy="2139554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685800">
              <a:lnSpc>
                <a:spcPct val="90000"/>
              </a:lnSpc>
              <a:defRPr sz="4500"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2" name="Body Level One…"/>
          <p:cNvSpPr txBox="1"/>
          <p:nvPr>
            <p:ph type="body" sz="quarter" idx="1"/>
          </p:nvPr>
        </p:nvSpPr>
        <p:spPr>
          <a:xfrm>
            <a:off x="623887" y="3442098"/>
            <a:ext cx="7886701" cy="112514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0" indent="342900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0" indent="685800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0" indent="1028700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0" indent="1371600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Slide Number"/>
          <p:cNvSpPr txBox="1"/>
          <p:nvPr>
            <p:ph type="sldNum" sz="quarter" idx="2"/>
          </p:nvPr>
        </p:nvSpPr>
        <p:spPr>
          <a:xfrm>
            <a:off x="8284073" y="4796834"/>
            <a:ext cx="231278" cy="214702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Text"/>
          <p:cNvSpPr txBox="1"/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685800">
              <a:lnSpc>
                <a:spcPct val="90000"/>
              </a:lnSpc>
              <a:defRPr sz="3300"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1" name="Body Level One…"/>
          <p:cNvSpPr txBox="1"/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45719" tIns="45719" rIns="45719" bIns="45719"/>
          <a:lstStyle>
            <a:lvl1pPr marL="171450" indent="-171450" defTabSz="685800">
              <a:lnSpc>
                <a:spcPct val="90000"/>
              </a:lnSpc>
              <a:spcBef>
                <a:spcPts val="700"/>
              </a:spcBef>
              <a:buClrTx/>
              <a:buSzPct val="100000"/>
              <a:buChar char="•"/>
              <a:defRPr sz="21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542925" indent="-200025" defTabSz="685800">
              <a:lnSpc>
                <a:spcPct val="90000"/>
              </a:lnSpc>
              <a:spcBef>
                <a:spcPts val="700"/>
              </a:spcBef>
              <a:buClrTx/>
              <a:buSzPct val="100000"/>
              <a:buChar char="•"/>
              <a:defRPr sz="21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925830" indent="-240030" defTabSz="685800">
              <a:lnSpc>
                <a:spcPct val="90000"/>
              </a:lnSpc>
              <a:spcBef>
                <a:spcPts val="700"/>
              </a:spcBef>
              <a:buClrTx/>
              <a:buSzPct val="100000"/>
              <a:buChar char="•"/>
              <a:defRPr sz="21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1305657" indent="-276957" defTabSz="685800">
              <a:lnSpc>
                <a:spcPct val="90000"/>
              </a:lnSpc>
              <a:spcBef>
                <a:spcPts val="700"/>
              </a:spcBef>
              <a:buClrTx/>
              <a:buSzPct val="100000"/>
              <a:buChar char="•"/>
              <a:defRPr sz="21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1648557" indent="-276957" defTabSz="685800">
              <a:lnSpc>
                <a:spcPct val="90000"/>
              </a:lnSpc>
              <a:spcBef>
                <a:spcPts val="700"/>
              </a:spcBef>
              <a:buClrTx/>
              <a:buSzPct val="100000"/>
              <a:buChar char="•"/>
              <a:defRPr sz="21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lide Number"/>
          <p:cNvSpPr txBox="1"/>
          <p:nvPr>
            <p:ph type="sldNum" sz="quarter" idx="2"/>
          </p:nvPr>
        </p:nvSpPr>
        <p:spPr>
          <a:xfrm>
            <a:off x="8284073" y="4796834"/>
            <a:ext cx="231278" cy="214702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 Text"/>
          <p:cNvSpPr txBox="1"/>
          <p:nvPr>
            <p:ph type="title"/>
          </p:nvPr>
        </p:nvSpPr>
        <p:spPr>
          <a:xfrm>
            <a:off x="629841" y="273843"/>
            <a:ext cx="7886701" cy="994173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685800">
              <a:lnSpc>
                <a:spcPct val="90000"/>
              </a:lnSpc>
              <a:defRPr sz="3300"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0" name="Body Level One…"/>
          <p:cNvSpPr txBox="1"/>
          <p:nvPr>
            <p:ph type="body" sz="quarter" idx="1"/>
          </p:nvPr>
        </p:nvSpPr>
        <p:spPr>
          <a:xfrm>
            <a:off x="629841" y="1260871"/>
            <a:ext cx="3868341" cy="617935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0" indent="342900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0" indent="685800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0" indent="1028700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0" indent="1371600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Marcador de texto 4"/>
          <p:cNvSpPr/>
          <p:nvPr>
            <p:ph type="body" sz="quarter" idx="21"/>
          </p:nvPr>
        </p:nvSpPr>
        <p:spPr>
          <a:xfrm>
            <a:off x="4629150" y="1260871"/>
            <a:ext cx="3887392" cy="617935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pPr>
          </a:p>
        </p:txBody>
      </p:sp>
      <p:sp>
        <p:nvSpPr>
          <p:cNvPr id="242" name="Slide Number"/>
          <p:cNvSpPr txBox="1"/>
          <p:nvPr>
            <p:ph type="sldNum" sz="quarter" idx="2"/>
          </p:nvPr>
        </p:nvSpPr>
        <p:spPr>
          <a:xfrm>
            <a:off x="8284073" y="4796834"/>
            <a:ext cx="231278" cy="214702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itle Text"/>
          <p:cNvSpPr txBox="1"/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685800">
              <a:lnSpc>
                <a:spcPct val="90000"/>
              </a:lnSpc>
              <a:defRPr sz="3300"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0" name="Slide Number"/>
          <p:cNvSpPr txBox="1"/>
          <p:nvPr>
            <p:ph type="sldNum" sz="quarter" idx="2"/>
          </p:nvPr>
        </p:nvSpPr>
        <p:spPr>
          <a:xfrm>
            <a:off x="8284073" y="4796834"/>
            <a:ext cx="231278" cy="214702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lide Number"/>
          <p:cNvSpPr txBox="1"/>
          <p:nvPr>
            <p:ph type="sldNum" sz="quarter" idx="2"/>
          </p:nvPr>
        </p:nvSpPr>
        <p:spPr>
          <a:xfrm>
            <a:off x="8284073" y="4796834"/>
            <a:ext cx="231278" cy="214702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 Text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685800">
              <a:lnSpc>
                <a:spcPct val="90000"/>
              </a:lnSpc>
              <a:defRPr sz="2400"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5" name="Body Level One…"/>
          <p:cNvSpPr txBox="1"/>
          <p:nvPr>
            <p:ph type="body" sz="half" idx="1"/>
          </p:nvPr>
        </p:nvSpPr>
        <p:spPr>
          <a:xfrm>
            <a:off x="3887391" y="740568"/>
            <a:ext cx="4629151" cy="3655221"/>
          </a:xfrm>
          <a:prstGeom prst="rect">
            <a:avLst/>
          </a:prstGeom>
        </p:spPr>
        <p:txBody>
          <a:bodyPr lIns="45719" tIns="45719" rIns="45719" bIns="45719"/>
          <a:lstStyle>
            <a:lvl1pPr marL="171450" indent="-171450" defTabSz="685800">
              <a:lnSpc>
                <a:spcPct val="90000"/>
              </a:lnSpc>
              <a:spcBef>
                <a:spcPts val="700"/>
              </a:spcBef>
              <a:buClrTx/>
              <a:buSzPct val="100000"/>
              <a:buChar char="•"/>
              <a:defRPr sz="24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538842" indent="-195942" defTabSz="685800">
              <a:lnSpc>
                <a:spcPct val="90000"/>
              </a:lnSpc>
              <a:spcBef>
                <a:spcPts val="700"/>
              </a:spcBef>
              <a:buClrTx/>
              <a:buSzPct val="100000"/>
              <a:buChar char="•"/>
              <a:defRPr sz="24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914400" indent="-228600" defTabSz="685800">
              <a:lnSpc>
                <a:spcPct val="90000"/>
              </a:lnSpc>
              <a:spcBef>
                <a:spcPts val="700"/>
              </a:spcBef>
              <a:buClrTx/>
              <a:buSzPct val="100000"/>
              <a:buChar char="•"/>
              <a:defRPr sz="24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1303019" indent="-274319" defTabSz="685800">
              <a:lnSpc>
                <a:spcPct val="90000"/>
              </a:lnSpc>
              <a:spcBef>
                <a:spcPts val="700"/>
              </a:spcBef>
              <a:buClrTx/>
              <a:buSzPct val="100000"/>
              <a:buChar char="•"/>
              <a:defRPr sz="24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1645920" indent="-274320" defTabSz="685800">
              <a:lnSpc>
                <a:spcPct val="90000"/>
              </a:lnSpc>
              <a:spcBef>
                <a:spcPts val="700"/>
              </a:spcBef>
              <a:buClrTx/>
              <a:buSzPct val="100000"/>
              <a:buChar char="•"/>
              <a:defRPr sz="24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" name="Marcador de texto 3"/>
          <p:cNvSpPr/>
          <p:nvPr>
            <p:ph type="body" sz="quarter" idx="21"/>
          </p:nvPr>
        </p:nvSpPr>
        <p:spPr>
          <a:xfrm>
            <a:off x="629840" y="1543050"/>
            <a:ext cx="2949180" cy="2858692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pPr>
          </a:p>
        </p:txBody>
      </p:sp>
      <p:sp>
        <p:nvSpPr>
          <p:cNvPr id="267" name="Slide Number"/>
          <p:cNvSpPr txBox="1"/>
          <p:nvPr>
            <p:ph type="sldNum" sz="quarter" idx="2"/>
          </p:nvPr>
        </p:nvSpPr>
        <p:spPr>
          <a:xfrm>
            <a:off x="8284073" y="4796834"/>
            <a:ext cx="231278" cy="214702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itle Text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685800">
              <a:lnSpc>
                <a:spcPct val="90000"/>
              </a:lnSpc>
              <a:defRPr sz="2400"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5" name="Marcador de posición de imagen 2"/>
          <p:cNvSpPr/>
          <p:nvPr>
            <p:ph type="pic" sz="half" idx="21"/>
          </p:nvPr>
        </p:nvSpPr>
        <p:spPr>
          <a:xfrm>
            <a:off x="3887391" y="740568"/>
            <a:ext cx="4629151" cy="36552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76" name="Body Level One…"/>
          <p:cNvSpPr txBox="1"/>
          <p:nvPr>
            <p:ph type="body" sz="quarter" idx="1"/>
          </p:nvPr>
        </p:nvSpPr>
        <p:spPr>
          <a:xfrm>
            <a:off x="629841" y="1543050"/>
            <a:ext cx="2949178" cy="2858692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0" indent="342900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0" indent="685800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0" indent="1028700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0" indent="1371600" defTabSz="6858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7" name="Slide Number"/>
          <p:cNvSpPr txBox="1"/>
          <p:nvPr>
            <p:ph type="sldNum" sz="quarter" idx="2"/>
          </p:nvPr>
        </p:nvSpPr>
        <p:spPr>
          <a:xfrm>
            <a:off x="8284073" y="4796834"/>
            <a:ext cx="231278" cy="214702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8" name="Body Level One…"/>
          <p:cNvSpPr txBox="1"/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/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56" name="Body Level One…"/>
          <p:cNvSpPr txBox="1"/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/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3" name="Title Text"/>
          <p:cNvSpPr txBox="1"/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pPr/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/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/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/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99;p25"/>
          <p:cNvGrpSpPr/>
          <p:nvPr/>
        </p:nvGrpSpPr>
        <p:grpSpPr>
          <a:xfrm>
            <a:off x="372873" y="252913"/>
            <a:ext cx="8321497" cy="4758236"/>
            <a:chOff x="0" y="0"/>
            <a:chExt cx="8321495" cy="4758235"/>
          </a:xfrm>
        </p:grpSpPr>
        <p:pic>
          <p:nvPicPr>
            <p:cNvPr id="286" name="Google Shape;100;p25" descr="Google Shape;100;p2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6751" y="0"/>
              <a:ext cx="8244745" cy="46376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7" name="Google Shape;101;p25" descr="Google Shape;101;p2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306175" y="4067974"/>
              <a:ext cx="928376" cy="6902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Google Shape;102;p25" descr="Google Shape;102;p25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3961412"/>
              <a:ext cx="801216" cy="6902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2" name="Google Shape;103;p25"/>
          <p:cNvGrpSpPr/>
          <p:nvPr/>
        </p:nvGrpSpPr>
        <p:grpSpPr>
          <a:xfrm>
            <a:off x="835200" y="3134299"/>
            <a:ext cx="7473599" cy="830551"/>
            <a:chOff x="0" y="0"/>
            <a:chExt cx="7473598" cy="830549"/>
          </a:xfrm>
        </p:grpSpPr>
        <p:sp>
          <p:nvSpPr>
            <p:cNvPr id="290" name="Rectangle"/>
            <p:cNvSpPr/>
            <p:nvPr/>
          </p:nvSpPr>
          <p:spPr>
            <a:xfrm>
              <a:off x="0" y="0"/>
              <a:ext cx="7473599" cy="799801"/>
            </a:xfrm>
            <a:prstGeom prst="rect">
              <a:avLst/>
            </a:prstGeom>
            <a:solidFill>
              <a:srgbClr val="9227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b="1" sz="42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291" name="El Paso a la Secundaria"/>
            <p:cNvSpPr txBox="1"/>
            <p:nvPr/>
          </p:nvSpPr>
          <p:spPr>
            <a:xfrm>
              <a:off x="0" y="0"/>
              <a:ext cx="7473599" cy="830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42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El Paso a la Secundaria</a:t>
              </a:r>
            </a:p>
          </p:txBody>
        </p:sp>
      </p:grpSp>
      <p:sp>
        <p:nvSpPr>
          <p:cNvPr id="293" name="Google Shape;175;p31"/>
          <p:cNvSpPr txBox="1"/>
          <p:nvPr/>
        </p:nvSpPr>
        <p:spPr>
          <a:xfrm>
            <a:off x="7330199" y="4904575"/>
            <a:ext cx="1813801" cy="293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sz="800">
                <a:solidFill>
                  <a:srgbClr val="464847"/>
                </a:solidFill>
              </a:defRPr>
            </a:lvl1pPr>
          </a:lstStyle>
          <a:p>
            <a:pPr/>
            <a:r>
              <a:t>© 2024 YMCA Project Cornerstone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189;p34" descr="Google Shape;189;p3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0101" y="714250"/>
            <a:ext cx="2784103" cy="4174100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Google Shape;195;p34"/>
          <p:cNvSpPr txBox="1"/>
          <p:nvPr/>
        </p:nvSpPr>
        <p:spPr>
          <a:xfrm>
            <a:off x="5208699" y="1081099"/>
            <a:ext cx="3332401" cy="4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defTabSz="685800">
              <a:defRPr sz="1800">
                <a:solidFill>
                  <a:srgbClr val="0E2841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pPr/>
            <a:r>
              <a:t>Defensor/UPStander</a:t>
            </a:r>
          </a:p>
        </p:txBody>
      </p:sp>
      <p:sp>
        <p:nvSpPr>
          <p:cNvPr id="403" name="Google Shape;196;p34"/>
          <p:cNvSpPr txBox="1"/>
          <p:nvPr/>
        </p:nvSpPr>
        <p:spPr>
          <a:xfrm>
            <a:off x="5188449" y="2228025"/>
            <a:ext cx="3332402" cy="4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defTabSz="685800">
              <a:defRPr sz="1800">
                <a:solidFill>
                  <a:srgbClr val="0E2841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pPr/>
            <a:r>
              <a:t>Empatía</a:t>
            </a:r>
          </a:p>
        </p:txBody>
      </p:sp>
      <p:sp>
        <p:nvSpPr>
          <p:cNvPr id="404" name="Google Shape;197;p34"/>
          <p:cNvSpPr txBox="1"/>
          <p:nvPr/>
        </p:nvSpPr>
        <p:spPr>
          <a:xfrm>
            <a:off x="5188449" y="3203999"/>
            <a:ext cx="3332402" cy="4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defTabSz="685800">
              <a:defRPr sz="1800">
                <a:solidFill>
                  <a:srgbClr val="0E2841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pPr/>
            <a:r>
              <a:t>Llena Cubetas</a:t>
            </a:r>
          </a:p>
        </p:txBody>
      </p:sp>
      <p:sp>
        <p:nvSpPr>
          <p:cNvPr id="405" name="Google Shape;198;p34"/>
          <p:cNvSpPr txBox="1"/>
          <p:nvPr/>
        </p:nvSpPr>
        <p:spPr>
          <a:xfrm>
            <a:off x="5212000" y="4218825"/>
            <a:ext cx="3332401" cy="4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defTabSz="685800">
              <a:defRPr sz="1800">
                <a:solidFill>
                  <a:srgbClr val="0E2841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pPr/>
            <a:r>
              <a:t>Control de las Emociones</a:t>
            </a:r>
          </a:p>
        </p:txBody>
      </p:sp>
      <p:sp>
        <p:nvSpPr>
          <p:cNvPr id="406" name="Google Shape;199;p34"/>
          <p:cNvSpPr txBox="1"/>
          <p:nvPr/>
        </p:nvSpPr>
        <p:spPr>
          <a:xfrm>
            <a:off x="99975" y="59999"/>
            <a:ext cx="8863918" cy="665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defTabSz="685800">
              <a:defRPr b="1" sz="3100">
                <a:solidFill>
                  <a:srgbClr val="92278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Lleva tus herramientas a la secundaria</a:t>
            </a:r>
          </a:p>
        </p:txBody>
      </p:sp>
      <p:sp>
        <p:nvSpPr>
          <p:cNvPr id="407" name="Google Shape;175;p31"/>
          <p:cNvSpPr txBox="1"/>
          <p:nvPr/>
        </p:nvSpPr>
        <p:spPr>
          <a:xfrm>
            <a:off x="7330199" y="4904575"/>
            <a:ext cx="1813801" cy="293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sz="800">
                <a:solidFill>
                  <a:srgbClr val="464847"/>
                </a:solidFill>
              </a:defRPr>
            </a:lvl1pPr>
          </a:lstStyle>
          <a:p>
            <a:pPr/>
            <a:r>
              <a:t>© 2024 YMCA Project Cornerstone</a:t>
            </a:r>
          </a:p>
        </p:txBody>
      </p:sp>
      <p:pic>
        <p:nvPicPr>
          <p:cNvPr id="408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76712" y="3983411"/>
            <a:ext cx="891428" cy="908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74471" y="2947425"/>
            <a:ext cx="895910" cy="912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rcRect l="0" t="0" r="4893" b="1835"/>
          <a:stretch>
            <a:fillRect/>
          </a:stretch>
        </p:blipFill>
        <p:spPr>
          <a:xfrm>
            <a:off x="4185757" y="1899675"/>
            <a:ext cx="878716" cy="906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Picture 10" descr="Picture 1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75311" y="863973"/>
            <a:ext cx="894231" cy="9110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204;p35"/>
          <p:cNvSpPr txBox="1"/>
          <p:nvPr/>
        </p:nvSpPr>
        <p:spPr>
          <a:xfrm>
            <a:off x="162775" y="82074"/>
            <a:ext cx="7887300" cy="1148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defTabSz="685800">
              <a:defRPr b="1" sz="3100">
                <a:solidFill>
                  <a:srgbClr val="92278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Consejos para el Primer Día de Secundaria</a:t>
            </a:r>
          </a:p>
        </p:txBody>
      </p:sp>
      <p:sp>
        <p:nvSpPr>
          <p:cNvPr id="416" name="Google Shape;205;p35"/>
          <p:cNvSpPr txBox="1"/>
          <p:nvPr/>
        </p:nvSpPr>
        <p:spPr>
          <a:xfrm>
            <a:off x="4294909" y="1179388"/>
            <a:ext cx="4696093" cy="3497551"/>
          </a:xfrm>
          <a:prstGeom prst="rect">
            <a:avLst/>
          </a:prstGeom>
          <a:solidFill>
            <a:srgbClr val="0089D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189" indent="-336542" defTabSz="685800">
              <a:lnSpc>
                <a:spcPct val="150000"/>
              </a:lnSpc>
              <a:buClr>
                <a:srgbClr val="FFFFFF"/>
              </a:buClr>
              <a:buSzPts val="1500"/>
              <a:buAutoNum type="arabicPeriod" startAt="1"/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Averigua en qué salón (o primer período) están tus amigos.</a:t>
            </a:r>
          </a:p>
          <a:p>
            <a:pPr marL="457189" indent="-336542" defTabSz="685800">
              <a:lnSpc>
                <a:spcPct val="150000"/>
              </a:lnSpc>
              <a:buClr>
                <a:srgbClr val="FFFFFF"/>
              </a:buClr>
              <a:buSzPts val="1500"/>
              <a:buAutoNum type="arabicPeriod" startAt="1"/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Averigua si hay algún amigo con el que puedas ir a la escuela en bici, caminando, en patineta o en un coche compartido. </a:t>
            </a:r>
          </a:p>
          <a:p>
            <a:pPr marL="457189" indent="-336542" defTabSz="685800">
              <a:lnSpc>
                <a:spcPct val="150000"/>
              </a:lnSpc>
              <a:buClr>
                <a:srgbClr val="FFFFFF"/>
              </a:buClr>
              <a:buSzPts val="1500"/>
              <a:buAutoNum type="arabicPeriod" startAt="1"/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Piensa en un punto de encuentro para comer con tus amigos.</a:t>
            </a:r>
          </a:p>
          <a:p>
            <a:pPr marL="457189" indent="-336542" defTabSz="685800">
              <a:lnSpc>
                <a:spcPct val="150000"/>
              </a:lnSpc>
              <a:buClr>
                <a:srgbClr val="FFFFFF"/>
              </a:buClr>
              <a:buSzPts val="1500"/>
              <a:buAutoNum type="arabicPeriod" startAt="1"/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Proponte un objetivo: aprenderte los nombres de entre 3 y 5 de tus nuevos compañeros. </a:t>
            </a:r>
          </a:p>
        </p:txBody>
      </p:sp>
      <p:pic>
        <p:nvPicPr>
          <p:cNvPr id="417" name="Google Shape;206;p35" descr="Google Shape;206;p3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776" y="1747663"/>
            <a:ext cx="4035575" cy="2690377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Google Shape;175;p31"/>
          <p:cNvSpPr txBox="1"/>
          <p:nvPr/>
        </p:nvSpPr>
        <p:spPr>
          <a:xfrm>
            <a:off x="7330199" y="4904575"/>
            <a:ext cx="1813801" cy="293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sz="800">
                <a:solidFill>
                  <a:srgbClr val="464847"/>
                </a:solidFill>
              </a:defRPr>
            </a:lvl1pPr>
          </a:lstStyle>
          <a:p>
            <a:pPr/>
            <a:r>
              <a:t>© 2024 YMCA Project Cornerstone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211;p36"/>
          <p:cNvGrpSpPr/>
          <p:nvPr/>
        </p:nvGrpSpPr>
        <p:grpSpPr>
          <a:xfrm>
            <a:off x="0" y="0"/>
            <a:ext cx="4696691" cy="5143500"/>
            <a:chOff x="0" y="0"/>
            <a:chExt cx="4696690" cy="5143500"/>
          </a:xfrm>
        </p:grpSpPr>
        <p:sp>
          <p:nvSpPr>
            <p:cNvPr id="422" name="Rectangle"/>
            <p:cNvSpPr/>
            <p:nvPr/>
          </p:nvSpPr>
          <p:spPr>
            <a:xfrm>
              <a:off x="0" y="0"/>
              <a:ext cx="4696691" cy="5143500"/>
            </a:xfrm>
            <a:prstGeom prst="rect">
              <a:avLst/>
            </a:prstGeom>
            <a:solidFill>
              <a:srgbClr val="9227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85800">
                <a:defRPr sz="28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423" name="“Todas las cosas crecen y cambian. Esa es la magia de estar vivo. Tú también encontrarás tus alas. Tú también florecerás. Ningún ser vivo está destinado a permanecer igual.”…"/>
            <p:cNvSpPr txBox="1"/>
            <p:nvPr/>
          </p:nvSpPr>
          <p:spPr>
            <a:xfrm>
              <a:off x="0" y="105425"/>
              <a:ext cx="4696691" cy="4932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indent="457189" defTabSz="685800">
                <a:defRPr sz="28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“</a:t>
              </a:r>
              <a:r>
                <a:t>Todas las cosas crecen y cambian. Esa es la magia de estar vivo. Tú también encontrarás tus alas. Tú también florecerás. Ningún ser vivo está destinado a permanecer igual</a:t>
              </a:r>
              <a:r>
                <a:t>.”</a:t>
              </a:r>
            </a:p>
            <a:p>
              <a:pPr indent="457189" defTabSz="685800">
                <a:defRPr sz="28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  <a:p>
              <a:pPr marL="914378" indent="-412740" defTabSz="685800">
                <a:buClr>
                  <a:srgbClr val="FFFFFF"/>
                </a:buClr>
                <a:buSzPts val="2800"/>
                <a:buFont typeface="Verdana"/>
                <a:buChar char="-"/>
                <a:defRPr sz="28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Cleo Wade</a:t>
              </a:r>
            </a:p>
          </p:txBody>
        </p:sp>
      </p:grpSp>
      <p:grpSp>
        <p:nvGrpSpPr>
          <p:cNvPr id="427" name="Google Shape;212;p36"/>
          <p:cNvGrpSpPr/>
          <p:nvPr/>
        </p:nvGrpSpPr>
        <p:grpSpPr>
          <a:xfrm>
            <a:off x="4992225" y="1175324"/>
            <a:ext cx="3752401" cy="2437102"/>
            <a:chOff x="0" y="0"/>
            <a:chExt cx="3752400" cy="2437100"/>
          </a:xfrm>
        </p:grpSpPr>
        <p:sp>
          <p:nvSpPr>
            <p:cNvPr id="425" name="Rectangle"/>
            <p:cNvSpPr/>
            <p:nvPr/>
          </p:nvSpPr>
          <p:spPr>
            <a:xfrm>
              <a:off x="0" y="0"/>
              <a:ext cx="3752401" cy="2378400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685800">
                <a:defRPr sz="1800">
                  <a:solidFill>
                    <a:srgbClr val="0E2841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426" name="Reto:…"/>
            <p:cNvSpPr txBox="1"/>
            <p:nvPr/>
          </p:nvSpPr>
          <p:spPr>
            <a:xfrm>
              <a:off x="19050" y="19050"/>
              <a:ext cx="3714301" cy="24180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defTabSz="685800">
                <a:defRPr b="1" sz="1800">
                  <a:solidFill>
                    <a:srgbClr val="0E2841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Reto</a:t>
              </a:r>
              <a:r>
                <a:t>:</a:t>
              </a:r>
            </a:p>
            <a:p>
              <a:pPr marL="457189" indent="-342892" defTabSz="685800">
                <a:buClr>
                  <a:srgbClr val="0E2841"/>
                </a:buClr>
                <a:buSzPts val="1800"/>
                <a:buAutoNum type="arabicPeriod" startAt="1"/>
                <a:defRPr sz="1800">
                  <a:solidFill>
                    <a:srgbClr val="0E2841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Decide qué oportunidades quieres aprovechar en la Secundaria.</a:t>
              </a:r>
            </a:p>
            <a:p>
              <a:pPr marL="457189" indent="-342892" defTabSz="685800">
                <a:buClr>
                  <a:srgbClr val="0E2841"/>
                </a:buClr>
                <a:buSzPts val="1800"/>
                <a:buAutoNum type="arabicPeriod" startAt="1"/>
                <a:defRPr sz="1800">
                  <a:solidFill>
                    <a:srgbClr val="0E2841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Haz un plan sobre cómo usar tus habilidades del Project Cornerstone en la Secundaria.</a:t>
              </a:r>
            </a:p>
          </p:txBody>
        </p:sp>
      </p:grpSp>
      <p:sp>
        <p:nvSpPr>
          <p:cNvPr id="428" name="Google Shape;175;p31"/>
          <p:cNvSpPr txBox="1"/>
          <p:nvPr/>
        </p:nvSpPr>
        <p:spPr>
          <a:xfrm>
            <a:off x="7330199" y="4904575"/>
            <a:ext cx="1813801" cy="293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sz="800">
                <a:solidFill>
                  <a:srgbClr val="464847"/>
                </a:solidFill>
              </a:defRPr>
            </a:lvl1pPr>
          </a:lstStyle>
          <a:p>
            <a:pPr/>
            <a:r>
              <a:t>© 2024 YMCA Project Cornerstone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109;p26"/>
          <p:cNvSpPr txBox="1"/>
          <p:nvPr/>
        </p:nvSpPr>
        <p:spPr>
          <a:xfrm>
            <a:off x="7330199" y="4904575"/>
            <a:ext cx="1813801" cy="293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sz="800">
                <a:solidFill>
                  <a:srgbClr val="464847"/>
                </a:solidFill>
              </a:defRPr>
            </a:lvl1pPr>
          </a:lstStyle>
          <a:p>
            <a:pPr/>
            <a:r>
              <a:t>© 2024 YMCA Project Cornerstone</a:t>
            </a:r>
          </a:p>
        </p:txBody>
      </p:sp>
      <p:sp>
        <p:nvSpPr>
          <p:cNvPr id="298" name="Google Shape;110;p26"/>
          <p:cNvSpPr txBox="1"/>
          <p:nvPr/>
        </p:nvSpPr>
        <p:spPr>
          <a:xfrm>
            <a:off x="136049" y="269949"/>
            <a:ext cx="8190302" cy="665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3100">
                <a:solidFill>
                  <a:srgbClr val="92278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Actividad de Dibujo Compartido</a:t>
            </a:r>
          </a:p>
        </p:txBody>
      </p:sp>
      <p:sp>
        <p:nvSpPr>
          <p:cNvPr id="299" name="Google Shape;111;p26"/>
          <p:cNvSpPr/>
          <p:nvPr/>
        </p:nvSpPr>
        <p:spPr>
          <a:xfrm>
            <a:off x="720975" y="1301249"/>
            <a:ext cx="3367500" cy="3033302"/>
          </a:xfrm>
          <a:prstGeom prst="rect">
            <a:avLst/>
          </a:prstGeom>
          <a:ln w="38100">
            <a:solidFill>
              <a:srgbClr val="FCAF17"/>
            </a:solidFill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300" name="Google Shape;112;p26"/>
          <p:cNvSpPr/>
          <p:nvPr/>
        </p:nvSpPr>
        <p:spPr>
          <a:xfrm>
            <a:off x="5161050" y="1213349"/>
            <a:ext cx="3165301" cy="3121201"/>
          </a:xfrm>
          <a:prstGeom prst="ellipse">
            <a:avLst/>
          </a:prstGeom>
          <a:ln w="38100">
            <a:solidFill>
              <a:srgbClr val="0089D0"/>
            </a:solidFill>
          </a:ln>
        </p:spPr>
        <p:txBody>
          <a:bodyPr lIns="45719" rIns="45719" anchor="ctr"/>
          <a:lstStyle/>
          <a:p>
            <a:pPr algn="ctr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110;p27"/>
          <p:cNvSpPr txBox="1"/>
          <p:nvPr/>
        </p:nvSpPr>
        <p:spPr>
          <a:xfrm>
            <a:off x="136051" y="287524"/>
            <a:ext cx="7844167" cy="665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3100">
                <a:solidFill>
                  <a:srgbClr val="92278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El cambio es parte de la vida</a:t>
            </a:r>
          </a:p>
        </p:txBody>
      </p:sp>
      <p:pic>
        <p:nvPicPr>
          <p:cNvPr id="305" name="Google Shape;111;p27" descr="Google Shape;111;p2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7851" y="1093450"/>
            <a:ext cx="4415147" cy="29565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  <p:sp>
        <p:nvSpPr>
          <p:cNvPr id="306" name="Google Shape;112;p27"/>
          <p:cNvSpPr txBox="1"/>
          <p:nvPr/>
        </p:nvSpPr>
        <p:spPr>
          <a:xfrm>
            <a:off x="3771900" y="4512200"/>
            <a:ext cx="5291100" cy="442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¡El cambio puede ser duro!</a:t>
            </a:r>
          </a:p>
        </p:txBody>
      </p:sp>
      <p:pic>
        <p:nvPicPr>
          <p:cNvPr id="307" name="Google Shape;113;p27" descr="Google Shape;113;p2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050" y="1093450"/>
            <a:ext cx="4435954" cy="29565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  <p:sp>
        <p:nvSpPr>
          <p:cNvPr id="308" name="Google Shape;175;p31"/>
          <p:cNvSpPr txBox="1"/>
          <p:nvPr/>
        </p:nvSpPr>
        <p:spPr>
          <a:xfrm>
            <a:off x="7330199" y="4904575"/>
            <a:ext cx="1813801" cy="293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sz="800">
                <a:solidFill>
                  <a:srgbClr val="464847"/>
                </a:solidFill>
              </a:defRPr>
            </a:lvl1pPr>
          </a:lstStyle>
          <a:p>
            <a:pPr/>
            <a:r>
              <a:t>© 2024 YMCA Project Cornerstone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118;p28"/>
          <p:cNvGrpSpPr/>
          <p:nvPr/>
        </p:nvGrpSpPr>
        <p:grpSpPr>
          <a:xfrm>
            <a:off x="324075" y="1994124"/>
            <a:ext cx="8168951" cy="2708701"/>
            <a:chOff x="0" y="0"/>
            <a:chExt cx="8168950" cy="2708699"/>
          </a:xfrm>
        </p:grpSpPr>
        <p:sp>
          <p:nvSpPr>
            <p:cNvPr id="312" name="Google Shape;119;p28"/>
            <p:cNvSpPr/>
            <p:nvPr/>
          </p:nvSpPr>
          <p:spPr>
            <a:xfrm>
              <a:off x="0" y="0"/>
              <a:ext cx="1653601" cy="2708700"/>
            </a:xfrm>
            <a:prstGeom prst="rect">
              <a:avLst/>
            </a:prstGeom>
            <a:solidFill>
              <a:srgbClr val="ED1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685800">
                <a:defRPr sz="1800"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313" name="Google Shape;120;p28"/>
            <p:cNvSpPr/>
            <p:nvPr/>
          </p:nvSpPr>
          <p:spPr>
            <a:xfrm>
              <a:off x="1635437" y="0"/>
              <a:ext cx="1653602" cy="2708700"/>
            </a:xfrm>
            <a:prstGeom prst="rect">
              <a:avLst/>
            </a:prstGeom>
            <a:solidFill>
              <a:srgbClr val="FCAF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685800">
                <a:defRPr sz="1800"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314" name="Google Shape;121;p28"/>
            <p:cNvSpPr/>
            <p:nvPr/>
          </p:nvSpPr>
          <p:spPr>
            <a:xfrm>
              <a:off x="3273788" y="0"/>
              <a:ext cx="1653601" cy="2708700"/>
            </a:xfrm>
            <a:prstGeom prst="rect">
              <a:avLst/>
            </a:prstGeom>
            <a:solidFill>
              <a:srgbClr val="01A4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685800">
                <a:defRPr sz="1800"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315" name="Google Shape;122;p28"/>
            <p:cNvSpPr/>
            <p:nvPr/>
          </p:nvSpPr>
          <p:spPr>
            <a:xfrm>
              <a:off x="4872463" y="0"/>
              <a:ext cx="1653601" cy="2708700"/>
            </a:xfrm>
            <a:prstGeom prst="rect">
              <a:avLst/>
            </a:prstGeom>
            <a:solidFill>
              <a:srgbClr val="0089D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685800">
                <a:defRPr sz="1800"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316" name="Google Shape;123;p28"/>
            <p:cNvSpPr/>
            <p:nvPr/>
          </p:nvSpPr>
          <p:spPr>
            <a:xfrm>
              <a:off x="6515350" y="0"/>
              <a:ext cx="1653601" cy="2708700"/>
            </a:xfrm>
            <a:prstGeom prst="rect">
              <a:avLst/>
            </a:prstGeom>
            <a:solidFill>
              <a:srgbClr val="9227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685800">
                <a:defRPr sz="1800"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317" name="Google Shape;124;p28"/>
            <p:cNvSpPr/>
            <p:nvPr/>
          </p:nvSpPr>
          <p:spPr>
            <a:xfrm>
              <a:off x="418450" y="1055074"/>
              <a:ext cx="152101" cy="141901"/>
            </a:xfrm>
            <a:prstGeom prst="ellipse">
              <a:avLst/>
            </a:prstGeom>
            <a:solidFill>
              <a:srgbClr val="000000"/>
            </a:solidFill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85800">
                <a:defRPr sz="1800"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318" name="Google Shape;125;p28"/>
            <p:cNvSpPr/>
            <p:nvPr/>
          </p:nvSpPr>
          <p:spPr>
            <a:xfrm>
              <a:off x="1037325" y="1055074"/>
              <a:ext cx="152101" cy="141901"/>
            </a:xfrm>
            <a:prstGeom prst="ellipse">
              <a:avLst/>
            </a:prstGeom>
            <a:solidFill>
              <a:srgbClr val="000000"/>
            </a:solidFill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85800">
                <a:defRPr sz="1800"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319" name="Google Shape;126;p28"/>
            <p:cNvSpPr/>
            <p:nvPr/>
          </p:nvSpPr>
          <p:spPr>
            <a:xfrm>
              <a:off x="461486" y="1450673"/>
              <a:ext cx="730565" cy="229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4" h="19723" fill="norm" stroke="1" extrusionOk="0">
                  <a:moveTo>
                    <a:pt x="1292" y="19723"/>
                  </a:moveTo>
                  <a:cubicBezTo>
                    <a:pt x="-1407" y="13381"/>
                    <a:pt x="260" y="5322"/>
                    <a:pt x="5016" y="1722"/>
                  </a:cubicBezTo>
                  <a:cubicBezTo>
                    <a:pt x="9772" y="-1877"/>
                    <a:pt x="15815" y="346"/>
                    <a:pt x="18514" y="6689"/>
                  </a:cubicBezTo>
                  <a:cubicBezTo>
                    <a:pt x="19926" y="10007"/>
                    <a:pt x="20193" y="13979"/>
                    <a:pt x="19245" y="17579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85800">
                <a:defRPr sz="1800"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320" name="Google Shape;127;p28"/>
            <p:cNvSpPr/>
            <p:nvPr/>
          </p:nvSpPr>
          <p:spPr>
            <a:xfrm>
              <a:off x="2077800" y="1060175"/>
              <a:ext cx="152101" cy="141901"/>
            </a:xfrm>
            <a:prstGeom prst="ellipse">
              <a:avLst/>
            </a:prstGeom>
            <a:solidFill>
              <a:srgbClr val="000000"/>
            </a:solidFill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85800">
                <a:defRPr sz="1800"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321" name="Google Shape;128;p28"/>
            <p:cNvSpPr/>
            <p:nvPr/>
          </p:nvSpPr>
          <p:spPr>
            <a:xfrm flipH="1" rot="10800000">
              <a:off x="2654013" y="1060175"/>
              <a:ext cx="151801" cy="141901"/>
            </a:xfrm>
            <a:prstGeom prst="ellipse">
              <a:avLst/>
            </a:prstGeom>
            <a:solidFill>
              <a:srgbClr val="000000"/>
            </a:solidFill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85800">
                <a:defRPr sz="1800"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322" name="Google Shape;129;p28"/>
            <p:cNvSpPr/>
            <p:nvPr/>
          </p:nvSpPr>
          <p:spPr>
            <a:xfrm>
              <a:off x="3787300" y="1060175"/>
              <a:ext cx="151801" cy="141901"/>
            </a:xfrm>
            <a:prstGeom prst="ellipse">
              <a:avLst/>
            </a:prstGeom>
            <a:solidFill>
              <a:srgbClr val="000000"/>
            </a:solidFill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85800">
                <a:defRPr sz="1800"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323" name="Google Shape;130;p28"/>
            <p:cNvSpPr/>
            <p:nvPr/>
          </p:nvSpPr>
          <p:spPr>
            <a:xfrm>
              <a:off x="4353938" y="1055074"/>
              <a:ext cx="151801" cy="141901"/>
            </a:xfrm>
            <a:prstGeom prst="ellipse">
              <a:avLst/>
            </a:prstGeom>
            <a:solidFill>
              <a:srgbClr val="000000"/>
            </a:solidFill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85800">
                <a:defRPr sz="1800"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324" name="Google Shape;131;p28"/>
            <p:cNvSpPr/>
            <p:nvPr/>
          </p:nvSpPr>
          <p:spPr>
            <a:xfrm>
              <a:off x="3961825" y="1609450"/>
              <a:ext cx="447901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5" name="Google Shape;132;p28"/>
            <p:cNvSpPr/>
            <p:nvPr/>
          </p:nvSpPr>
          <p:spPr>
            <a:xfrm>
              <a:off x="5395338" y="1060175"/>
              <a:ext cx="151801" cy="141901"/>
            </a:xfrm>
            <a:prstGeom prst="ellipse">
              <a:avLst/>
            </a:prstGeom>
            <a:solidFill>
              <a:srgbClr val="000000"/>
            </a:solidFill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85800">
                <a:defRPr sz="1800"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326" name="Google Shape;133;p28"/>
            <p:cNvSpPr/>
            <p:nvPr/>
          </p:nvSpPr>
          <p:spPr>
            <a:xfrm>
              <a:off x="5912225" y="1060175"/>
              <a:ext cx="151801" cy="141901"/>
            </a:xfrm>
            <a:prstGeom prst="ellipse">
              <a:avLst/>
            </a:prstGeom>
            <a:solidFill>
              <a:srgbClr val="000000"/>
            </a:solidFill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85800">
                <a:defRPr sz="1800"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327" name="Google Shape;134;p28"/>
            <p:cNvSpPr/>
            <p:nvPr/>
          </p:nvSpPr>
          <p:spPr>
            <a:xfrm>
              <a:off x="7059562" y="1055074"/>
              <a:ext cx="151801" cy="141901"/>
            </a:xfrm>
            <a:prstGeom prst="ellipse">
              <a:avLst/>
            </a:prstGeom>
            <a:solidFill>
              <a:srgbClr val="000000"/>
            </a:solidFill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85800">
                <a:defRPr sz="1800"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328" name="Google Shape;135;p28"/>
            <p:cNvSpPr/>
            <p:nvPr/>
          </p:nvSpPr>
          <p:spPr>
            <a:xfrm>
              <a:off x="7459450" y="1055074"/>
              <a:ext cx="151801" cy="141901"/>
            </a:xfrm>
            <a:prstGeom prst="ellipse">
              <a:avLst/>
            </a:prstGeom>
            <a:solidFill>
              <a:srgbClr val="000000"/>
            </a:solidFill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85800">
                <a:defRPr sz="1800"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329" name="Google Shape;136;p28"/>
            <p:cNvSpPr/>
            <p:nvPr/>
          </p:nvSpPr>
          <p:spPr>
            <a:xfrm rot="8561031">
              <a:off x="5507027" y="1382341"/>
              <a:ext cx="509151" cy="374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914" fill="norm" stroke="1" extrusionOk="0">
                  <a:moveTo>
                    <a:pt x="0" y="2209"/>
                  </a:moveTo>
                  <a:cubicBezTo>
                    <a:pt x="7175" y="-2686"/>
                    <a:pt x="16077" y="824"/>
                    <a:pt x="19884" y="10050"/>
                  </a:cubicBezTo>
                  <a:cubicBezTo>
                    <a:pt x="21011" y="12780"/>
                    <a:pt x="21600" y="15823"/>
                    <a:pt x="21600" y="18914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85800">
                <a:defRPr sz="1800"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330" name="Google Shape;137;p28"/>
            <p:cNvSpPr/>
            <p:nvPr/>
          </p:nvSpPr>
          <p:spPr>
            <a:xfrm rot="16074393">
              <a:off x="7123167" y="1401893"/>
              <a:ext cx="459908" cy="623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9671" y="21600"/>
                    <a:pt x="0" y="16765"/>
                    <a:pt x="0" y="10800"/>
                  </a:cubicBezTo>
                  <a:cubicBezTo>
                    <a:pt x="0" y="4835"/>
                    <a:pt x="9671" y="0"/>
                    <a:pt x="21600" y="0"/>
                  </a:cubicBezTo>
                  <a:lnTo>
                    <a:pt x="21600" y="0"/>
                  </a:lnTo>
                  <a:cubicBezTo>
                    <a:pt x="9671" y="4474"/>
                    <a:pt x="7253" y="12935"/>
                    <a:pt x="16200" y="18900"/>
                  </a:cubicBezTo>
                  <a:cubicBezTo>
                    <a:pt x="17735" y="19923"/>
                    <a:pt x="19553" y="20832"/>
                    <a:pt x="21600" y="216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85800">
                <a:defRPr sz="1800"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331" name="Google Shape;138;p28"/>
            <p:cNvSpPr/>
            <p:nvPr/>
          </p:nvSpPr>
          <p:spPr>
            <a:xfrm rot="6558249">
              <a:off x="6926905" y="1378988"/>
              <a:ext cx="143838" cy="168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85800">
                <a:defRPr sz="1800"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332" name="Google Shape;139;p28"/>
            <p:cNvSpPr/>
            <p:nvPr/>
          </p:nvSpPr>
          <p:spPr>
            <a:xfrm rot="10165488">
              <a:off x="7578831" y="1385046"/>
              <a:ext cx="201880" cy="116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85800">
                <a:defRPr sz="1800"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333" name="Google Shape;140;p28"/>
            <p:cNvSpPr/>
            <p:nvPr/>
          </p:nvSpPr>
          <p:spPr>
            <a:xfrm flipH="1" rot="10800000">
              <a:off x="2097175" y="1467349"/>
              <a:ext cx="722401" cy="2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35" name="Google Shape;141;p28"/>
          <p:cNvSpPr txBox="1"/>
          <p:nvPr/>
        </p:nvSpPr>
        <p:spPr>
          <a:xfrm>
            <a:off x="111413" y="772973"/>
            <a:ext cx="6948691" cy="919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defTabSz="685800">
              <a:defRPr b="1" sz="2400">
                <a:solidFill>
                  <a:srgbClr val="92278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¿Cómo te sientes con respecto a pasar a la Secundaria?</a:t>
            </a:r>
          </a:p>
        </p:txBody>
      </p:sp>
      <p:sp>
        <p:nvSpPr>
          <p:cNvPr id="336" name="Google Shape;175;p31"/>
          <p:cNvSpPr txBox="1"/>
          <p:nvPr/>
        </p:nvSpPr>
        <p:spPr>
          <a:xfrm>
            <a:off x="7330199" y="4904575"/>
            <a:ext cx="1813801" cy="293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sz="800">
                <a:solidFill>
                  <a:srgbClr val="464847"/>
                </a:solidFill>
              </a:defRPr>
            </a:lvl1pPr>
          </a:lstStyle>
          <a:p>
            <a:pPr/>
            <a:r>
              <a:t>© 2024 YMCA Project Cornerstone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146;p29"/>
          <p:cNvGrpSpPr/>
          <p:nvPr/>
        </p:nvGrpSpPr>
        <p:grpSpPr>
          <a:xfrm>
            <a:off x="2850424" y="4485878"/>
            <a:ext cx="3528302" cy="475201"/>
            <a:chOff x="0" y="0"/>
            <a:chExt cx="3528300" cy="475199"/>
          </a:xfrm>
        </p:grpSpPr>
        <p:sp>
          <p:nvSpPr>
            <p:cNvPr id="340" name="Rectangle"/>
            <p:cNvSpPr/>
            <p:nvPr/>
          </p:nvSpPr>
          <p:spPr>
            <a:xfrm>
              <a:off x="-1" y="0"/>
              <a:ext cx="3528302" cy="475200"/>
            </a:xfrm>
            <a:prstGeom prst="rect">
              <a:avLst/>
            </a:prstGeom>
            <a:solidFill>
              <a:srgbClr val="9227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685800">
                <a:defRPr sz="18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341" name="MIRA ESTE VIDEO"/>
            <p:cNvSpPr txBox="1"/>
            <p:nvPr/>
          </p:nvSpPr>
          <p:spPr>
            <a:xfrm>
              <a:off x="-1" y="0"/>
              <a:ext cx="3528302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defTabSz="685800">
                <a:defRPr sz="18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MIRA ESTE VIDEO</a:t>
              </a:r>
            </a:p>
          </p:txBody>
        </p:sp>
      </p:grpSp>
      <p:sp>
        <p:nvSpPr>
          <p:cNvPr id="343" name="Google Shape;175;p31"/>
          <p:cNvSpPr txBox="1"/>
          <p:nvPr/>
        </p:nvSpPr>
        <p:spPr>
          <a:xfrm>
            <a:off x="7330199" y="4904575"/>
            <a:ext cx="1813801" cy="293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sz="800">
                <a:solidFill>
                  <a:srgbClr val="464847"/>
                </a:solidFill>
              </a:defRPr>
            </a:lvl1pPr>
          </a:lstStyle>
          <a:p>
            <a:pPr/>
            <a:r>
              <a:t>© 2024 YMCA Project Cornerstone</a:t>
            </a:r>
          </a:p>
        </p:txBody>
      </p:sp>
      <p:pic>
        <p:nvPicPr>
          <p:cNvPr id="344" name="Encanto (Spanish)" descr="Encanto (Spanish)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59551" y="269206"/>
            <a:ext cx="6910047" cy="38869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34" fill="hold"/>
                                        <p:tgtEl>
                                          <p:spTgt spid="3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344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4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4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153;p30" descr="Google Shape;153;p3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7806" y="1256395"/>
            <a:ext cx="3428401" cy="3316772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Google Shape;155;p30"/>
          <p:cNvSpPr txBox="1"/>
          <p:nvPr/>
        </p:nvSpPr>
        <p:spPr>
          <a:xfrm>
            <a:off x="216424" y="160199"/>
            <a:ext cx="7630802" cy="665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defTabSz="685800">
              <a:defRPr b="1" sz="3100">
                <a:solidFill>
                  <a:srgbClr val="92278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Cambia de Lugar</a:t>
            </a:r>
          </a:p>
        </p:txBody>
      </p:sp>
      <p:sp>
        <p:nvSpPr>
          <p:cNvPr id="350" name="Google Shape;175;p31"/>
          <p:cNvSpPr txBox="1"/>
          <p:nvPr/>
        </p:nvSpPr>
        <p:spPr>
          <a:xfrm>
            <a:off x="7330199" y="4904575"/>
            <a:ext cx="1813801" cy="293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sz="800">
                <a:solidFill>
                  <a:srgbClr val="464847"/>
                </a:solidFill>
              </a:defRPr>
            </a:lvl1pPr>
          </a:lstStyle>
          <a:p>
            <a:pPr/>
            <a:r>
              <a:t>© 2024 YMCA Project Cornerstone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171;p31"/>
          <p:cNvSpPr txBox="1"/>
          <p:nvPr/>
        </p:nvSpPr>
        <p:spPr>
          <a:xfrm>
            <a:off x="134049" y="71725"/>
            <a:ext cx="8608802" cy="678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3200">
                <a:solidFill>
                  <a:srgbClr val="92278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Diferencias y Similitudes</a:t>
            </a:r>
          </a:p>
        </p:txBody>
      </p:sp>
      <p:grpSp>
        <p:nvGrpSpPr>
          <p:cNvPr id="361" name="Google Shape;172;p31"/>
          <p:cNvGrpSpPr/>
          <p:nvPr/>
        </p:nvGrpSpPr>
        <p:grpSpPr>
          <a:xfrm>
            <a:off x="1464425" y="1004954"/>
            <a:ext cx="6183377" cy="3652446"/>
            <a:chOff x="0" y="0"/>
            <a:chExt cx="6183376" cy="3652444"/>
          </a:xfrm>
        </p:grpSpPr>
        <p:grpSp>
          <p:nvGrpSpPr>
            <p:cNvPr id="357" name="Google Shape;173;p31"/>
            <p:cNvGrpSpPr/>
            <p:nvPr/>
          </p:nvGrpSpPr>
          <p:grpSpPr>
            <a:xfrm>
              <a:off x="0" y="-1"/>
              <a:ext cx="3681327" cy="3652446"/>
              <a:chOff x="0" y="0"/>
              <a:chExt cx="3681326" cy="3652444"/>
            </a:xfrm>
          </p:grpSpPr>
          <p:sp>
            <p:nvSpPr>
              <p:cNvPr id="355" name="Oval"/>
              <p:cNvSpPr/>
              <p:nvPr/>
            </p:nvSpPr>
            <p:spPr>
              <a:xfrm>
                <a:off x="-1" y="-1"/>
                <a:ext cx="3681328" cy="3652446"/>
              </a:xfrm>
              <a:prstGeom prst="ellipse">
                <a:avLst/>
              </a:prstGeom>
              <a:solidFill>
                <a:srgbClr val="FFFFFF"/>
              </a:solidFill>
              <a:ln w="76200" cap="flat">
                <a:solidFill>
                  <a:srgbClr val="FDAA3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356" name="Escuela…"/>
              <p:cNvSpPr txBox="1"/>
              <p:nvPr/>
            </p:nvSpPr>
            <p:spPr>
              <a:xfrm>
                <a:off x="577218" y="1518897"/>
                <a:ext cx="2526889" cy="6146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spAutoFit/>
              </a:bodyPr>
              <a:lstStyle/>
              <a:p>
                <a:pPr algn="ctr">
                  <a:defRPr b="1">
                    <a:solidFill>
                      <a:srgbClr val="FCAF17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t>Escuela</a:t>
                </a:r>
              </a:p>
              <a:p>
                <a:pPr algn="ctr">
                  <a:defRPr b="1">
                    <a:solidFill>
                      <a:srgbClr val="FCAF17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t>Primaria</a:t>
                </a:r>
              </a:p>
            </p:txBody>
          </p:sp>
        </p:grpSp>
        <p:grpSp>
          <p:nvGrpSpPr>
            <p:cNvPr id="360" name="Google Shape;174;p31"/>
            <p:cNvGrpSpPr/>
            <p:nvPr/>
          </p:nvGrpSpPr>
          <p:grpSpPr>
            <a:xfrm>
              <a:off x="2502050" y="-1"/>
              <a:ext cx="3681327" cy="3652446"/>
              <a:chOff x="0" y="0"/>
              <a:chExt cx="3681326" cy="3652444"/>
            </a:xfrm>
          </p:grpSpPr>
          <p:sp>
            <p:nvSpPr>
              <p:cNvPr id="358" name="Oval"/>
              <p:cNvSpPr/>
              <p:nvPr/>
            </p:nvSpPr>
            <p:spPr>
              <a:xfrm>
                <a:off x="-1" y="-1"/>
                <a:ext cx="3681328" cy="3652446"/>
              </a:xfrm>
              <a:prstGeom prst="ellipse">
                <a:avLst/>
              </a:prstGeom>
              <a:noFill/>
              <a:ln w="76200" cap="flat">
                <a:solidFill>
                  <a:srgbClr val="0089D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b="1">
                    <a:solidFill>
                      <a:srgbClr val="0089D0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  <p:sp>
            <p:nvSpPr>
              <p:cNvPr id="359" name="Escuela…"/>
              <p:cNvSpPr txBox="1"/>
              <p:nvPr/>
            </p:nvSpPr>
            <p:spPr>
              <a:xfrm>
                <a:off x="577218" y="1518897"/>
                <a:ext cx="2526889" cy="6146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spAutoFit/>
              </a:bodyPr>
              <a:lstStyle/>
              <a:p>
                <a:pPr algn="ctr">
                  <a:defRPr b="1">
                    <a:solidFill>
                      <a:srgbClr val="0089D0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t>Escuela</a:t>
                </a:r>
              </a:p>
              <a:p>
                <a:pPr algn="ctr">
                  <a:defRPr b="1">
                    <a:solidFill>
                      <a:srgbClr val="0089D0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t>Secundaria</a:t>
                </a:r>
              </a:p>
            </p:txBody>
          </p:sp>
        </p:grpSp>
      </p:grpSp>
      <p:sp>
        <p:nvSpPr>
          <p:cNvPr id="362" name="Google Shape;175;p31"/>
          <p:cNvSpPr txBox="1"/>
          <p:nvPr/>
        </p:nvSpPr>
        <p:spPr>
          <a:xfrm>
            <a:off x="7330199" y="4904575"/>
            <a:ext cx="1813801" cy="293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sz="800">
                <a:solidFill>
                  <a:srgbClr val="464847"/>
                </a:solidFill>
              </a:defRPr>
            </a:lvl1pPr>
          </a:lstStyle>
          <a:p>
            <a:pPr/>
            <a:r>
              <a:t>© 2024 YMCA Project Cornerstone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168;p32"/>
          <p:cNvSpPr txBox="1"/>
          <p:nvPr/>
        </p:nvSpPr>
        <p:spPr>
          <a:xfrm>
            <a:off x="100526" y="188413"/>
            <a:ext cx="7450202" cy="665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defTabSz="685800">
              <a:defRPr b="1" sz="3100">
                <a:solidFill>
                  <a:srgbClr val="92278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Oportunidades y Crecimiento</a:t>
            </a:r>
          </a:p>
        </p:txBody>
      </p:sp>
      <p:pic>
        <p:nvPicPr>
          <p:cNvPr id="367" name="Google Shape;169;p32" descr="Google Shape;169;p3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6424" y="850102"/>
            <a:ext cx="5751150" cy="3982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Google Shape;175;p31"/>
          <p:cNvSpPr txBox="1"/>
          <p:nvPr/>
        </p:nvSpPr>
        <p:spPr>
          <a:xfrm>
            <a:off x="7330199" y="4904575"/>
            <a:ext cx="1813801" cy="293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sz="800">
                <a:solidFill>
                  <a:srgbClr val="464847"/>
                </a:solidFill>
              </a:defRPr>
            </a:lvl1pPr>
          </a:lstStyle>
          <a:p>
            <a:pPr/>
            <a:r>
              <a:t>© 2024 YMCA Project Cornerstone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187;p33"/>
          <p:cNvGrpSpPr/>
          <p:nvPr/>
        </p:nvGrpSpPr>
        <p:grpSpPr>
          <a:xfrm>
            <a:off x="5495349" y="12224"/>
            <a:ext cx="1984801" cy="2033102"/>
            <a:chOff x="0" y="0"/>
            <a:chExt cx="1984799" cy="2033100"/>
          </a:xfrm>
        </p:grpSpPr>
        <p:sp>
          <p:nvSpPr>
            <p:cNvPr id="372" name="Oval"/>
            <p:cNvSpPr/>
            <p:nvPr/>
          </p:nvSpPr>
          <p:spPr>
            <a:xfrm>
              <a:off x="0" y="-1"/>
              <a:ext cx="1984800" cy="2033102"/>
            </a:xfrm>
            <a:prstGeom prst="ellipse">
              <a:avLst/>
            </a:prstGeom>
            <a:solidFill>
              <a:srgbClr val="A9253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</a:p>
          </p:txBody>
        </p:sp>
        <p:sp>
          <p:nvSpPr>
            <p:cNvPr id="373" name="Asume la responsabilidad de tu comportamiento y tus acciones"/>
            <p:cNvSpPr txBox="1"/>
            <p:nvPr/>
          </p:nvSpPr>
          <p:spPr>
            <a:xfrm>
              <a:off x="290667" y="448874"/>
              <a:ext cx="1403467" cy="1135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12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Asume la responsabilidad de tu </a:t>
              </a:r>
              <a:r>
                <a:rPr sz="1100"/>
                <a:t>comportamiento</a:t>
              </a:r>
              <a:r>
                <a:t> y tus acciones</a:t>
              </a:r>
            </a:p>
          </p:txBody>
        </p:sp>
      </p:grpSp>
      <p:grpSp>
        <p:nvGrpSpPr>
          <p:cNvPr id="377" name="Google Shape;188;p33"/>
          <p:cNvGrpSpPr/>
          <p:nvPr/>
        </p:nvGrpSpPr>
        <p:grpSpPr>
          <a:xfrm>
            <a:off x="3845724" y="193774"/>
            <a:ext cx="1984801" cy="2033102"/>
            <a:chOff x="0" y="0"/>
            <a:chExt cx="1984799" cy="2033100"/>
          </a:xfrm>
        </p:grpSpPr>
        <p:sp>
          <p:nvSpPr>
            <p:cNvPr id="375" name="Oval"/>
            <p:cNvSpPr/>
            <p:nvPr/>
          </p:nvSpPr>
          <p:spPr>
            <a:xfrm>
              <a:off x="0" y="-1"/>
              <a:ext cx="1984800" cy="2033102"/>
            </a:xfrm>
            <a:prstGeom prst="ellipse">
              <a:avLst/>
            </a:prstGeom>
            <a:solidFill>
              <a:srgbClr val="DD532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</a:p>
          </p:txBody>
        </p:sp>
        <p:sp>
          <p:nvSpPr>
            <p:cNvPr id="376" name="Cree en ti mismo y en lo que haces"/>
            <p:cNvSpPr txBox="1"/>
            <p:nvPr/>
          </p:nvSpPr>
          <p:spPr>
            <a:xfrm>
              <a:off x="290667" y="601274"/>
              <a:ext cx="1403467" cy="830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Cree en ti mismo y en lo que haces</a:t>
              </a:r>
            </a:p>
          </p:txBody>
        </p:sp>
      </p:grpSp>
      <p:grpSp>
        <p:nvGrpSpPr>
          <p:cNvPr id="380" name="Google Shape;189;p33"/>
          <p:cNvGrpSpPr/>
          <p:nvPr/>
        </p:nvGrpSpPr>
        <p:grpSpPr>
          <a:xfrm>
            <a:off x="7029974" y="628824"/>
            <a:ext cx="1984801" cy="2033102"/>
            <a:chOff x="0" y="0"/>
            <a:chExt cx="1984799" cy="2033100"/>
          </a:xfrm>
        </p:grpSpPr>
        <p:sp>
          <p:nvSpPr>
            <p:cNvPr id="378" name="Oval"/>
            <p:cNvSpPr/>
            <p:nvPr/>
          </p:nvSpPr>
          <p:spPr>
            <a:xfrm>
              <a:off x="0" y="-1"/>
              <a:ext cx="1984800" cy="2033102"/>
            </a:xfrm>
            <a:prstGeom prst="ellipse">
              <a:avLst/>
            </a:prstGeom>
            <a:solidFill>
              <a:srgbClr val="0065A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</a:p>
          </p:txBody>
        </p:sp>
        <p:sp>
          <p:nvSpPr>
            <p:cNvPr id="379" name="Mira el lado positivo"/>
            <p:cNvSpPr txBox="1"/>
            <p:nvPr/>
          </p:nvSpPr>
          <p:spPr>
            <a:xfrm>
              <a:off x="290667" y="709224"/>
              <a:ext cx="1403467" cy="614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Mira el lado positivo</a:t>
              </a:r>
            </a:p>
          </p:txBody>
        </p:sp>
      </p:grpSp>
      <p:grpSp>
        <p:nvGrpSpPr>
          <p:cNvPr id="383" name="Google Shape;190;p33"/>
          <p:cNvGrpSpPr/>
          <p:nvPr/>
        </p:nvGrpSpPr>
        <p:grpSpPr>
          <a:xfrm>
            <a:off x="7159200" y="2045324"/>
            <a:ext cx="1984801" cy="2033102"/>
            <a:chOff x="0" y="0"/>
            <a:chExt cx="1984799" cy="2033100"/>
          </a:xfrm>
        </p:grpSpPr>
        <p:sp>
          <p:nvSpPr>
            <p:cNvPr id="381" name="Oval"/>
            <p:cNvSpPr/>
            <p:nvPr/>
          </p:nvSpPr>
          <p:spPr>
            <a:xfrm>
              <a:off x="0" y="-1"/>
              <a:ext cx="1984800" cy="2033102"/>
            </a:xfrm>
            <a:prstGeom prst="ellipse">
              <a:avLst/>
            </a:prstGeom>
            <a:solidFill>
              <a:srgbClr val="00B3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</a:p>
          </p:txBody>
        </p:sp>
        <p:sp>
          <p:nvSpPr>
            <p:cNvPr id="382" name="Establece nuevos objetivos y planea cómo conseguirlos"/>
            <p:cNvSpPr txBox="1"/>
            <p:nvPr/>
          </p:nvSpPr>
          <p:spPr>
            <a:xfrm>
              <a:off x="290667" y="385374"/>
              <a:ext cx="1403467" cy="1262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Establece nuevos objetivos y planea cómo conseguirlos</a:t>
              </a:r>
            </a:p>
          </p:txBody>
        </p:sp>
      </p:grpSp>
      <p:grpSp>
        <p:nvGrpSpPr>
          <p:cNvPr id="386" name="Google Shape;191;p33"/>
          <p:cNvGrpSpPr/>
          <p:nvPr/>
        </p:nvGrpSpPr>
        <p:grpSpPr>
          <a:xfrm>
            <a:off x="5657688" y="2967747"/>
            <a:ext cx="1984800" cy="2033101"/>
            <a:chOff x="0" y="0"/>
            <a:chExt cx="1984799" cy="2033100"/>
          </a:xfrm>
        </p:grpSpPr>
        <p:sp>
          <p:nvSpPr>
            <p:cNvPr id="384" name="Oval"/>
            <p:cNvSpPr/>
            <p:nvPr/>
          </p:nvSpPr>
          <p:spPr>
            <a:xfrm>
              <a:off x="0" y="-1"/>
              <a:ext cx="1984800" cy="2033102"/>
            </a:xfrm>
            <a:prstGeom prst="ellipse">
              <a:avLst/>
            </a:prstGeom>
            <a:solidFill>
              <a:srgbClr val="006C6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</a:p>
          </p:txBody>
        </p:sp>
        <p:sp>
          <p:nvSpPr>
            <p:cNvPr id="385" name="Utiliza las herramientas de Project Cornerstone"/>
            <p:cNvSpPr txBox="1"/>
            <p:nvPr/>
          </p:nvSpPr>
          <p:spPr>
            <a:xfrm>
              <a:off x="290667" y="493324"/>
              <a:ext cx="1403467" cy="1046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Utiliza las herramientas de Project Cornerstone</a:t>
              </a:r>
            </a:p>
          </p:txBody>
        </p:sp>
      </p:grpSp>
      <p:grpSp>
        <p:nvGrpSpPr>
          <p:cNvPr id="389" name="Google Shape;192;p33"/>
          <p:cNvGrpSpPr/>
          <p:nvPr/>
        </p:nvGrpSpPr>
        <p:grpSpPr>
          <a:xfrm>
            <a:off x="2247250" y="733699"/>
            <a:ext cx="1984801" cy="2033102"/>
            <a:chOff x="0" y="0"/>
            <a:chExt cx="1984799" cy="2033100"/>
          </a:xfrm>
        </p:grpSpPr>
        <p:sp>
          <p:nvSpPr>
            <p:cNvPr id="387" name="Oval"/>
            <p:cNvSpPr/>
            <p:nvPr/>
          </p:nvSpPr>
          <p:spPr>
            <a:xfrm>
              <a:off x="0" y="-1"/>
              <a:ext cx="1984800" cy="2033102"/>
            </a:xfrm>
            <a:prstGeom prst="ellipse">
              <a:avLst/>
            </a:prstGeom>
            <a:solidFill>
              <a:srgbClr val="FDAA3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</a:p>
          </p:txBody>
        </p:sp>
        <p:sp>
          <p:nvSpPr>
            <p:cNvPr id="388" name="Ten un amigo y sé un amigo"/>
            <p:cNvSpPr txBox="1"/>
            <p:nvPr/>
          </p:nvSpPr>
          <p:spPr>
            <a:xfrm>
              <a:off x="290667" y="601274"/>
              <a:ext cx="1403467" cy="830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Ten un amigo y sé un amigo</a:t>
              </a:r>
            </a:p>
          </p:txBody>
        </p:sp>
      </p:grpSp>
      <p:sp>
        <p:nvSpPr>
          <p:cNvPr id="390" name="Google Shape;193;p33"/>
          <p:cNvSpPr/>
          <p:nvPr/>
        </p:nvSpPr>
        <p:spPr>
          <a:xfrm flipH="1" flipV="1">
            <a:off x="647475" y="744674"/>
            <a:ext cx="483001" cy="568202"/>
          </a:xfrm>
          <a:prstGeom prst="line">
            <a:avLst/>
          </a:prstGeom>
          <a:ln>
            <a:solidFill>
              <a:schemeClr val="accent2">
                <a:lumOff val="21764"/>
              </a:scheme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91" name="Google Shape;194;p33"/>
          <p:cNvSpPr/>
          <p:nvPr/>
        </p:nvSpPr>
        <p:spPr>
          <a:xfrm flipH="1">
            <a:off x="1688050" y="744674"/>
            <a:ext cx="483001" cy="568202"/>
          </a:xfrm>
          <a:prstGeom prst="line">
            <a:avLst/>
          </a:prstGeom>
          <a:ln>
            <a:solidFill>
              <a:schemeClr val="accent2">
                <a:lumOff val="21764"/>
              </a:scheme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92" name="Google Shape;195;p33"/>
          <p:cNvSpPr/>
          <p:nvPr/>
        </p:nvSpPr>
        <p:spPr>
          <a:xfrm>
            <a:off x="480925" y="587825"/>
            <a:ext cx="173701" cy="1872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393" name="Google Shape;196;p33"/>
          <p:cNvSpPr/>
          <p:nvPr/>
        </p:nvSpPr>
        <p:spPr>
          <a:xfrm>
            <a:off x="2163324" y="587825"/>
            <a:ext cx="173701" cy="1872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45719" rIns="45719" anchor="ctr"/>
          <a:lstStyle/>
          <a:p>
            <a:pPr algn="ctr"/>
          </a:p>
        </p:txBody>
      </p:sp>
      <p:grpSp>
        <p:nvGrpSpPr>
          <p:cNvPr id="396" name="Google Shape;198;p33"/>
          <p:cNvGrpSpPr/>
          <p:nvPr/>
        </p:nvGrpSpPr>
        <p:grpSpPr>
          <a:xfrm>
            <a:off x="282773" y="1142375"/>
            <a:ext cx="2501992" cy="2418601"/>
            <a:chOff x="0" y="0"/>
            <a:chExt cx="2501990" cy="2418600"/>
          </a:xfrm>
        </p:grpSpPr>
        <p:sp>
          <p:nvSpPr>
            <p:cNvPr id="394" name="Oval"/>
            <p:cNvSpPr/>
            <p:nvPr/>
          </p:nvSpPr>
          <p:spPr>
            <a:xfrm>
              <a:off x="-1" y="-1"/>
              <a:ext cx="2501992" cy="2418602"/>
            </a:xfrm>
            <a:prstGeom prst="ellipse">
              <a:avLst/>
            </a:prstGeom>
            <a:solidFill>
              <a:srgbClr val="9227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</a:p>
          </p:txBody>
        </p:sp>
        <p:sp>
          <p:nvSpPr>
            <p:cNvPr id="395" name="Cómo ser Resilientes"/>
            <p:cNvSpPr txBox="1"/>
            <p:nvPr/>
          </p:nvSpPr>
          <p:spPr>
            <a:xfrm>
              <a:off x="366407" y="813075"/>
              <a:ext cx="1769175" cy="792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b="1" sz="20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Cómo ser Resilientes</a:t>
              </a:r>
            </a:p>
          </p:txBody>
        </p:sp>
      </p:grpSp>
      <p:sp>
        <p:nvSpPr>
          <p:cNvPr id="397" name="Google Shape;175;p31"/>
          <p:cNvSpPr txBox="1"/>
          <p:nvPr/>
        </p:nvSpPr>
        <p:spPr>
          <a:xfrm>
            <a:off x="7330199" y="4904575"/>
            <a:ext cx="1813801" cy="293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sz="800">
                <a:solidFill>
                  <a:srgbClr val="464847"/>
                </a:solidFill>
              </a:defRPr>
            </a:lvl1pPr>
          </a:lstStyle>
          <a:p>
            <a:pPr/>
            <a:r>
              <a:t>© 2024 YMCA Project Cornerstone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