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35"/>
  </p:notesMasterIdLst>
  <p:sldIdLst>
    <p:sldId id="297" r:id="rId5"/>
    <p:sldId id="348" r:id="rId6"/>
    <p:sldId id="342" r:id="rId7"/>
    <p:sldId id="375" r:id="rId8"/>
    <p:sldId id="473" r:id="rId9"/>
    <p:sldId id="344" r:id="rId10"/>
    <p:sldId id="475" r:id="rId11"/>
    <p:sldId id="335" r:id="rId12"/>
    <p:sldId id="463" r:id="rId13"/>
    <p:sldId id="464" r:id="rId14"/>
    <p:sldId id="379" r:id="rId15"/>
    <p:sldId id="339" r:id="rId16"/>
    <p:sldId id="445" r:id="rId17"/>
    <p:sldId id="397" r:id="rId18"/>
    <p:sldId id="385" r:id="rId19"/>
    <p:sldId id="389" r:id="rId20"/>
    <p:sldId id="340" r:id="rId21"/>
    <p:sldId id="390" r:id="rId22"/>
    <p:sldId id="465" r:id="rId23"/>
    <p:sldId id="360" r:id="rId24"/>
    <p:sldId id="341" r:id="rId25"/>
    <p:sldId id="437" r:id="rId26"/>
    <p:sldId id="474" r:id="rId27"/>
    <p:sldId id="466" r:id="rId28"/>
    <p:sldId id="467" r:id="rId29"/>
    <p:sldId id="469" r:id="rId30"/>
    <p:sldId id="470" r:id="rId31"/>
    <p:sldId id="472" r:id="rId32"/>
    <p:sldId id="363" r:id="rId33"/>
    <p:sldId id="471" r:id="rId34"/>
  </p:sldIdLst>
  <p:sldSz cx="9144000" cy="6858000" type="screen4x3"/>
  <p:notesSz cx="6950075" cy="9236075"/>
  <p:defaultTextStyle>
    <a:defPPr>
      <a:defRPr lang="en-US"/>
    </a:defPPr>
    <a:lvl1pPr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1pPr>
    <a:lvl2pPr marL="4572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2pPr>
    <a:lvl3pPr marL="9144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3pPr>
    <a:lvl4pPr marL="13716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4pPr>
    <a:lvl5pPr marL="18288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5pPr>
    <a:lvl6pPr marL="22860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6pPr>
    <a:lvl7pPr marL="27432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7pPr>
    <a:lvl8pPr marL="32004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8pPr>
    <a:lvl9pPr marL="36576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9pPr>
  </p:defaultTextStyle>
  <p:extLst>
    <p:ext uri="{EFAFB233-063F-42B5-8137-9DF3F51BA10A}">
      <p15:sldGuideLst xmlns:p15="http://schemas.microsoft.com/office/powerpoint/2012/main">
        <p15:guide id="1" orient="horz" pos="3888">
          <p15:clr>
            <a:srgbClr val="A4A3A4"/>
          </p15:clr>
        </p15:guide>
        <p15:guide id="2" pos="5472">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920"/>
    <a:srgbClr val="0060AF"/>
    <a:srgbClr val="5C2E91"/>
    <a:srgbClr val="FFFF66"/>
    <a:srgbClr val="F15922"/>
    <a:srgbClr val="A92B31"/>
    <a:srgbClr val="DD5828"/>
    <a:srgbClr val="47D94A"/>
    <a:srgbClr val="C6168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7BCA8D-0478-456B-B1F1-FF2B2F863DE0}" v="4" dt="2024-03-07T15:54:10.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784" y="52"/>
      </p:cViewPr>
      <p:guideLst>
        <p:guide orient="horz" pos="3888"/>
        <p:guide pos="5472"/>
      </p:guideLst>
    </p:cSldViewPr>
  </p:slideViewPr>
  <p:notesTextViewPr>
    <p:cViewPr>
      <p:scale>
        <a:sx n="1" d="1"/>
        <a:sy n="1" d="1"/>
      </p:scale>
      <p:origin x="0" y="0"/>
    </p:cViewPr>
  </p:notesTextViewPr>
  <p:notesViewPr>
    <p:cSldViewPr snapToGrid="0">
      <p:cViewPr>
        <p:scale>
          <a:sx n="60" d="100"/>
          <a:sy n="60" d="100"/>
        </p:scale>
        <p:origin x="2480" y="-68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0T15:56:46.731"/>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0T15:56:48.470"/>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0T15:56:48.817"/>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0T15:56:46.731"/>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0T15:56:48.470"/>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0T15:56:48.817"/>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11700" cy="461804"/>
          </a:xfrm>
          <a:prstGeom prst="rect">
            <a:avLst/>
          </a:prstGeom>
          <a:noFill/>
          <a:ln w="9525">
            <a:noFill/>
            <a:miter lim="800000"/>
            <a:headEnd/>
            <a:tailEnd/>
          </a:ln>
        </p:spPr>
        <p:txBody>
          <a:bodyPr vert="horz" wrap="square" lIns="92484" tIns="46242" rIns="92484" bIns="46242" numCol="1" anchor="t" anchorCtr="0" compatLnSpc="1">
            <a:prstTxWarp prst="textNoShape">
              <a:avLst/>
            </a:prstTxWarp>
          </a:bodyPr>
          <a:lstStyle>
            <a:lvl1pPr>
              <a:defRPr sz="1200">
                <a:latin typeface="Verdana" pitchFamily="64" charset="0"/>
                <a:ea typeface="ＭＳ Ｐゴシック" pitchFamily="64" charset="-128"/>
                <a:cs typeface="ＭＳ Ｐゴシック" pitchFamily="64" charset="-128"/>
              </a:defRPr>
            </a:lvl1pPr>
          </a:lstStyle>
          <a:p>
            <a:pPr>
              <a:defRPr/>
            </a:pPr>
            <a:endParaRPr lang="en-US" dirty="0"/>
          </a:p>
        </p:txBody>
      </p:sp>
      <p:sp>
        <p:nvSpPr>
          <p:cNvPr id="4099" name="Rectangle 3"/>
          <p:cNvSpPr>
            <a:spLocks noGrp="1" noChangeArrowheads="1"/>
          </p:cNvSpPr>
          <p:nvPr>
            <p:ph type="dt" idx="1"/>
          </p:nvPr>
        </p:nvSpPr>
        <p:spPr bwMode="auto">
          <a:xfrm>
            <a:off x="3938376" y="0"/>
            <a:ext cx="3011700" cy="461804"/>
          </a:xfrm>
          <a:prstGeom prst="rect">
            <a:avLst/>
          </a:prstGeom>
          <a:noFill/>
          <a:ln w="9525">
            <a:noFill/>
            <a:miter lim="800000"/>
            <a:headEnd/>
            <a:tailEnd/>
          </a:ln>
        </p:spPr>
        <p:txBody>
          <a:bodyPr vert="horz" wrap="square" lIns="92484" tIns="46242" rIns="92484" bIns="46242" numCol="1" anchor="t" anchorCtr="0" compatLnSpc="1">
            <a:prstTxWarp prst="textNoShape">
              <a:avLst/>
            </a:prstTxWarp>
          </a:bodyPr>
          <a:lstStyle>
            <a:lvl1pPr algn="r">
              <a:defRPr sz="1200">
                <a:latin typeface="Verdana" pitchFamily="64" charset="0"/>
                <a:ea typeface="ＭＳ Ｐゴシック" pitchFamily="64" charset="-128"/>
                <a:cs typeface="ＭＳ Ｐゴシック" pitchFamily="64" charset="-128"/>
              </a:defRPr>
            </a:lvl1pPr>
          </a:lstStyle>
          <a:p>
            <a:pPr>
              <a:defRPr/>
            </a:pPr>
            <a:endParaRPr lang="en-US" dirty="0"/>
          </a:p>
        </p:txBody>
      </p:sp>
      <p:sp>
        <p:nvSpPr>
          <p:cNvPr id="123908" name="Rectangle 4"/>
          <p:cNvSpPr>
            <a:spLocks noGrp="1" noRot="1" noChangeAspect="1" noChangeArrowheads="1" noTextEdit="1"/>
          </p:cNvSpPr>
          <p:nvPr>
            <p:ph type="sldImg" idx="2"/>
          </p:nvPr>
        </p:nvSpPr>
        <p:spPr bwMode="auto">
          <a:xfrm>
            <a:off x="1166813" y="692150"/>
            <a:ext cx="4616450" cy="34639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6677" y="4387136"/>
            <a:ext cx="5096722" cy="4156234"/>
          </a:xfrm>
          <a:prstGeom prst="rect">
            <a:avLst/>
          </a:prstGeom>
          <a:noFill/>
          <a:ln w="9525">
            <a:noFill/>
            <a:miter lim="800000"/>
            <a:headEnd/>
            <a:tailEnd/>
          </a:ln>
        </p:spPr>
        <p:txBody>
          <a:bodyPr vert="horz" wrap="square" lIns="92484" tIns="46242" rIns="92484" bIns="462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774272"/>
            <a:ext cx="3011700" cy="461804"/>
          </a:xfrm>
          <a:prstGeom prst="rect">
            <a:avLst/>
          </a:prstGeom>
          <a:noFill/>
          <a:ln w="9525">
            <a:noFill/>
            <a:miter lim="800000"/>
            <a:headEnd/>
            <a:tailEnd/>
          </a:ln>
        </p:spPr>
        <p:txBody>
          <a:bodyPr vert="horz" wrap="square" lIns="92484" tIns="46242" rIns="92484" bIns="46242" numCol="1" anchor="b" anchorCtr="0" compatLnSpc="1">
            <a:prstTxWarp prst="textNoShape">
              <a:avLst/>
            </a:prstTxWarp>
          </a:bodyPr>
          <a:lstStyle>
            <a:lvl1pPr>
              <a:defRPr sz="1200">
                <a:latin typeface="Verdana" pitchFamily="64" charset="0"/>
                <a:ea typeface="ＭＳ Ｐゴシック" pitchFamily="64" charset="-128"/>
                <a:cs typeface="ＭＳ Ｐゴシック" pitchFamily="64" charset="-128"/>
              </a:defRPr>
            </a:lvl1pPr>
          </a:lstStyle>
          <a:p>
            <a:pPr>
              <a:defRPr/>
            </a:pPr>
            <a:endParaRPr lang="en-US" dirty="0"/>
          </a:p>
        </p:txBody>
      </p:sp>
      <p:sp>
        <p:nvSpPr>
          <p:cNvPr id="4103" name="Rectangle 7"/>
          <p:cNvSpPr>
            <a:spLocks noGrp="1" noChangeArrowheads="1"/>
          </p:cNvSpPr>
          <p:nvPr>
            <p:ph type="sldNum" sz="quarter" idx="5"/>
          </p:nvPr>
        </p:nvSpPr>
        <p:spPr bwMode="auto">
          <a:xfrm>
            <a:off x="3938376" y="8774272"/>
            <a:ext cx="3011700" cy="461804"/>
          </a:xfrm>
          <a:prstGeom prst="rect">
            <a:avLst/>
          </a:prstGeom>
          <a:noFill/>
          <a:ln w="9525">
            <a:noFill/>
            <a:miter lim="800000"/>
            <a:headEnd/>
            <a:tailEnd/>
          </a:ln>
        </p:spPr>
        <p:txBody>
          <a:bodyPr vert="horz" wrap="square" lIns="92484" tIns="46242" rIns="92484" bIns="46242" numCol="1" anchor="b" anchorCtr="0" compatLnSpc="1">
            <a:prstTxWarp prst="textNoShape">
              <a:avLst/>
            </a:prstTxWarp>
          </a:bodyPr>
          <a:lstStyle>
            <a:lvl1pPr algn="r">
              <a:defRPr sz="1200">
                <a:latin typeface="Verdana" pitchFamily="64" charset="0"/>
                <a:ea typeface="ＭＳ Ｐゴシック" pitchFamily="64" charset="-128"/>
                <a:cs typeface="ＭＳ Ｐゴシック" pitchFamily="64" charset="-128"/>
              </a:defRPr>
            </a:lvl1pPr>
          </a:lstStyle>
          <a:p>
            <a:pPr>
              <a:defRPr/>
            </a:pPr>
            <a:fld id="{F50C3D00-B2F6-4D83-A049-FE51B6E62AD3}" type="slidenum">
              <a:rPr lang="en-US"/>
              <a:pPr>
                <a:defRPr/>
              </a:pPr>
              <a:t>‹#›</a:t>
            </a:fld>
            <a:endParaRPr lang="en-US" dirty="0"/>
          </a:p>
        </p:txBody>
      </p:sp>
    </p:spTree>
    <p:extLst>
      <p:ext uri="{BB962C8B-B14F-4D97-AF65-F5344CB8AC3E}">
        <p14:creationId xmlns:p14="http://schemas.microsoft.com/office/powerpoint/2010/main" val="21649193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ＭＳ Ｐゴシック" pitchFamily="64" charset="-128"/>
      </a:defRPr>
    </a:lvl1pPr>
    <a:lvl2pPr marL="4572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projectcornerstone.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P4mSkTzxIb8"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image" Target="../media/image21.png"/></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jeopardylabs.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reespiritpublishingblog.com/2021/11/29/imagination-is-a-superpower-drawing-prompts-to-boost-creativity-and-visual-thinking-skill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ordart.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interest.com/projcornerstone/volunteer-appreciatio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mcasv.org/ymca-project-cornerstone/materials-lessons/abc-materials-lesson-plans/abc-lead-material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amazon.com/Promotional-Tote-Bag-Quantity-Customized/dp/B07YTZJD6K/ref=sr_1_13?dchild=1&amp;keywords=tote&amp;m=A3KAMWV7OVHVNA&amp;qid=1588100550&amp;s=merchant-items&amp;sr=1-13&amp;th=1"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pinterest.com/pin/student-bulletin-board-showing-appreciation-for-the-project-cornerstone-volunteers--41686450924079297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mailto:Angie@projectcornerstone.or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dutopia.org/video/writing-brainstorm-playful-learning-music?utm_content=linkpos1&amp;utm_source=edu-newsletter&amp;utm_medium=email&amp;utm_campaign=weekly-2023-04-1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am04.safelinks.protection.outlook.com/?url=https%3A%2F%2Fwww.youtube.com%2Fwatch%3Fv%3DFA1qgXovaxU&amp;data=05%7C02%7Clori%40projectcornerstone.org%7Cf35996cef0f645e61d5008dc2bff234c%7C40eab2465d65406a8caf57703865e340%7C0%7C0%7C638433622040008109%7CUnknown%7CTWFpbGZsb3d8eyJWIjoiMC4wLjAwMDAiLCJQIjoiV2luMzIiLCJBTiI6Ik1haWwiLCJXVCI6Mn0%3D%7C0%7C%7C%7C&amp;sdata=MjTI%2FSFpaqzdxLvlLlFKpxZS8KHySioOpdCbQEpq17I%3D&amp;reserved=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dirty="0"/>
              <a:t>This presentation is intended for use by ABC Leads who have attended the monthly ABC Lead training.  </a:t>
            </a:r>
          </a:p>
          <a:p>
            <a:pPr>
              <a:spcBef>
                <a:spcPts val="0"/>
              </a:spcBef>
            </a:pPr>
            <a:endParaRPr lang="en-US" sz="1100" b="1" dirty="0"/>
          </a:p>
          <a:p>
            <a:pPr>
              <a:spcBef>
                <a:spcPts val="0"/>
              </a:spcBef>
            </a:pPr>
            <a:r>
              <a:rPr lang="en-US" sz="1100" dirty="0"/>
              <a:t>This is a presentation to help review and wrap up the Champion Year 2023-2024. For all resources, see Project Cornerstone website, materials, Champion year, Review:</a:t>
            </a:r>
          </a:p>
          <a:p>
            <a:pPr>
              <a:spcBef>
                <a:spcPts val="0"/>
              </a:spcBef>
            </a:pPr>
            <a:r>
              <a:rPr lang="en-US" sz="1100" u="sng" dirty="0">
                <a:solidFill>
                  <a:srgbClr val="01A490"/>
                </a:solidFill>
                <a:uFill>
                  <a:solidFill>
                    <a:srgbClr val="01A490"/>
                  </a:solidFill>
                </a:uFill>
                <a:hlinkClick r:id="rId3"/>
              </a:rPr>
              <a:t>https://www.ymcasv.org/ymca-project-cornerstone/champion-year-review</a:t>
            </a:r>
          </a:p>
          <a:p>
            <a:pPr>
              <a:spcBef>
                <a:spcPts val="0"/>
              </a:spcBef>
            </a:pPr>
            <a:endParaRPr lang="en-US" sz="1100" b="1" dirty="0"/>
          </a:p>
          <a:p>
            <a:pPr>
              <a:spcBef>
                <a:spcPts val="0"/>
              </a:spcBef>
            </a:pPr>
            <a:r>
              <a:rPr lang="en-US" sz="1100" u="sng" dirty="0"/>
              <a:t>Special Notes for 5</a:t>
            </a:r>
            <a:r>
              <a:rPr lang="en-US" sz="1100" u="sng" baseline="30000" dirty="0"/>
              <a:t>th</a:t>
            </a:r>
            <a:r>
              <a:rPr lang="en-US" sz="1100" u="sng" dirty="0"/>
              <a:t>-6</a:t>
            </a:r>
            <a:r>
              <a:rPr lang="en-US" sz="1100" u="sng" baseline="30000" dirty="0"/>
              <a:t>th</a:t>
            </a:r>
            <a:r>
              <a:rPr lang="en-US" sz="1100" u="sng" dirty="0"/>
              <a:t> Graders Moving to Middle School:</a:t>
            </a:r>
          </a:p>
          <a:p>
            <a:pPr>
              <a:spcBef>
                <a:spcPts val="0"/>
              </a:spcBef>
            </a:pPr>
            <a:r>
              <a:rPr lang="en-US" sz="1100" dirty="0"/>
              <a:t>Instead  of doing the review, there is a special lesson dedicated to all 5</a:t>
            </a:r>
            <a:r>
              <a:rPr lang="en-US" sz="1100" baseline="30000" dirty="0"/>
              <a:t>th</a:t>
            </a:r>
            <a:r>
              <a:rPr lang="en-US" sz="1100" dirty="0"/>
              <a:t> and 6</a:t>
            </a:r>
            <a:r>
              <a:rPr lang="en-US" sz="1100" baseline="30000" dirty="0"/>
              <a:t>th</a:t>
            </a:r>
            <a:r>
              <a:rPr lang="en-US" sz="1100" dirty="0"/>
              <a:t> graders. It can be found on the website</a:t>
            </a:r>
            <a:r>
              <a:rPr lang="en-US" sz="1200" dirty="0"/>
              <a:t>.</a:t>
            </a:r>
          </a:p>
          <a:p>
            <a:pPr>
              <a:spcBef>
                <a:spcPts val="0"/>
              </a:spcBef>
            </a:pPr>
            <a:r>
              <a:rPr lang="en-US" sz="1200" dirty="0"/>
              <a:t> </a:t>
            </a:r>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1</a:t>
            </a:fld>
            <a:endParaRPr lang="en-US" dirty="0"/>
          </a:p>
        </p:txBody>
      </p:sp>
    </p:spTree>
    <p:extLst>
      <p:ext uri="{BB962C8B-B14F-4D97-AF65-F5344CB8AC3E}">
        <p14:creationId xmlns:p14="http://schemas.microsoft.com/office/powerpoint/2010/main" val="2807480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defRPr sz="1100" b="1"/>
            </a:pPr>
            <a:r>
              <a:rPr lang="en-US" sz="1100" dirty="0"/>
              <a:t>Refer to Website, Champion Year Review, Book Quiz</a:t>
            </a:r>
          </a:p>
          <a:p>
            <a:pPr>
              <a:lnSpc>
                <a:spcPct val="115000"/>
              </a:lnSpc>
              <a:spcBef>
                <a:spcPts val="0"/>
              </a:spcBef>
              <a:defRPr sz="1100" b="1"/>
            </a:pPr>
            <a:endParaRPr lang="en-US" sz="1100" dirty="0"/>
          </a:p>
          <a:p>
            <a:pPr>
              <a:lnSpc>
                <a:spcPct val="115000"/>
              </a:lnSpc>
              <a:spcBef>
                <a:spcPts val="0"/>
              </a:spcBef>
              <a:defRPr sz="1100" b="1"/>
            </a:pPr>
            <a:r>
              <a:rPr lang="en-US" sz="1100" dirty="0"/>
              <a:t>Name that Book</a:t>
            </a:r>
            <a:endParaRPr lang="en-US" sz="1100" dirty="0">
              <a:ea typeface="Calibri"/>
              <a:cs typeface="Calibri"/>
              <a:sym typeface="Calibri"/>
            </a:endParaRPr>
          </a:p>
          <a:p>
            <a:pPr>
              <a:lnSpc>
                <a:spcPct val="115000"/>
              </a:lnSpc>
              <a:spcBef>
                <a:spcPts val="0"/>
              </a:spcBef>
              <a:defRPr sz="1100"/>
            </a:pPr>
            <a:r>
              <a:rPr lang="en-US" sz="1100" dirty="0"/>
              <a:t>Give a clue and then have students answer. Do with actual books for Kinder-2.  </a:t>
            </a:r>
          </a:p>
          <a:p>
            <a:pPr>
              <a:lnSpc>
                <a:spcPct val="115000"/>
              </a:lnSpc>
              <a:spcBef>
                <a:spcPts val="0"/>
              </a:spcBef>
              <a:defRPr sz="1100"/>
            </a:pPr>
            <a:endParaRPr lang="en-US" sz="1100" dirty="0"/>
          </a:p>
          <a:p>
            <a:pPr>
              <a:lnSpc>
                <a:spcPct val="115000"/>
              </a:lnSpc>
              <a:spcBef>
                <a:spcPts val="0"/>
              </a:spcBef>
              <a:defRPr b="1"/>
            </a:pPr>
            <a:r>
              <a:rPr lang="en-US" sz="1100" dirty="0"/>
              <a:t>Book Walk </a:t>
            </a:r>
          </a:p>
          <a:p>
            <a:pPr>
              <a:spcBef>
                <a:spcPts val="0"/>
              </a:spcBef>
              <a:defRPr sz="1100"/>
            </a:pPr>
            <a:r>
              <a:rPr lang="en-US" sz="1100" dirty="0"/>
              <a:t>This works similar to a cakewalk. Collect books that the students have heard for the year. Arrange the books in a circle.</a:t>
            </a:r>
          </a:p>
          <a:p>
            <a:pPr>
              <a:spcBef>
                <a:spcPts val="0"/>
              </a:spcBef>
              <a:defRPr sz="1100"/>
            </a:pPr>
            <a:endParaRPr lang="en-US" sz="1100" dirty="0"/>
          </a:p>
          <a:p>
            <a:pPr>
              <a:spcBef>
                <a:spcPts val="0"/>
              </a:spcBef>
              <a:defRPr sz="1100"/>
            </a:pPr>
            <a:r>
              <a:rPr lang="en-US" sz="1100" dirty="0"/>
              <a:t>Say to the students, “We are going to do a book walk today. When I play the music, I want you to walk around the circle and when the music stops, you can stop and pick up the book next to you and look at it.” Give the students a minute to look at the book. Say, “Let’s take another walk around the circle.” Repeat for 4 to 5 times. </a:t>
            </a:r>
          </a:p>
          <a:p>
            <a:pPr>
              <a:spcBef>
                <a:spcPts val="0"/>
              </a:spcBef>
              <a:defRPr sz="1100"/>
            </a:pPr>
            <a:endParaRPr lang="en-US" sz="1100" dirty="0"/>
          </a:p>
          <a:p>
            <a:pPr>
              <a:spcBef>
                <a:spcPts val="0"/>
              </a:spcBef>
              <a:defRPr sz="1100"/>
            </a:pPr>
            <a:r>
              <a:rPr lang="en-US" sz="1100" dirty="0"/>
              <a:t>Say, “Think about your favorite book you saw today. I want you to draw a picture about the book on this paper.”  Combine drawings to make a book, poster, or banner.</a:t>
            </a:r>
          </a:p>
          <a:p>
            <a:pPr>
              <a:lnSpc>
                <a:spcPct val="115000"/>
              </a:lnSpc>
              <a:spcBef>
                <a:spcPts val="0"/>
              </a:spcBef>
              <a:defRPr sz="1100" b="1"/>
            </a:pP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10</a:t>
            </a:fld>
            <a:endParaRPr lang="en-US" dirty="0"/>
          </a:p>
        </p:txBody>
      </p:sp>
    </p:spTree>
    <p:extLst>
      <p:ext uri="{BB962C8B-B14F-4D97-AF65-F5344CB8AC3E}">
        <p14:creationId xmlns:p14="http://schemas.microsoft.com/office/powerpoint/2010/main" val="2013967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dirty="0"/>
              <a:t>Refer to </a:t>
            </a:r>
            <a:r>
              <a:rPr lang="en-US" sz="1100" b="1" dirty="0"/>
              <a:t>Website, </a:t>
            </a:r>
            <a:r>
              <a:rPr lang="en-US" sz="1100" dirty="0"/>
              <a:t>Materials, 4 Corners Game</a:t>
            </a:r>
          </a:p>
          <a:p>
            <a:pPr>
              <a:spcBef>
                <a:spcPts val="0"/>
              </a:spcBef>
            </a:pPr>
            <a:endParaRPr lang="en-US" sz="1100" dirty="0"/>
          </a:p>
          <a:p>
            <a:pPr>
              <a:spcBef>
                <a:spcPts val="0"/>
              </a:spcBef>
            </a:pPr>
            <a:r>
              <a:rPr lang="en-US" sz="1100" dirty="0"/>
              <a:t>Materials: Print out the handout and post on color backing paper in 4 areas of the classroom, Skittles</a:t>
            </a:r>
          </a:p>
          <a:p>
            <a:pPr>
              <a:spcBef>
                <a:spcPts val="0"/>
              </a:spcBef>
            </a:pPr>
            <a:endParaRPr lang="en-US" sz="1100" dirty="0"/>
          </a:p>
          <a:p>
            <a:pPr marL="241653" indent="-241653">
              <a:spcBef>
                <a:spcPts val="0"/>
              </a:spcBef>
              <a:buSzPct val="100000"/>
              <a:buAutoNum type="arabicPeriod"/>
            </a:pPr>
            <a:r>
              <a:rPr lang="en-US" sz="1100" dirty="0"/>
              <a:t>Divide students into 4 teams. See Skittle description.</a:t>
            </a:r>
          </a:p>
          <a:p>
            <a:pPr marL="241653" indent="-241653">
              <a:spcBef>
                <a:spcPts val="0"/>
              </a:spcBef>
              <a:buSzPct val="100000"/>
              <a:buAutoNum type="arabicPeriod"/>
            </a:pPr>
            <a:r>
              <a:rPr lang="en-US" sz="1100" dirty="0"/>
              <a:t>Read the posters posted in 4 areas of the classroom.</a:t>
            </a:r>
          </a:p>
          <a:p>
            <a:pPr marL="241653" indent="-241653">
              <a:spcBef>
                <a:spcPts val="0"/>
              </a:spcBef>
              <a:buSzPct val="100000"/>
              <a:buAutoNum type="arabicPeriod"/>
            </a:pPr>
            <a:r>
              <a:rPr lang="en-US" sz="1100" dirty="0"/>
              <a:t>Students with red Skittles go to the red question, etc.</a:t>
            </a:r>
          </a:p>
          <a:p>
            <a:pPr marL="241653" indent="-241653">
              <a:spcBef>
                <a:spcPts val="0"/>
              </a:spcBef>
              <a:buSzPct val="100000"/>
              <a:buAutoNum type="arabicPeriod"/>
            </a:pPr>
            <a:r>
              <a:rPr lang="en-US" sz="1100" dirty="0"/>
              <a:t>Students are given 5 minutes to discuss. </a:t>
            </a:r>
          </a:p>
          <a:p>
            <a:pPr marL="241653" indent="-241653">
              <a:spcBef>
                <a:spcPts val="0"/>
              </a:spcBef>
              <a:buSzPct val="100000"/>
              <a:buAutoNum type="arabicPeriod"/>
            </a:pPr>
            <a:r>
              <a:rPr lang="en-US" sz="1100" dirty="0"/>
              <a:t>At sound of buzzer, students report out their answers.</a:t>
            </a:r>
          </a:p>
          <a:p>
            <a:pPr marL="241653" indent="-241653">
              <a:spcBef>
                <a:spcPts val="0"/>
              </a:spcBef>
              <a:buSzPct val="100000"/>
              <a:buAutoNum type="arabicPeriod"/>
            </a:pPr>
            <a:r>
              <a:rPr lang="en-US" sz="1100" dirty="0"/>
              <a:t>Students can rotate to all 4 areas or you can choose to do another activity.</a:t>
            </a:r>
          </a:p>
          <a:p>
            <a:pPr marL="241653" indent="-241653">
              <a:spcBef>
                <a:spcPts val="0"/>
              </a:spcBef>
              <a:buSzPct val="100000"/>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11</a:t>
            </a:fld>
            <a:endParaRPr lang="en-US" dirty="0"/>
          </a:p>
        </p:txBody>
      </p:sp>
    </p:spTree>
    <p:extLst>
      <p:ext uri="{BB962C8B-B14F-4D97-AF65-F5344CB8AC3E}">
        <p14:creationId xmlns:p14="http://schemas.microsoft.com/office/powerpoint/2010/main" val="3712205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12</a:t>
            </a:fld>
            <a:endParaRPr lang="en-US" dirty="0"/>
          </a:p>
        </p:txBody>
      </p:sp>
    </p:spTree>
    <p:extLst>
      <p:ext uri="{BB962C8B-B14F-4D97-AF65-F5344CB8AC3E}">
        <p14:creationId xmlns:p14="http://schemas.microsoft.com/office/powerpoint/2010/main" val="2218887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solidFill>
                  <a:srgbClr val="000000"/>
                </a:solidFill>
                <a:latin typeface="Verdana" panose="020B0604030504040204" pitchFamily="34" charset="0"/>
                <a:ea typeface="Calibri" panose="020F0502020204030204" pitchFamily="34" charset="0"/>
              </a:rPr>
              <a:t>Web of Kindness</a:t>
            </a:r>
            <a:r>
              <a:rPr lang="en-US" sz="1100" b="1" dirty="0">
                <a:solidFill>
                  <a:srgbClr val="FF0000"/>
                </a:solidFill>
                <a:latin typeface="Verdana" panose="020B060403050404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solidFill>
                  <a:srgbClr val="000000"/>
                </a:solidFill>
                <a:effectLst/>
                <a:latin typeface="Verdana" panose="020B0604030504040204" pitchFamily="34" charset="0"/>
                <a:ea typeface="Calibri" panose="020F0502020204030204" pitchFamily="34" charset="0"/>
              </a:rPr>
              <a:t>Materials: </a:t>
            </a:r>
            <a:r>
              <a:rPr lang="en-US" sz="1100" dirty="0">
                <a:solidFill>
                  <a:srgbClr val="000000"/>
                </a:solidFill>
                <a:latin typeface="Verdana" panose="020B0604030504040204" pitchFamily="34" charset="0"/>
                <a:ea typeface="Calibri" panose="020F0502020204030204" pitchFamily="34" charset="0"/>
              </a:rPr>
              <a:t>Web of Kindness handout, yarn or string in different colors, glue, pencils.</a:t>
            </a:r>
            <a:endParaRPr lang="en-US" sz="1100" dirty="0"/>
          </a:p>
          <a:p>
            <a:r>
              <a:rPr lang="en-US" sz="1100" dirty="0">
                <a:effectLst/>
                <a:latin typeface="Verdana" panose="020B0604030504040204" pitchFamily="34" charset="0"/>
                <a:ea typeface="Verdana" panose="020B0604030504040204" pitchFamily="34" charset="0"/>
                <a:cs typeface="Times New Roman" panose="02020603050405020304" pitchFamily="18" charset="0"/>
              </a:rPr>
              <a:t>Discuss the importance of empathy and kindness using Spiderman as an example. Talk about how Spiderman uses his powers to help others and how being kind is a superpower. </a:t>
            </a:r>
            <a:r>
              <a:rPr lang="en-US" sz="1100" dirty="0"/>
              <a:t>Have students stand in a circle, hold a ball of yarn and say what they did or will do to be kind. Then toss the yarn to another student. </a:t>
            </a:r>
          </a:p>
          <a:p>
            <a:r>
              <a:rPr lang="en-US" sz="1100" dirty="0"/>
              <a:t>Print out a handout for each student. Follow the directions.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Verdana" panose="020B0604030504040204" pitchFamily="34" charset="0"/>
                <a:ea typeface="Verdana" panose="020B0604030504040204" pitchFamily="34" charset="0"/>
                <a:cs typeface="Times New Roman" panose="02020603050405020304" pitchFamily="18" charset="0"/>
              </a:rPr>
              <a:t>Cut yarn (red and blue if you want Spiderman colors) in lengths to match the web. Glue along the web lines. Younger students can just do the long, straight lines. </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Verdana" panose="020B0604030504040204" pitchFamily="34" charset="0"/>
                <a:ea typeface="Verdana" panose="020B0604030504040204" pitchFamily="34" charset="0"/>
                <a:cs typeface="Times New Roman" panose="02020603050405020304" pitchFamily="18" charset="0"/>
              </a:rPr>
              <a:t>As an alternative to yarn have students trace the web lines with red and blue markers instead.</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Verdana" panose="020B0604030504040204" pitchFamily="34" charset="0"/>
                <a:ea typeface="Verdana" panose="020B0604030504040204" pitchFamily="34" charset="0"/>
                <a:cs typeface="Times New Roman" panose="02020603050405020304" pitchFamily="18" charset="0"/>
              </a:rPr>
              <a:t>Have students think of ways they can be kind to others. Write these ideas in the spaces of the web or below it.</a:t>
            </a:r>
          </a:p>
          <a:p>
            <a:pPr marL="342900" marR="0" lvl="0" indent="-342900">
              <a:lnSpc>
                <a:spcPct val="107000"/>
              </a:lnSpc>
              <a:spcBef>
                <a:spcPts val="0"/>
              </a:spcBef>
              <a:spcAft>
                <a:spcPts val="800"/>
              </a:spcAft>
              <a:buFont typeface="Symbol" panose="05050102010706020507" pitchFamily="18" charset="2"/>
              <a:buChar char=""/>
            </a:pPr>
            <a:r>
              <a:rPr lang="en-US" sz="1100" dirty="0">
                <a:effectLst/>
                <a:latin typeface="Verdana" panose="020B0604030504040204" pitchFamily="34" charset="0"/>
                <a:ea typeface="Verdana" panose="020B0604030504040204" pitchFamily="34" charset="0"/>
                <a:cs typeface="Times New Roman" panose="02020603050405020304" pitchFamily="18" charset="0"/>
              </a:rPr>
              <a:t>Close by reminding students how each act of kindness contributes to making the world a better place, just like Spiderman does with his heroic deeds.</a:t>
            </a:r>
          </a:p>
          <a:p>
            <a:pPr marR="0" lvl="0">
              <a:lnSpc>
                <a:spcPct val="107000"/>
              </a:lnSpc>
              <a:spcBef>
                <a:spcPts val="0"/>
              </a:spcBef>
              <a:spcAft>
                <a:spcPts val="800"/>
              </a:spcAft>
            </a:pPr>
            <a:r>
              <a:rPr lang="en-US" sz="1100" dirty="0">
                <a:latin typeface="Verdana" panose="020B0604030504040204" pitchFamily="34" charset="0"/>
                <a:ea typeface="Verdana" panose="020B0604030504040204" pitchFamily="34" charset="0"/>
                <a:cs typeface="Times New Roman" panose="02020603050405020304" pitchFamily="18" charset="0"/>
              </a:rPr>
              <a:t>Video: Show you Care: </a:t>
            </a:r>
            <a:r>
              <a:rPr lang="en-US" sz="1100" dirty="0">
                <a:latin typeface="Verdana" panose="020B0604030504040204" pitchFamily="34" charset="0"/>
                <a:ea typeface="Verdana" panose="020B0604030504040204" pitchFamily="34" charset="0"/>
                <a:cs typeface="Times New Roman" panose="02020603050405020304" pitchFamily="18" charset="0"/>
                <a:hlinkClick r:id="rId3"/>
              </a:rPr>
              <a:t>https://www.youtube.com/watch?v=P4mSkTzxIb8</a:t>
            </a:r>
            <a:endParaRPr lang="en-US" sz="1100" dirty="0">
              <a:latin typeface="Verdana" panose="020B0604030504040204" pitchFamily="34" charset="0"/>
              <a:ea typeface="Verdana" panose="020B0604030504040204" pitchFamily="34" charset="0"/>
              <a:cs typeface="Times New Roman" panose="02020603050405020304" pitchFamily="18" charset="0"/>
            </a:endParaRPr>
          </a:p>
          <a:p>
            <a:pPr marR="0" lvl="0">
              <a:lnSpc>
                <a:spcPct val="107000"/>
              </a:lnSpc>
              <a:spcBef>
                <a:spcPts val="0"/>
              </a:spcBef>
              <a:spcAft>
                <a:spcPts val="800"/>
              </a:spcAft>
            </a:pPr>
            <a:endParaRPr lang="en-US" sz="1100" dirty="0">
              <a:effectLst/>
              <a:latin typeface="Verdana" panose="020B0604030504040204" pitchFamily="34" charset="0"/>
              <a:ea typeface="Verdana" panose="020B0604030504040204" pitchFamily="34" charset="0"/>
              <a:cs typeface="Times New Roman" panose="02020603050405020304" pitchFamily="18" charset="0"/>
            </a:endParaRPr>
          </a:p>
          <a:p>
            <a:endParaRPr lang="en-US" sz="1100" dirty="0">
              <a:latin typeface="Verdana" panose="020B0604030504040204" pitchFamily="34" charset="0"/>
              <a:ea typeface="Verdana" panose="020B0604030504040204" pitchFamily="34" charset="0"/>
            </a:endParaRPr>
          </a:p>
          <a:p>
            <a:endParaRPr lang="en-US" sz="1200" dirty="0"/>
          </a:p>
          <a:p>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13</a:t>
            </a:fld>
            <a:endParaRPr lang="en-US" dirty="0"/>
          </a:p>
        </p:txBody>
      </p:sp>
      <p:pic>
        <p:nvPicPr>
          <p:cNvPr id="5" name="Picture 4">
            <a:extLst>
              <a:ext uri="{FF2B5EF4-FFF2-40B4-BE49-F238E27FC236}">
                <a16:creationId xmlns:a16="http://schemas.microsoft.com/office/drawing/2014/main" id="{20E3E1B1-39A6-2198-EA78-37E162D9F9B3}"/>
              </a:ext>
            </a:extLst>
          </p:cNvPr>
          <p:cNvPicPr>
            <a:picLocks noChangeAspect="1"/>
          </p:cNvPicPr>
          <p:nvPr/>
        </p:nvPicPr>
        <p:blipFill>
          <a:blip r:embed="rId4"/>
          <a:stretch>
            <a:fillRect/>
          </a:stretch>
        </p:blipFill>
        <p:spPr>
          <a:xfrm>
            <a:off x="6817137" y="4948995"/>
            <a:ext cx="5096698" cy="4156393"/>
          </a:xfrm>
          <a:prstGeom prst="rect">
            <a:avLst/>
          </a:prstGeom>
        </p:spPr>
      </p:pic>
    </p:spTree>
    <p:extLst>
      <p:ext uri="{BB962C8B-B14F-4D97-AF65-F5344CB8AC3E}">
        <p14:creationId xmlns:p14="http://schemas.microsoft.com/office/powerpoint/2010/main" val="211034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effectLst/>
                <a:ea typeface="Calibri" panose="020F0502020204030204" pitchFamily="34" charset="0"/>
                <a:cs typeface="Times New Roman" panose="02020603050405020304" pitchFamily="18" charset="0"/>
              </a:rPr>
              <a:t>Refer to </a:t>
            </a:r>
            <a:r>
              <a:rPr lang="en-US" sz="1100" b="1" dirty="0">
                <a:effectLst/>
                <a:ea typeface="Calibri" panose="020F0502020204030204" pitchFamily="34" charset="0"/>
                <a:cs typeface="Times New Roman" panose="02020603050405020304" pitchFamily="18" charset="0"/>
              </a:rPr>
              <a:t>Website,</a:t>
            </a:r>
            <a:r>
              <a:rPr lang="en-US" sz="1100" dirty="0">
                <a:effectLst/>
                <a:ea typeface="Calibri" panose="020F0502020204030204" pitchFamily="34" charset="0"/>
                <a:cs typeface="Times New Roman" panose="02020603050405020304" pitchFamily="18" charset="0"/>
              </a:rPr>
              <a:t> Champion Year Review, Materials, </a:t>
            </a:r>
            <a:r>
              <a:rPr lang="en-US" sz="1100" dirty="0">
                <a:ea typeface="Calibri" panose="020F0502020204030204" pitchFamily="34" charset="0"/>
                <a:cs typeface="Times New Roman" panose="02020603050405020304" pitchFamily="18" charset="0"/>
              </a:rPr>
              <a:t>Review </a:t>
            </a:r>
            <a:r>
              <a:rPr lang="en-US" sz="1100" dirty="0">
                <a:effectLst/>
                <a:ea typeface="Calibri" panose="020F0502020204030204" pitchFamily="34" charset="0"/>
                <a:cs typeface="Times New Roman" panose="02020603050405020304" pitchFamily="18" charset="0"/>
              </a:rPr>
              <a:t>Questions</a:t>
            </a:r>
          </a:p>
          <a:p>
            <a:pPr marL="0" marR="0">
              <a:spcBef>
                <a:spcPts val="0"/>
              </a:spcBef>
              <a:spcAft>
                <a:spcPts val="0"/>
              </a:spcAft>
            </a:pPr>
            <a:endParaRPr lang="en-US" sz="1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100" b="1" dirty="0">
                <a:effectLst/>
                <a:ea typeface="Calibri" panose="020F0502020204030204" pitchFamily="34" charset="0"/>
                <a:cs typeface="Times New Roman" panose="02020603050405020304" pitchFamily="18" charset="0"/>
              </a:rPr>
              <a:t>Jeopardy</a:t>
            </a:r>
          </a:p>
          <a:p>
            <a:pPr marL="0" marR="0">
              <a:spcBef>
                <a:spcPts val="0"/>
              </a:spcBef>
              <a:spcAft>
                <a:spcPts val="0"/>
              </a:spcAft>
            </a:pPr>
            <a:endParaRPr lang="en-US" sz="1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ea typeface="Calibri" panose="020F0502020204030204" pitchFamily="34" charset="0"/>
                <a:cs typeface="Times New Roman" panose="02020603050405020304" pitchFamily="18" charset="0"/>
              </a:rPr>
              <a:t>For those of you interested in playing Jeopardy, there's a great website you can use to enter your questions/answers, and it provides the format for you.  </a:t>
            </a:r>
          </a:p>
          <a:p>
            <a:pPr marL="0" marR="0">
              <a:spcBef>
                <a:spcPts val="0"/>
              </a:spcBef>
              <a:spcAft>
                <a:spcPts val="0"/>
              </a:spcAft>
            </a:pPr>
            <a:r>
              <a:rPr lang="en-US" sz="1100" dirty="0">
                <a:effectLst/>
                <a:ea typeface="Calibri" panose="020F0502020204030204" pitchFamily="34" charset="0"/>
                <a:cs typeface="Times New Roman" panose="02020603050405020304" pitchFamily="18" charset="0"/>
              </a:rPr>
              <a:t>Once the questions are answered, you indicate which "Team" gets the points, and then it removes that tile/topic for you. </a:t>
            </a:r>
          </a:p>
          <a:p>
            <a:pPr marL="0" marR="0">
              <a:spcBef>
                <a:spcPts val="0"/>
              </a:spcBef>
              <a:spcAft>
                <a:spcPts val="0"/>
              </a:spcAft>
            </a:pPr>
            <a:r>
              <a:rPr lang="en-US" sz="1100" dirty="0">
                <a:effectLst/>
                <a:ea typeface="Calibri" panose="020F0502020204030204" pitchFamily="34" charset="0"/>
                <a:cs typeface="Times New Roman" panose="02020603050405020304" pitchFamily="18" charset="0"/>
              </a:rPr>
              <a:t> </a:t>
            </a:r>
          </a:p>
          <a:p>
            <a:pPr marL="0" marR="0">
              <a:spcBef>
                <a:spcPts val="0"/>
              </a:spcBef>
              <a:spcAft>
                <a:spcPts val="0"/>
              </a:spcAft>
            </a:pPr>
            <a:r>
              <a:rPr lang="en-US" sz="1100" dirty="0">
                <a:effectLst/>
                <a:ea typeface="Calibri" panose="020F0502020204030204" pitchFamily="34" charset="0"/>
                <a:cs typeface="Times New Roman" panose="02020603050405020304" pitchFamily="18" charset="0"/>
              </a:rPr>
              <a:t>You have to remember to add or subtract points in order for it to be removed.  It even keeps track of the points for you.  </a:t>
            </a:r>
            <a:r>
              <a:rPr lang="en-US" sz="1100" u="sng" dirty="0">
                <a:solidFill>
                  <a:srgbClr val="0563C1"/>
                </a:solidFill>
                <a:effectLst/>
                <a:ea typeface="Calibri" panose="020F0502020204030204" pitchFamily="34" charset="0"/>
                <a:cs typeface="Times New Roman" panose="02020603050405020304" pitchFamily="18" charset="0"/>
                <a:hlinkClick r:id="rId3"/>
              </a:rPr>
              <a:t>https://jeopardylabs.com/</a:t>
            </a:r>
            <a:endParaRPr lang="en-US" sz="1100" u="sng" dirty="0">
              <a:solidFill>
                <a:srgbClr val="0563C1"/>
              </a:solidFill>
              <a:effectLst/>
              <a:ea typeface="Calibri" panose="020F0502020204030204" pitchFamily="34" charset="0"/>
              <a:cs typeface="Times New Roman" panose="02020603050405020304" pitchFamily="18" charset="0"/>
            </a:endParaRPr>
          </a:p>
          <a:p>
            <a:pPr marL="0" marR="0">
              <a:spcBef>
                <a:spcPts val="0"/>
              </a:spcBef>
              <a:spcAft>
                <a:spcPts val="0"/>
              </a:spcAft>
            </a:pPr>
            <a:endParaRPr lang="en-US" sz="1100" dirty="0">
              <a:solidFill>
                <a:srgbClr val="FF0000"/>
              </a:solidFill>
              <a:effectLst/>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ea typeface="Calibri" panose="020F0502020204030204" pitchFamily="34" charset="0"/>
                <a:cs typeface="Times New Roman" panose="02020603050405020304" pitchFamily="18" charset="0"/>
              </a:rPr>
              <a:t>To help with making the jeopardy game, use the </a:t>
            </a:r>
            <a:r>
              <a:rPr lang="en-US" sz="1100" dirty="0">
                <a:ea typeface="Calibri" panose="020F0502020204030204" pitchFamily="34" charset="0"/>
                <a:cs typeface="Times New Roman" panose="02020603050405020304" pitchFamily="18" charset="0"/>
              </a:rPr>
              <a:t>Review</a:t>
            </a:r>
            <a:r>
              <a:rPr lang="en-US" sz="1100" dirty="0">
                <a:effectLst/>
                <a:ea typeface="Calibri" panose="020F0502020204030204" pitchFamily="34" charset="0"/>
                <a:cs typeface="Times New Roman" panose="02020603050405020304" pitchFamily="18" charset="0"/>
              </a:rPr>
              <a:t> Questions found under materials in </a:t>
            </a:r>
            <a:r>
              <a:rPr lang="en-US" sz="1100" dirty="0">
                <a:ea typeface="Calibri" panose="020F0502020204030204" pitchFamily="34" charset="0"/>
                <a:cs typeface="Times New Roman" panose="02020603050405020304" pitchFamily="18" charset="0"/>
              </a:rPr>
              <a:t>Champion</a:t>
            </a:r>
            <a:r>
              <a:rPr lang="en-US" sz="1100" dirty="0">
                <a:effectLst/>
                <a:ea typeface="Calibri" panose="020F0502020204030204" pitchFamily="34" charset="0"/>
                <a:cs typeface="Times New Roman" panose="02020603050405020304" pitchFamily="18" charset="0"/>
              </a:rPr>
              <a:t> Year Review.</a:t>
            </a:r>
          </a:p>
          <a:p>
            <a:endParaRPr lang="en-US" sz="1000"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14</a:t>
            </a:fld>
            <a:endParaRPr lang="en-US" dirty="0"/>
          </a:p>
        </p:txBody>
      </p:sp>
    </p:spTree>
    <p:extLst>
      <p:ext uri="{BB962C8B-B14F-4D97-AF65-F5344CB8AC3E}">
        <p14:creationId xmlns:p14="http://schemas.microsoft.com/office/powerpoint/2010/main" val="1188042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15</a:t>
            </a:fld>
            <a:endParaRPr lang="en-US" dirty="0"/>
          </a:p>
        </p:txBody>
      </p:sp>
      <p:sp>
        <p:nvSpPr>
          <p:cNvPr id="8" name="Notes Placeholder 7">
            <a:extLst>
              <a:ext uri="{FF2B5EF4-FFF2-40B4-BE49-F238E27FC236}">
                <a16:creationId xmlns:a16="http://schemas.microsoft.com/office/drawing/2014/main" id="{AEFDDE89-B62B-443B-05B2-F101B33BF212}"/>
              </a:ext>
            </a:extLst>
          </p:cNvPr>
          <p:cNvSpPr>
            <a:spLocks noGrp="1"/>
          </p:cNvSpPr>
          <p:nvPr>
            <p:ph type="body" idx="1"/>
          </p:nvPr>
        </p:nvSpPr>
        <p:spPr/>
        <p:txBody>
          <a:bodyPr/>
          <a:lstStyle/>
          <a:p>
            <a:pPr>
              <a:spcBef>
                <a:spcPts val="0"/>
              </a:spcBef>
              <a:defRPr b="1"/>
            </a:pPr>
            <a:r>
              <a:rPr lang="en-US" sz="1100" dirty="0"/>
              <a:t>Refer to </a:t>
            </a:r>
            <a:r>
              <a:rPr lang="en-US" sz="1100" b="1" dirty="0"/>
              <a:t>Champion Year Review</a:t>
            </a:r>
            <a:r>
              <a:rPr lang="en-US" sz="1100" dirty="0"/>
              <a:t>, Materials-Scavenger Hunt</a:t>
            </a:r>
          </a:p>
          <a:p>
            <a:pPr>
              <a:spcBef>
                <a:spcPts val="0"/>
              </a:spcBef>
              <a:defRPr b="1"/>
            </a:pPr>
            <a:endParaRPr lang="en-US" sz="1100" dirty="0"/>
          </a:p>
          <a:p>
            <a:pPr>
              <a:spcBef>
                <a:spcPts val="0"/>
              </a:spcBef>
              <a:defRPr b="1"/>
            </a:pPr>
            <a:r>
              <a:rPr lang="en-US" sz="1100" dirty="0"/>
              <a:t>Scavenger Hunt</a:t>
            </a:r>
          </a:p>
          <a:p>
            <a:pPr>
              <a:spcBef>
                <a:spcPts val="0"/>
              </a:spcBef>
            </a:pPr>
            <a:r>
              <a:rPr lang="en-US" sz="1100" dirty="0"/>
              <a:t>Materials: Map of campus from the office, clues, directions, materials to go with the action items</a:t>
            </a:r>
          </a:p>
          <a:p>
            <a:pPr>
              <a:spcBef>
                <a:spcPts val="0"/>
              </a:spcBef>
              <a:defRPr b="1"/>
            </a:pPr>
            <a:endParaRPr lang="en-US" sz="1100" dirty="0"/>
          </a:p>
          <a:p>
            <a:pPr>
              <a:spcBef>
                <a:spcPts val="0"/>
              </a:spcBef>
              <a:defRPr sz="1100"/>
            </a:pPr>
            <a:r>
              <a:rPr lang="en-US" sz="1100" dirty="0">
                <a:solidFill>
                  <a:schemeClr val="tx1"/>
                </a:solidFill>
              </a:rPr>
              <a:t>This fun activity needs a bit of prep. It will remind the students everything that they have learned from the Project Cornerstone lessons this school year. Students are meant to work in teams and work together to solve challenges. </a:t>
            </a:r>
          </a:p>
          <a:p>
            <a:pPr>
              <a:spcBef>
                <a:spcPts val="0"/>
              </a:spcBef>
              <a:defRPr sz="1100"/>
            </a:pPr>
            <a:endParaRPr lang="en-US" sz="1100" dirty="0">
              <a:solidFill>
                <a:schemeClr val="tx1"/>
              </a:solidFill>
            </a:endParaRPr>
          </a:p>
          <a:p>
            <a:pPr>
              <a:spcBef>
                <a:spcPts val="0"/>
              </a:spcBef>
              <a:defRPr sz="1100"/>
            </a:pPr>
            <a:r>
              <a:rPr lang="en-US" sz="1100" dirty="0">
                <a:solidFill>
                  <a:schemeClr val="tx1"/>
                </a:solidFill>
              </a:rPr>
              <a:t>Once they answer the clue, there is an activity challenge that goes with the clue.</a:t>
            </a:r>
          </a:p>
          <a:p>
            <a:pPr>
              <a:spcBef>
                <a:spcPts val="0"/>
              </a:spcBef>
              <a:defRPr sz="1100"/>
            </a:pPr>
            <a:endParaRPr lang="en-US" sz="1100" dirty="0"/>
          </a:p>
          <a:p>
            <a:pPr>
              <a:spcBef>
                <a:spcPts val="0"/>
              </a:spcBef>
              <a:defRPr sz="1100"/>
            </a:pPr>
            <a:r>
              <a:rPr lang="en-US" sz="1100" dirty="0">
                <a:solidFill>
                  <a:schemeClr val="tx1"/>
                </a:solidFill>
              </a:rPr>
              <a:t>You will need helpers to be at each station to set up, monitor, and reset before each group goes through.</a:t>
            </a:r>
          </a:p>
          <a:p>
            <a:pPr>
              <a:spcBef>
                <a:spcPts val="0"/>
              </a:spcBef>
              <a:defRPr sz="1100"/>
            </a:pPr>
            <a:endParaRPr lang="en-US" sz="1200" dirty="0">
              <a:solidFill>
                <a:schemeClr val="tx1"/>
              </a:solidFill>
            </a:endParaRPr>
          </a:p>
          <a:p>
            <a:pPr>
              <a:spcBef>
                <a:spcPts val="0"/>
              </a:spcBef>
              <a:defRPr sz="1100"/>
            </a:pPr>
            <a:endParaRPr lang="en-US" sz="1200" dirty="0">
              <a:solidFill>
                <a:schemeClr val="tx1"/>
              </a:solidFill>
            </a:endParaRPr>
          </a:p>
          <a:p>
            <a:endParaRPr lang="en-US" dirty="0"/>
          </a:p>
        </p:txBody>
      </p:sp>
    </p:spTree>
    <p:extLst>
      <p:ext uri="{BB962C8B-B14F-4D97-AF65-F5344CB8AC3E}">
        <p14:creationId xmlns:p14="http://schemas.microsoft.com/office/powerpoint/2010/main" val="2584067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defRPr sz="1100" b="1"/>
            </a:pPr>
            <a:r>
              <a:rPr lang="en-US" dirty="0"/>
              <a:t>You’re the Illustrator</a:t>
            </a:r>
          </a:p>
          <a:p>
            <a:pPr>
              <a:lnSpc>
                <a:spcPct val="115000"/>
              </a:lnSpc>
              <a:spcBef>
                <a:spcPts val="0"/>
              </a:spcBef>
              <a:defRPr sz="1100"/>
            </a:pPr>
            <a:r>
              <a:rPr lang="en-US" dirty="0"/>
              <a:t>Materials: crayons, drawing paper, book covers or Champion books</a:t>
            </a:r>
          </a:p>
          <a:p>
            <a:pPr>
              <a:lnSpc>
                <a:spcPct val="115000"/>
              </a:lnSpc>
              <a:spcBef>
                <a:spcPts val="0"/>
              </a:spcBef>
              <a:defRPr sz="1100"/>
            </a:pPr>
            <a:endParaRPr lang="en-US" dirty="0"/>
          </a:p>
          <a:p>
            <a:pPr>
              <a:lnSpc>
                <a:spcPct val="115000"/>
              </a:lnSpc>
              <a:spcBef>
                <a:spcPts val="0"/>
              </a:spcBef>
              <a:defRPr sz="1100"/>
            </a:pPr>
            <a:r>
              <a:rPr lang="en-US" dirty="0"/>
              <a:t>For older students use most of the books. For K-2 students, select 1-3 books. Name the illustrators</a:t>
            </a:r>
            <a:r>
              <a:rPr lang="en-US" baseline="0" dirty="0"/>
              <a:t> in the books. Ask students to look at</a:t>
            </a:r>
            <a:r>
              <a:rPr lang="en-US" dirty="0"/>
              <a:t> their individual drawing styles by showing a book and a few pages. </a:t>
            </a:r>
          </a:p>
          <a:p>
            <a:pPr>
              <a:lnSpc>
                <a:spcPct val="115000"/>
              </a:lnSpc>
              <a:spcBef>
                <a:spcPts val="0"/>
              </a:spcBef>
              <a:defRPr sz="1100"/>
            </a:pPr>
            <a:r>
              <a:rPr lang="en-US" dirty="0"/>
              <a:t>Have the students tell you about the style and what they can learn from the drawing. Discuss the medium. Talk about the colors. Do they also tells part of the story?</a:t>
            </a:r>
          </a:p>
          <a:p>
            <a:pPr>
              <a:lnSpc>
                <a:spcPct val="115000"/>
              </a:lnSpc>
              <a:spcBef>
                <a:spcPts val="0"/>
              </a:spcBef>
              <a:defRPr sz="1100"/>
            </a:pPr>
            <a:r>
              <a:rPr lang="en-US" dirty="0"/>
              <a:t>Ask the students</a:t>
            </a:r>
            <a:r>
              <a:rPr lang="en-US" baseline="0" dirty="0"/>
              <a:t> how important the drawings are to telling the story.</a:t>
            </a:r>
          </a:p>
          <a:p>
            <a:pPr>
              <a:lnSpc>
                <a:spcPct val="115000"/>
              </a:lnSpc>
              <a:spcBef>
                <a:spcPts val="0"/>
              </a:spcBef>
              <a:defRPr sz="1100"/>
            </a:pPr>
            <a:r>
              <a:rPr lang="en-US" baseline="0" dirty="0"/>
              <a:t>Pass out paper and crayons and let the creativity and imagination flow. Try any of the following prompts:</a:t>
            </a:r>
          </a:p>
          <a:p>
            <a:pPr marL="181240" indent="-181240">
              <a:lnSpc>
                <a:spcPct val="115000"/>
              </a:lnSpc>
              <a:spcBef>
                <a:spcPts val="0"/>
              </a:spcBef>
              <a:buFont typeface="Arial" panose="020B0604020202020204" pitchFamily="34" charset="0"/>
              <a:buChar char="•"/>
              <a:defRPr sz="1100"/>
            </a:pPr>
            <a:r>
              <a:rPr lang="en-US" baseline="0" dirty="0"/>
              <a:t>Draw your favorite book.</a:t>
            </a:r>
          </a:p>
          <a:p>
            <a:pPr marL="181240" indent="-181240">
              <a:lnSpc>
                <a:spcPct val="115000"/>
              </a:lnSpc>
              <a:spcBef>
                <a:spcPts val="0"/>
              </a:spcBef>
              <a:buFont typeface="Arial" panose="020B0604020202020204" pitchFamily="34" charset="0"/>
              <a:buChar char="•"/>
              <a:defRPr sz="1100"/>
            </a:pPr>
            <a:r>
              <a:rPr lang="en-US" dirty="0"/>
              <a:t>Draw a page from one of the books with your illustrator style.</a:t>
            </a:r>
            <a:endParaRPr lang="en-US" baseline="0" dirty="0"/>
          </a:p>
          <a:p>
            <a:pPr marL="181240" indent="-181240">
              <a:lnSpc>
                <a:spcPct val="115000"/>
              </a:lnSpc>
              <a:spcBef>
                <a:spcPts val="0"/>
              </a:spcBef>
              <a:buFont typeface="Arial" panose="020B0604020202020204" pitchFamily="34" charset="0"/>
              <a:buChar char="•"/>
              <a:defRPr sz="1100"/>
            </a:pPr>
            <a:r>
              <a:rPr lang="en-US" baseline="0" dirty="0"/>
              <a:t>Draw the covers of all the books.</a:t>
            </a:r>
          </a:p>
          <a:p>
            <a:pPr marL="181240" indent="-181240">
              <a:lnSpc>
                <a:spcPct val="115000"/>
              </a:lnSpc>
              <a:spcBef>
                <a:spcPts val="0"/>
              </a:spcBef>
              <a:buFont typeface="Arial" panose="020B0604020202020204" pitchFamily="34" charset="0"/>
              <a:buChar char="•"/>
              <a:defRPr sz="1100"/>
            </a:pPr>
            <a:r>
              <a:rPr lang="en-US" baseline="0" dirty="0"/>
              <a:t>Draw your favorite character.</a:t>
            </a:r>
          </a:p>
          <a:p>
            <a:pPr marL="181240" indent="-181240">
              <a:lnSpc>
                <a:spcPct val="115000"/>
              </a:lnSpc>
              <a:spcBef>
                <a:spcPts val="0"/>
              </a:spcBef>
              <a:buFont typeface="Arial" panose="020B0604020202020204" pitchFamily="34" charset="0"/>
              <a:buChar char="•"/>
              <a:defRPr sz="1100"/>
            </a:pPr>
            <a:r>
              <a:rPr lang="en-US" baseline="0" dirty="0"/>
              <a:t>Draw yourself into your favorite story.</a:t>
            </a:r>
          </a:p>
          <a:p>
            <a:pPr marL="181240" indent="-181240">
              <a:lnSpc>
                <a:spcPct val="115000"/>
              </a:lnSpc>
              <a:spcBef>
                <a:spcPts val="0"/>
              </a:spcBef>
              <a:buFont typeface="Arial" panose="020B0604020202020204" pitchFamily="34" charset="0"/>
              <a:buChar char="•"/>
              <a:defRPr sz="1100"/>
            </a:pPr>
            <a:r>
              <a:rPr lang="en-US" baseline="0" dirty="0"/>
              <a:t>Draw what inspires you to be an </a:t>
            </a:r>
            <a:r>
              <a:rPr lang="en-US" i="1" baseline="0" dirty="0"/>
              <a:t>Empathy </a:t>
            </a:r>
            <a:r>
              <a:rPr lang="en-US" i="1" dirty="0"/>
              <a:t>Ambassador.</a:t>
            </a:r>
            <a:endParaRPr lang="en-US" i="1" baseline="0" dirty="0"/>
          </a:p>
          <a:p>
            <a:pPr>
              <a:lnSpc>
                <a:spcPct val="115000"/>
              </a:lnSpc>
              <a:spcBef>
                <a:spcPts val="0"/>
              </a:spcBef>
              <a:defRPr sz="1100"/>
            </a:pPr>
            <a:r>
              <a:rPr lang="en-US" baseline="0" dirty="0"/>
              <a:t>Have students pair share what they drew and why.</a:t>
            </a:r>
          </a:p>
          <a:p>
            <a:pPr marL="181240" indent="-181240">
              <a:lnSpc>
                <a:spcPct val="115000"/>
              </a:lnSpc>
              <a:spcBef>
                <a:spcPts val="0"/>
              </a:spcBef>
              <a:buFont typeface="Arial" panose="020B0604020202020204" pitchFamily="34" charset="0"/>
              <a:buChar char="•"/>
              <a:defRPr sz="1100"/>
            </a:pPr>
            <a:endParaRPr lang="en-US" baseline="0" dirty="0"/>
          </a:p>
          <a:p>
            <a:pPr>
              <a:lnSpc>
                <a:spcPct val="115000"/>
              </a:lnSpc>
              <a:spcBef>
                <a:spcPts val="0"/>
              </a:spcBef>
              <a:defRPr sz="1100"/>
            </a:pPr>
            <a:endParaRPr lang="en-US" u="sng" dirty="0">
              <a:solidFill>
                <a:srgbClr val="01A490"/>
              </a:solidFill>
              <a:uFill>
                <a:solidFill>
                  <a:srgbClr val="01A490"/>
                </a:solidFill>
              </a:uFill>
              <a:hlinkClick r:id="rId3"/>
            </a:endParaRPr>
          </a:p>
          <a:p>
            <a:endParaRPr lang="en-US" dirty="0">
              <a:effectLst/>
              <a:latin typeface="Verdana" panose="020B0604030504040204" pitchFamily="34" charset="0"/>
              <a:ea typeface="Verdana" panose="020B0604030504040204" pitchFamily="34" charset="0"/>
              <a:cs typeface="Times New Roman" panose="02020603050405020304" pitchFamily="18" charset="0"/>
            </a:endParaRPr>
          </a:p>
          <a:p>
            <a:endParaRPr lang="en-US" b="1" dirty="0">
              <a:latin typeface="Verdana" panose="020B0604030504040204" pitchFamily="34" charset="0"/>
              <a:ea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16</a:t>
            </a:fld>
            <a:endParaRPr lang="en-US" dirty="0"/>
          </a:p>
        </p:txBody>
      </p:sp>
    </p:spTree>
    <p:extLst>
      <p:ext uri="{BB962C8B-B14F-4D97-AF65-F5344CB8AC3E}">
        <p14:creationId xmlns:p14="http://schemas.microsoft.com/office/powerpoint/2010/main" val="3958765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17</a:t>
            </a:fld>
            <a:endParaRPr lang="en-US" dirty="0"/>
          </a:p>
        </p:txBody>
      </p:sp>
    </p:spTree>
    <p:extLst>
      <p:ext uri="{BB962C8B-B14F-4D97-AF65-F5344CB8AC3E}">
        <p14:creationId xmlns:p14="http://schemas.microsoft.com/office/powerpoint/2010/main" val="2286643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057"/>
              </a:spcBef>
            </a:pPr>
            <a:r>
              <a:rPr lang="en-US" sz="1100" b="1" dirty="0"/>
              <a:t>Pass the Hello Grades K-2</a:t>
            </a:r>
          </a:p>
          <a:p>
            <a:pPr>
              <a:lnSpc>
                <a:spcPct val="115000"/>
              </a:lnSpc>
              <a:spcBef>
                <a:spcPts val="1057"/>
              </a:spcBef>
            </a:pPr>
            <a:r>
              <a:rPr lang="en-US" sz="1100" dirty="0"/>
              <a:t>Have students brainstorm all the feeling words they have learned this year. As they name them, write the word on a slip of paper and put into a bag. Choose one paper. Have the students pass the feeling by using the word hello around the circle. As it goes around the circle, they embody the feeling in their voice, face, and gestures. Once it goes around the circle, start a new feeling. </a:t>
            </a:r>
          </a:p>
          <a:p>
            <a:pPr>
              <a:lnSpc>
                <a:spcPct val="115000"/>
              </a:lnSpc>
              <a:spcBef>
                <a:spcPts val="1057"/>
              </a:spcBef>
            </a:pPr>
            <a:r>
              <a:rPr lang="en-US" sz="1100" dirty="0"/>
              <a:t>Debrief Questions:</a:t>
            </a:r>
          </a:p>
          <a:p>
            <a:pPr marL="171450" indent="-171450">
              <a:spcBef>
                <a:spcPts val="0"/>
              </a:spcBef>
              <a:buFont typeface="Arial" panose="020B0604020202020204" pitchFamily="34" charset="0"/>
              <a:buChar char="•"/>
            </a:pPr>
            <a:r>
              <a:rPr lang="en-US" sz="1100" dirty="0"/>
              <a:t>What did you learn from this activity?</a:t>
            </a:r>
          </a:p>
          <a:p>
            <a:pPr marL="171450" indent="-171450">
              <a:spcBef>
                <a:spcPts val="0"/>
              </a:spcBef>
              <a:buFont typeface="Arial" panose="020B0604020202020204" pitchFamily="34" charset="0"/>
              <a:buChar char="•"/>
            </a:pPr>
            <a:r>
              <a:rPr lang="en-US" sz="1100" dirty="0"/>
              <a:t>Did you express emotions in the same way as the others here?</a:t>
            </a:r>
          </a:p>
          <a:p>
            <a:pPr marL="171450" indent="-171450">
              <a:spcBef>
                <a:spcPts val="0"/>
              </a:spcBef>
              <a:buFont typeface="Arial" panose="020B0604020202020204" pitchFamily="34" charset="0"/>
              <a:buChar char="•"/>
            </a:pPr>
            <a:r>
              <a:rPr lang="en-US" sz="1100" dirty="0"/>
              <a:t>How does identifying and naming feelings help us communicate with others?</a:t>
            </a:r>
          </a:p>
          <a:p>
            <a:pPr>
              <a:lnSpc>
                <a:spcPct val="115000"/>
              </a:lnSpc>
              <a:spcBef>
                <a:spcPts val="1057"/>
              </a:spcBef>
            </a:pPr>
            <a:r>
              <a:rPr lang="en-US" sz="1100" b="1" dirty="0"/>
              <a:t>Make a Wordle for Grades 3-6</a:t>
            </a:r>
          </a:p>
          <a:p>
            <a:pPr>
              <a:lnSpc>
                <a:spcPct val="115000"/>
              </a:lnSpc>
              <a:spcBef>
                <a:spcPts val="1057"/>
              </a:spcBef>
            </a:pPr>
            <a:r>
              <a:rPr lang="en-US" sz="1100" dirty="0"/>
              <a:t>Brainstorm with students to think of 3-4 words or phrases they think of in relation to ABC reading and the lessons this past year. Put those into a Wordle on this site: </a:t>
            </a:r>
            <a:r>
              <a:rPr lang="en-US" sz="1100" u="sng" dirty="0">
                <a:solidFill>
                  <a:srgbClr val="01A490"/>
                </a:solidFill>
                <a:uFill>
                  <a:solidFill>
                    <a:srgbClr val="01A490"/>
                  </a:solidFill>
                </a:uFill>
                <a:hlinkClick r:id="rId3"/>
              </a:rPr>
              <a:t>https://wordart.com/</a:t>
            </a:r>
            <a:r>
              <a:rPr lang="en-US" sz="1100" dirty="0"/>
              <a:t>  </a:t>
            </a:r>
          </a:p>
          <a:p>
            <a:r>
              <a:rPr lang="en-US" sz="1100" dirty="0"/>
              <a:t>You can make the wordle into stickers or patches as a gift to students.</a:t>
            </a:r>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18</a:t>
            </a:fld>
            <a:endParaRPr lang="en-US" dirty="0"/>
          </a:p>
        </p:txBody>
      </p:sp>
    </p:spTree>
    <p:extLst>
      <p:ext uri="{BB962C8B-B14F-4D97-AF65-F5344CB8AC3E}">
        <p14:creationId xmlns:p14="http://schemas.microsoft.com/office/powerpoint/2010/main" val="1761223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Verdana" panose="020B0604030504040204" pitchFamily="34" charset="0"/>
                <a:ea typeface="Times New Roman" panose="02020603050405020304" pitchFamily="18" charset="0"/>
              </a:rPr>
              <a:t>Refer to </a:t>
            </a:r>
            <a:r>
              <a:rPr lang="en-US" sz="1100" b="1" dirty="0">
                <a:effectLst/>
                <a:latin typeface="Verdana" panose="020B0604030504040204" pitchFamily="34" charset="0"/>
                <a:ea typeface="Times New Roman" panose="02020603050405020304" pitchFamily="18" charset="0"/>
              </a:rPr>
              <a:t>Champion </a:t>
            </a:r>
            <a:r>
              <a:rPr lang="en-US" sz="1100" b="1" dirty="0">
                <a:latin typeface="Verdana" panose="020B0604030504040204" pitchFamily="34" charset="0"/>
                <a:ea typeface="Times New Roman" panose="02020603050405020304" pitchFamily="18" charset="0"/>
              </a:rPr>
              <a:t>Review</a:t>
            </a:r>
            <a:r>
              <a:rPr lang="en-US" sz="1100" b="1" dirty="0">
                <a:effectLst/>
                <a:latin typeface="Verdana" panose="020B0604030504040204" pitchFamily="34" charset="0"/>
                <a:ea typeface="Times New Roman" panose="02020603050405020304" pitchFamily="18" charset="0"/>
              </a:rPr>
              <a:t> </a:t>
            </a:r>
            <a:r>
              <a:rPr lang="en-US" sz="1100" dirty="0">
                <a:effectLst/>
                <a:latin typeface="Verdana" panose="020B0604030504040204" pitchFamily="34" charset="0"/>
                <a:ea typeface="Times New Roman" panose="02020603050405020304" pitchFamily="18" charset="0"/>
              </a:rPr>
              <a:t>on website, Champion Cheer</a:t>
            </a:r>
          </a:p>
          <a:p>
            <a:endParaRPr lang="en-US" sz="1100" dirty="0"/>
          </a:p>
          <a:p>
            <a:r>
              <a:rPr lang="en-US" sz="1100" dirty="0"/>
              <a:t>As part of the closing, you can have the students do the cheer. Have students recite the cheer at the end of your lesson with them. You can also have them fill in the blanks. You say part of the phrase and they shout out the missing word.</a:t>
            </a:r>
          </a:p>
          <a:p>
            <a:endParaRPr lang="en-US" sz="1100" dirty="0"/>
          </a:p>
          <a:p>
            <a:r>
              <a:rPr lang="en-US" sz="1100" dirty="0"/>
              <a:t>Challenge them to work in small groups and create body movements to go with the words. They can perform their groups cheer at a school assembly or for their buddy class. They could also use musical instruments to accompany the cheer.</a:t>
            </a:r>
          </a:p>
          <a:p>
            <a:endParaRPr lang="en-US" sz="1100" dirty="0"/>
          </a:p>
          <a:p>
            <a:endParaRPr lang="en-US" dirty="0">
              <a:solidFill>
                <a:srgbClr val="FF0000"/>
              </a:solidFill>
            </a:endParaRP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19</a:t>
            </a:fld>
            <a:endParaRPr lang="en-US" dirty="0"/>
          </a:p>
        </p:txBody>
      </p:sp>
    </p:spTree>
    <p:extLst>
      <p:ext uri="{BB962C8B-B14F-4D97-AF65-F5344CB8AC3E}">
        <p14:creationId xmlns:p14="http://schemas.microsoft.com/office/powerpoint/2010/main" val="4093909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6677" y="4294175"/>
            <a:ext cx="5096722" cy="4249195"/>
          </a:xfrm>
        </p:spPr>
        <p:txBody>
          <a:bodyPr/>
          <a:lstStyle/>
          <a:p>
            <a:r>
              <a:rPr lang="en-US" sz="1100" dirty="0"/>
              <a:t>Refer to </a:t>
            </a:r>
            <a:r>
              <a:rPr lang="en-US" sz="1100" b="1" dirty="0"/>
              <a:t>Champion Year Review, </a:t>
            </a:r>
            <a:r>
              <a:rPr lang="en-US" sz="1100" dirty="0"/>
              <a:t>Resources, Toolkit</a:t>
            </a:r>
          </a:p>
          <a:p>
            <a:endParaRPr lang="en-US" sz="1100" b="1" dirty="0"/>
          </a:p>
          <a:p>
            <a:r>
              <a:rPr lang="en-US" sz="1100" dirty="0"/>
              <a:t>The </a:t>
            </a:r>
            <a:r>
              <a:rPr lang="en-US" sz="1100" u="none" dirty="0"/>
              <a:t>ABC</a:t>
            </a:r>
            <a:r>
              <a:rPr lang="en-US" sz="1100" dirty="0"/>
              <a:t> theme for this year is </a:t>
            </a:r>
            <a:r>
              <a:rPr lang="en-US" sz="1100" b="1" dirty="0"/>
              <a:t>Connect with Empathy.</a:t>
            </a:r>
            <a:r>
              <a:rPr lang="en-US" sz="1100" dirty="0"/>
              <a:t> These books and ABC lessons taught a variety of skills and strategies to help youth navigate the complexities of our social and emotional lives. </a:t>
            </a:r>
          </a:p>
          <a:p>
            <a:r>
              <a:rPr lang="en-US" sz="1100" dirty="0"/>
              <a:t>With these skills and strategies in place, youth have the tools they need to become </a:t>
            </a:r>
            <a:r>
              <a:rPr lang="en-US" sz="1100" i="1" dirty="0"/>
              <a:t>empathy ambassadors</a:t>
            </a:r>
            <a:r>
              <a:rPr lang="en-US" sz="1100" i="1" dirty="0">
                <a:solidFill>
                  <a:srgbClr val="FF0000"/>
                </a:solidFill>
              </a:rPr>
              <a:t>. </a:t>
            </a:r>
            <a:r>
              <a:rPr lang="en-US" sz="1100" dirty="0"/>
              <a:t>We call the skills and strategies taught in the ABC program our </a:t>
            </a:r>
            <a:r>
              <a:rPr lang="en-US" sz="1100" b="1" i="1" dirty="0"/>
              <a:t>ABC Toolkit</a:t>
            </a:r>
            <a:r>
              <a:rPr lang="en-US" sz="1100" dirty="0"/>
              <a:t>.</a:t>
            </a:r>
          </a:p>
          <a:p>
            <a:r>
              <a:rPr lang="en-US" sz="1100" dirty="0"/>
              <a:t>Use the toolkit to remind the volunteers, staff, students, and parents all that they have learned this year. Every year we will add to our toolkits to grow into our best selves. You can:</a:t>
            </a:r>
          </a:p>
          <a:p>
            <a:pPr marL="181240" indent="-181240">
              <a:buFont typeface="Arial" panose="020B0604020202020204" pitchFamily="34" charset="0"/>
              <a:buChar char="•"/>
            </a:pPr>
            <a:r>
              <a:rPr lang="en-US" sz="1100" dirty="0"/>
              <a:t>Send home the toolkit to parents to review through out the summer.</a:t>
            </a:r>
          </a:p>
          <a:p>
            <a:pPr marL="181240" indent="-181240">
              <a:buFont typeface="Arial" panose="020B0604020202020204" pitchFamily="34" charset="0"/>
              <a:buChar char="•"/>
            </a:pPr>
            <a:r>
              <a:rPr lang="en-US" sz="1100" dirty="0"/>
              <a:t>Use as a prompt for students to create book posters.</a:t>
            </a:r>
          </a:p>
          <a:p>
            <a:pPr marL="181240" indent="-181240">
              <a:buFont typeface="Arial" panose="020B0604020202020204" pitchFamily="34" charset="0"/>
              <a:buChar char="•"/>
            </a:pPr>
            <a:r>
              <a:rPr lang="en-US" sz="1100" dirty="0"/>
              <a:t>Print and post in classrooms for rest of year and next year to remind them of the tools. </a:t>
            </a:r>
          </a:p>
          <a:p>
            <a:pPr marL="181240" indent="-181240">
              <a:buFont typeface="Arial" panose="020B0604020202020204" pitchFamily="34" charset="0"/>
              <a:buChar char="•"/>
            </a:pPr>
            <a:r>
              <a:rPr lang="en-US" sz="1100" dirty="0"/>
              <a:t>Paint the tools on ball walls and post on bulletin boards.</a:t>
            </a:r>
          </a:p>
          <a:p>
            <a:endParaRPr lang="en-US" dirty="0"/>
          </a:p>
          <a:p>
            <a:endParaRPr lang="en-US" b="0" dirty="0">
              <a:solidFill>
                <a:srgbClr val="FF0000"/>
              </a:solidFill>
            </a:endParaRPr>
          </a:p>
          <a:p>
            <a:endParaRPr lang="en-US" b="1" dirty="0"/>
          </a:p>
          <a:p>
            <a:endParaRPr lang="en-US" sz="1100" dirty="0"/>
          </a:p>
          <a:p>
            <a:endParaRPr lang="en-US" sz="1100" u="sng"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2</a:t>
            </a:fld>
            <a:endParaRPr lang="en-US" dirty="0"/>
          </a:p>
        </p:txBody>
      </p:sp>
    </p:spTree>
    <p:extLst>
      <p:ext uri="{BB962C8B-B14F-4D97-AF65-F5344CB8AC3E}">
        <p14:creationId xmlns:p14="http://schemas.microsoft.com/office/powerpoint/2010/main" val="2146487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dirty="0"/>
              <a:t>Refer to  </a:t>
            </a:r>
            <a:r>
              <a:rPr lang="en-US" sz="1100" b="1" dirty="0"/>
              <a:t>Lead Materials</a:t>
            </a:r>
            <a:r>
              <a:rPr lang="en-US" sz="1100" dirty="0"/>
              <a:t>, End of Year, Student Questionnaire</a:t>
            </a:r>
          </a:p>
          <a:p>
            <a:pPr>
              <a:spcBef>
                <a:spcPts val="0"/>
              </a:spcBef>
            </a:pPr>
            <a:endParaRPr lang="en-US" sz="1100" b="1" dirty="0"/>
          </a:p>
          <a:p>
            <a:pPr>
              <a:spcBef>
                <a:spcPts val="0"/>
              </a:spcBef>
            </a:pPr>
            <a:r>
              <a:rPr lang="en-US" sz="1100" dirty="0"/>
              <a:t>Materials: Computers, Chrome Books, Tablets etc.</a:t>
            </a:r>
          </a:p>
          <a:p>
            <a:pPr>
              <a:spcBef>
                <a:spcPts val="0"/>
              </a:spcBef>
            </a:pPr>
            <a:r>
              <a:rPr lang="en-US" sz="1100" dirty="0"/>
              <a:t>The student survey link can be found on the website under Lead Materials, End of Year. </a:t>
            </a:r>
            <a:endParaRPr lang="en-US" sz="1100" dirty="0">
              <a:ea typeface="Calibri" panose="020F0502020204030204" pitchFamily="34" charset="0"/>
            </a:endParaRPr>
          </a:p>
          <a:p>
            <a:pPr>
              <a:spcBef>
                <a:spcPts val="0"/>
              </a:spcBef>
            </a:pPr>
            <a:endParaRPr lang="en-US" sz="1100" dirty="0"/>
          </a:p>
          <a:p>
            <a:pPr>
              <a:spcBef>
                <a:spcPts val="0"/>
              </a:spcBef>
            </a:pPr>
            <a:r>
              <a:rPr lang="en-US" sz="1100" dirty="0"/>
              <a:t>Many schools have done this survey in the past for Project Cornerstone. All information is complied and used for grant applications and reports. If you are a new school, be sure to check with the teacher or principal. </a:t>
            </a:r>
          </a:p>
          <a:p>
            <a:pPr>
              <a:spcBef>
                <a:spcPts val="0"/>
              </a:spcBef>
            </a:pPr>
            <a:endParaRPr lang="en-US" sz="1100" dirty="0"/>
          </a:p>
          <a:p>
            <a:pPr>
              <a:spcBef>
                <a:spcPts val="0"/>
              </a:spcBef>
            </a:pPr>
            <a:r>
              <a:rPr lang="en-US" sz="1100" dirty="0"/>
              <a:t>It is ok to review the books before the students take the survey. If you did not read all the books, it</a:t>
            </a:r>
            <a:r>
              <a:rPr lang="en-US" sz="1100" baseline="0" dirty="0"/>
              <a:t> is still fine to administer the survey.</a:t>
            </a:r>
            <a:endParaRPr lang="en-US" sz="1100" dirty="0"/>
          </a:p>
          <a:p>
            <a:pPr>
              <a:spcBef>
                <a:spcPts val="0"/>
              </a:spcBef>
            </a:pPr>
            <a:r>
              <a:rPr lang="en-US" sz="1100" dirty="0"/>
              <a:t> </a:t>
            </a:r>
          </a:p>
          <a:p>
            <a:pPr>
              <a:spcBef>
                <a:spcPts val="0"/>
              </a:spcBef>
            </a:pPr>
            <a:r>
              <a:rPr lang="en-US" sz="1100" b="1" dirty="0"/>
              <a:t>Volunteer Surveys </a:t>
            </a:r>
            <a:r>
              <a:rPr lang="en-US" sz="1100" dirty="0"/>
              <a:t>were sent out as Constant Contact email to all volunteers with an application. Please remind your volunteers to fill out. Due May 17</a:t>
            </a:r>
            <a:r>
              <a:rPr lang="en-US" sz="1100" baseline="30000" dirty="0"/>
              <a:t>th</a:t>
            </a:r>
            <a:r>
              <a:rPr lang="en-US" sz="1100" dirty="0"/>
              <a:t>.</a:t>
            </a:r>
          </a:p>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20</a:t>
            </a:fld>
            <a:endParaRPr lang="en-US" dirty="0"/>
          </a:p>
        </p:txBody>
      </p:sp>
    </p:spTree>
    <p:extLst>
      <p:ext uri="{BB962C8B-B14F-4D97-AF65-F5344CB8AC3E}">
        <p14:creationId xmlns:p14="http://schemas.microsoft.com/office/powerpoint/2010/main" val="2983722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21</a:t>
            </a:fld>
            <a:endParaRPr lang="en-US" dirty="0"/>
          </a:p>
        </p:txBody>
      </p:sp>
    </p:spTree>
    <p:extLst>
      <p:ext uri="{BB962C8B-B14F-4D97-AF65-F5344CB8AC3E}">
        <p14:creationId xmlns:p14="http://schemas.microsoft.com/office/powerpoint/2010/main" val="1503460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100" b="1" dirty="0"/>
              <a:t>Kindness Links Us Together  		TK-6</a:t>
            </a:r>
            <a:r>
              <a:rPr lang="en-US" sz="1100" b="1" baseline="30000" dirty="0"/>
              <a:t>th</a:t>
            </a:r>
          </a:p>
          <a:p>
            <a:pPr>
              <a:spcBef>
                <a:spcPts val="0"/>
              </a:spcBef>
              <a:spcAft>
                <a:spcPts val="0"/>
              </a:spcAft>
            </a:pPr>
            <a:r>
              <a:rPr lang="en-US" sz="1100" b="1" dirty="0"/>
              <a:t> </a:t>
            </a:r>
            <a:r>
              <a:rPr lang="en-US" sz="1100" dirty="0"/>
              <a:t>Do one activity each day:</a:t>
            </a:r>
            <a:endParaRPr lang="en-US" sz="1100" dirty="0">
              <a:ea typeface="Calibri" panose="020F0502020204030204" pitchFamily="34" charset="0"/>
            </a:endParaRPr>
          </a:p>
          <a:p>
            <a:pPr marL="171450" indent="-171450">
              <a:spcBef>
                <a:spcPts val="0"/>
              </a:spcBef>
              <a:buFont typeface="Arial" panose="020B0604020202020204" pitchFamily="34" charset="0"/>
              <a:buChar char="•"/>
            </a:pPr>
            <a:r>
              <a:rPr lang="en-US" sz="1100" u="sng" dirty="0"/>
              <a:t>Kindness Grams</a:t>
            </a:r>
            <a:r>
              <a:rPr lang="en-US" sz="1100" dirty="0"/>
              <a:t>-</a:t>
            </a:r>
            <a:r>
              <a:rPr lang="en-US" sz="1100" dirty="0">
                <a:ea typeface="Times New Roman" panose="02020603050405020304" pitchFamily="18" charset="0"/>
              </a:rPr>
              <a:t>students to write a kind message for parents, grandparents, teachers, caregivers, siblings, classmates, friends.</a:t>
            </a:r>
          </a:p>
          <a:p>
            <a:pPr>
              <a:spcBef>
                <a:spcPts val="0"/>
              </a:spcBef>
            </a:pPr>
            <a:r>
              <a:rPr lang="en-US" sz="1100" dirty="0">
                <a:ea typeface="Times New Roman" panose="02020603050405020304" pitchFamily="18" charset="0"/>
              </a:rPr>
              <a:t> </a:t>
            </a:r>
            <a:endParaRPr lang="en-US" sz="1100" dirty="0"/>
          </a:p>
          <a:p>
            <a:pPr marL="171450" indent="-171450">
              <a:spcBef>
                <a:spcPts val="0"/>
              </a:spcBef>
              <a:buFont typeface="Arial" panose="020B0604020202020204" pitchFamily="34" charset="0"/>
              <a:buChar char="•"/>
              <a:defRPr sz="1100"/>
            </a:pPr>
            <a:r>
              <a:rPr lang="en-US" sz="1100" u="sng" dirty="0"/>
              <a:t>Kindness Sticky Notes</a:t>
            </a:r>
            <a:r>
              <a:rPr lang="en-US" sz="1100" dirty="0"/>
              <a:t>-</a:t>
            </a:r>
            <a:r>
              <a:rPr lang="en-US" sz="1100" kern="0" dirty="0">
                <a:ea typeface="Times New Roman" panose="02020603050405020304" pitchFamily="18" charset="0"/>
              </a:rPr>
              <a:t>words of kindness or anything positive that they could think of. Use all those notes to make a rainbow in your auditorium/cafeteria with the message- Be a Rainbow in Someone's Cloud.</a:t>
            </a:r>
          </a:p>
          <a:p>
            <a:pPr>
              <a:spcBef>
                <a:spcPts val="0"/>
              </a:spcBef>
              <a:defRPr sz="1100"/>
            </a:pPr>
            <a:endParaRPr lang="en-US" sz="1100" kern="0" dirty="0">
              <a:ea typeface="Times New Roman" panose="02020603050405020304" pitchFamily="18" charset="0"/>
            </a:endParaRPr>
          </a:p>
          <a:p>
            <a:pPr marL="171450" indent="-171450">
              <a:spcBef>
                <a:spcPts val="0"/>
              </a:spcBef>
              <a:buFont typeface="Arial" panose="020B0604020202020204" pitchFamily="34" charset="0"/>
              <a:buChar char="•"/>
              <a:defRPr sz="1100"/>
            </a:pPr>
            <a:r>
              <a:rPr lang="en-US" sz="1100" u="sng" dirty="0"/>
              <a:t>List of Kind Acts</a:t>
            </a:r>
            <a:r>
              <a:rPr lang="en-US" sz="1100" dirty="0"/>
              <a:t>-</a:t>
            </a:r>
            <a:r>
              <a:rPr lang="en-US" sz="1100" dirty="0">
                <a:ea typeface="Times New Roman" panose="02020603050405020304" pitchFamily="18" charset="0"/>
              </a:rPr>
              <a:t>small acts of kindness to do throughout the week. </a:t>
            </a:r>
          </a:p>
          <a:p>
            <a:pPr>
              <a:spcBef>
                <a:spcPts val="0"/>
              </a:spcBef>
              <a:defRPr sz="1100"/>
            </a:pPr>
            <a:endParaRPr lang="en-US" sz="1100" dirty="0"/>
          </a:p>
          <a:p>
            <a:pPr marL="171450" indent="-171450">
              <a:spcBef>
                <a:spcPts val="0"/>
              </a:spcBef>
              <a:buFont typeface="Arial" panose="020B0604020202020204" pitchFamily="34" charset="0"/>
              <a:buChar char="•"/>
              <a:defRPr sz="1100"/>
            </a:pPr>
            <a:r>
              <a:rPr lang="en-US" sz="1100" dirty="0">
                <a:ea typeface="Times New Roman" panose="02020603050405020304" pitchFamily="18" charset="0"/>
              </a:rPr>
              <a:t>Choose Kindness-wristbands to wear as a pledge to continue to keep a kind, caring, and safe climate at our school. </a:t>
            </a:r>
          </a:p>
          <a:p>
            <a:pPr>
              <a:spcBef>
                <a:spcPts val="0"/>
              </a:spcBef>
              <a:defRPr sz="1100"/>
            </a:pPr>
            <a:endParaRPr lang="en-US" sz="1100" dirty="0">
              <a:ea typeface="Calibri" panose="020F0502020204030204" pitchFamily="34" charset="0"/>
            </a:endParaRPr>
          </a:p>
          <a:p>
            <a:pPr marL="171450" indent="-171450">
              <a:spcBef>
                <a:spcPts val="0"/>
              </a:spcBef>
              <a:buFont typeface="Arial" panose="020B0604020202020204" pitchFamily="34" charset="0"/>
              <a:buChar char="•"/>
              <a:defRPr sz="1100"/>
            </a:pPr>
            <a:r>
              <a:rPr lang="en-US" sz="1100" u="sng" dirty="0">
                <a:ea typeface="Calibri" panose="020F0502020204030204" pitchFamily="34" charset="0"/>
              </a:rPr>
              <a:t>Kindness Links Us Bulletin Board - </a:t>
            </a:r>
            <a:r>
              <a:rPr lang="en-US" sz="1100" dirty="0"/>
              <a:t>P</a:t>
            </a:r>
            <a:r>
              <a:rPr lang="en-US" sz="1100" dirty="0">
                <a:solidFill>
                  <a:srgbClr val="000000"/>
                </a:solidFill>
                <a:latin typeface="Verdana" panose="020B0604030504040204" pitchFamily="34" charset="0"/>
                <a:ea typeface="Verdana" panose="020B0604030504040204" pitchFamily="34" charset="0"/>
              </a:rPr>
              <a:t>ass out slips of paper to teachers or have all ABC volunteers bring to their classrooms.</a:t>
            </a:r>
            <a:r>
              <a:rPr lang="en-US" sz="1100" dirty="0">
                <a:latin typeface="Verdana" panose="020B0604030504040204" pitchFamily="34" charset="0"/>
                <a:ea typeface="Verdana" panose="020B0604030504040204" pitchFamily="34" charset="0"/>
              </a:rPr>
              <a:t> </a:t>
            </a:r>
            <a:r>
              <a:rPr lang="en-US" sz="1100" dirty="0">
                <a:solidFill>
                  <a:srgbClr val="000000"/>
                </a:solidFill>
                <a:latin typeface="Verdana" panose="020B0604030504040204" pitchFamily="34" charset="0"/>
                <a:ea typeface="Verdana" panose="020B0604030504040204" pitchFamily="34" charset="0"/>
              </a:rPr>
              <a:t>Have students </a:t>
            </a:r>
            <a:r>
              <a:rPr lang="en-US" sz="1100" dirty="0">
                <a:solidFill>
                  <a:srgbClr val="000000"/>
                </a:solidFill>
                <a:effectLst/>
                <a:latin typeface="Verdana" panose="020B0604030504040204" pitchFamily="34" charset="0"/>
                <a:ea typeface="Verdana" panose="020B0604030504040204" pitchFamily="34" charset="0"/>
              </a:rPr>
              <a:t>write on a slip of paper a way that they could show kindness. </a:t>
            </a:r>
            <a:r>
              <a:rPr lang="en-US" sz="1100" dirty="0">
                <a:solidFill>
                  <a:srgbClr val="000000"/>
                </a:solidFill>
                <a:latin typeface="Verdana" panose="020B0604030504040204" pitchFamily="34" charset="0"/>
                <a:ea typeface="Verdana" panose="020B0604030504040204" pitchFamily="34" charset="0"/>
              </a:rPr>
              <a:t>Collect the slips of paper and ask volunteers to </a:t>
            </a:r>
            <a:r>
              <a:rPr lang="en-US" sz="1100" b="1" dirty="0">
                <a:solidFill>
                  <a:srgbClr val="000000"/>
                </a:solidFill>
                <a:latin typeface="Verdana" panose="020B0604030504040204" pitchFamily="34" charset="0"/>
                <a:ea typeface="Verdana" panose="020B0604030504040204" pitchFamily="34" charset="0"/>
              </a:rPr>
              <a:t>link</a:t>
            </a:r>
            <a:r>
              <a:rPr lang="en-US" sz="1100" dirty="0">
                <a:solidFill>
                  <a:srgbClr val="000000"/>
                </a:solidFill>
                <a:latin typeface="Verdana" panose="020B0604030504040204" pitchFamily="34" charset="0"/>
                <a:ea typeface="Verdana" panose="020B0604030504040204" pitchFamily="34" charset="0"/>
              </a:rPr>
              <a:t> them together</a:t>
            </a:r>
            <a:r>
              <a:rPr lang="en-US" sz="1100" baseline="0" dirty="0">
                <a:solidFill>
                  <a:srgbClr val="000000"/>
                </a:solidFill>
                <a:latin typeface="Verdana" panose="020B0604030504040204" pitchFamily="34" charset="0"/>
                <a:ea typeface="Verdana" panose="020B0604030504040204" pitchFamily="34" charset="0"/>
              </a:rPr>
              <a:t> </a:t>
            </a:r>
            <a:r>
              <a:rPr lang="en-US" sz="1100" b="1" baseline="0" dirty="0">
                <a:solidFill>
                  <a:srgbClr val="000000"/>
                </a:solidFill>
                <a:latin typeface="Verdana" panose="020B0604030504040204" pitchFamily="34" charset="0"/>
                <a:ea typeface="Verdana" panose="020B0604030504040204" pitchFamily="34" charset="0"/>
              </a:rPr>
              <a:t>to form a kindness chain.</a:t>
            </a:r>
            <a:r>
              <a:rPr lang="en-US" sz="1100" dirty="0">
                <a:solidFill>
                  <a:srgbClr val="000000"/>
                </a:solidFill>
                <a:latin typeface="Verdana" panose="020B0604030504040204" pitchFamily="34" charset="0"/>
                <a:ea typeface="Verdana" panose="020B0604030504040204" pitchFamily="34" charset="0"/>
              </a:rPr>
              <a:t> Display them for parents to see. Read one or two each day over the PA system. </a:t>
            </a:r>
          </a:p>
          <a:p>
            <a:pPr>
              <a:defRPr/>
            </a:pPr>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22</a:t>
            </a:fld>
            <a:endParaRPr lang="en-US" dirty="0"/>
          </a:p>
        </p:txBody>
      </p:sp>
    </p:spTree>
    <p:extLst>
      <p:ext uri="{BB962C8B-B14F-4D97-AF65-F5344CB8AC3E}">
        <p14:creationId xmlns:p14="http://schemas.microsoft.com/office/powerpoint/2010/main" val="852256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2D386-D4E7-1798-D459-3798CBFB7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2365D-F3E1-E2F1-9810-72FC4803F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D5E07-61FB-9D52-3486-362D63C907A2}"/>
              </a:ext>
            </a:extLst>
          </p:cNvPr>
          <p:cNvSpPr>
            <a:spLocks noGrp="1"/>
          </p:cNvSpPr>
          <p:nvPr>
            <p:ph type="body" idx="1"/>
          </p:nvPr>
        </p:nvSpPr>
        <p:spPr/>
        <p:txBody>
          <a:bodyPr/>
          <a:lstStyle/>
          <a:p>
            <a:pPr>
              <a:spcBef>
                <a:spcPts val="0"/>
              </a:spcBef>
              <a:defRPr b="1"/>
            </a:pPr>
            <a:r>
              <a:rPr lang="en-US" sz="1100" dirty="0"/>
              <a:t>FUNvisor Extensions:</a:t>
            </a:r>
          </a:p>
          <a:p>
            <a:pPr>
              <a:spcBef>
                <a:spcPts val="0"/>
              </a:spcBef>
              <a:defRPr b="1"/>
            </a:pPr>
            <a:r>
              <a:rPr lang="en-US" sz="1100" dirty="0"/>
              <a:t>Chalk Messages</a:t>
            </a:r>
          </a:p>
          <a:p>
            <a:pPr>
              <a:spcBef>
                <a:spcPts val="0"/>
              </a:spcBef>
            </a:pPr>
            <a:r>
              <a:rPr lang="en-US" sz="1100" dirty="0"/>
              <a:t>Whole school draws and writes messages on the black top that they have learned from ABC this year. Assign each grade a book. You can also divide the playground into grids by grade levels. </a:t>
            </a:r>
            <a:endParaRPr lang="en-US" sz="1100" b="1" dirty="0"/>
          </a:p>
          <a:p>
            <a:pPr>
              <a:spcBef>
                <a:spcPts val="0"/>
              </a:spcBef>
              <a:defRPr b="1"/>
            </a:pPr>
            <a:endParaRPr lang="en-US" sz="1100" b="1" dirty="0"/>
          </a:p>
          <a:p>
            <a:pPr>
              <a:spcBef>
                <a:spcPts val="0"/>
              </a:spcBef>
              <a:defRPr b="1"/>
            </a:pPr>
            <a:r>
              <a:rPr lang="en-US" sz="1100" dirty="0">
                <a:ea typeface="Times New Roman"/>
                <a:cs typeface="Times New Roman"/>
                <a:sym typeface="Times New Roman"/>
              </a:rPr>
              <a:t>Friendship Bracelets with Beads or Duct Tape</a:t>
            </a:r>
          </a:p>
          <a:p>
            <a:pPr>
              <a:spcBef>
                <a:spcPts val="0"/>
              </a:spcBef>
              <a:defRPr b="1"/>
            </a:pPr>
            <a:r>
              <a:rPr lang="en-US" sz="1100" dirty="0">
                <a:ea typeface="Times New Roman"/>
                <a:cs typeface="Times New Roman"/>
                <a:sym typeface="Times New Roman"/>
              </a:rPr>
              <a:t>Set up stations for students to rotate through at lunch.</a:t>
            </a:r>
          </a:p>
          <a:p>
            <a:pPr>
              <a:spcBef>
                <a:spcPts val="0"/>
              </a:spcBef>
              <a:defRPr b="1"/>
            </a:pPr>
            <a:r>
              <a:rPr lang="en-US" sz="1100" dirty="0">
                <a:ea typeface="Times New Roman"/>
                <a:cs typeface="Times New Roman"/>
                <a:sym typeface="Times New Roman"/>
              </a:rPr>
              <a:t>Have embroidery thread, pipe cleaners, and beads to use to create their bracelets</a:t>
            </a:r>
          </a:p>
          <a:p>
            <a:pPr marL="0" marR="0">
              <a:spcBef>
                <a:spcPts val="0"/>
              </a:spcBef>
              <a:spcAft>
                <a:spcPts val="0"/>
              </a:spcAft>
            </a:pPr>
            <a:endParaRPr lang="en-US" sz="1100" dirty="0">
              <a:ea typeface="Times New Roman"/>
              <a:cs typeface="Times New Roman"/>
              <a:sym typeface="Times New Roman"/>
            </a:endParaRPr>
          </a:p>
          <a:p>
            <a:pPr marL="0" marR="0">
              <a:spcBef>
                <a:spcPts val="0"/>
              </a:spcBef>
              <a:spcAft>
                <a:spcPts val="0"/>
              </a:spcAft>
            </a:pPr>
            <a:r>
              <a:rPr lang="en-US" sz="1100" dirty="0">
                <a:effectLst/>
                <a:latin typeface="Verdana" panose="020B0604030504040204" pitchFamily="34" charset="0"/>
                <a:ea typeface="Times New Roman" panose="02020603050405020304" pitchFamily="18" charset="0"/>
              </a:rPr>
              <a:t>Demonstrate how just like duct tape, </a:t>
            </a:r>
            <a:r>
              <a:rPr lang="en-US" sz="1100" i="1" dirty="0">
                <a:effectLst/>
                <a:latin typeface="Verdana" panose="020B0604030504040204" pitchFamily="34" charset="0"/>
                <a:ea typeface="Times New Roman" panose="02020603050405020304" pitchFamily="18" charset="0"/>
              </a:rPr>
              <a:t>UPstanders</a:t>
            </a:r>
            <a:r>
              <a:rPr lang="en-US" sz="1100" dirty="0">
                <a:effectLst/>
                <a:latin typeface="Verdana" panose="020B0604030504040204" pitchFamily="34" charset="0"/>
                <a:ea typeface="Times New Roman" panose="02020603050405020304" pitchFamily="18" charset="0"/>
              </a:rPr>
              <a:t> can stick together with a classmate who needs empathy. Let them make their own sticky bracelets with the designer duct tape to demonstrate that they can be sticky as an </a:t>
            </a:r>
            <a:r>
              <a:rPr lang="en-US" sz="1100" i="1" dirty="0">
                <a:effectLst/>
                <a:latin typeface="Verdana" panose="020B0604030504040204" pitchFamily="34" charset="0"/>
                <a:ea typeface="Times New Roman" panose="02020603050405020304" pitchFamily="18" charset="0"/>
              </a:rPr>
              <a:t>UPstander</a:t>
            </a:r>
            <a:r>
              <a:rPr lang="en-US" sz="1100" dirty="0">
                <a:effectLst/>
                <a:latin typeface="Verdana" panose="020B0604030504040204" pitchFamily="34" charset="0"/>
                <a:ea typeface="Times New Roman" panose="02020603050405020304" pitchFamily="18" charset="0"/>
              </a:rPr>
              <a:t> to all friends and classmates.</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100" dirty="0">
                <a:effectLst/>
                <a:latin typeface="Verdana" panose="020B0604030504040204" pitchFamily="34" charset="0"/>
                <a:ea typeface="Times New Roman" panose="02020603050405020304" pitchFamily="18" charset="0"/>
              </a:rPr>
              <a:t>Tear a piece about 1 foot long off of the roll.</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100" dirty="0">
                <a:effectLst/>
                <a:latin typeface="Verdana" panose="020B0604030504040204" pitchFamily="34" charset="0"/>
                <a:ea typeface="Times New Roman" panose="02020603050405020304" pitchFamily="18" charset="0"/>
              </a:rPr>
              <a:t>Fold the foot long piece upon itself reserving about an inch of the sticky part.</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100" dirty="0">
                <a:effectLst/>
                <a:latin typeface="Verdana" panose="020B0604030504040204" pitchFamily="34" charset="0"/>
                <a:ea typeface="Times New Roman" panose="02020603050405020304" pitchFamily="18" charset="0"/>
              </a:rPr>
              <a:t>Starting at the non-sticky end, tear the bracelet into 2 pieces down the center.</a:t>
            </a:r>
            <a:endParaRPr lang="en-US" sz="1100" dirty="0">
              <a:effectLst/>
              <a:latin typeface="Times New Roman" panose="02020603050405020304" pitchFamily="18" charset="0"/>
              <a:ea typeface="Times New Roman" panose="02020603050405020304" pitchFamily="18" charset="0"/>
            </a:endParaRPr>
          </a:p>
          <a:p>
            <a:pPr marR="0" lvl="0">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a:p>
            <a:pPr>
              <a:spcBef>
                <a:spcPts val="0"/>
              </a:spcBef>
              <a:defRPr b="1"/>
            </a:pPr>
            <a:r>
              <a:rPr lang="en-US" sz="1100" dirty="0">
                <a:ea typeface="Times New Roman"/>
                <a:cs typeface="Times New Roman"/>
                <a:sym typeface="Times New Roman"/>
              </a:rPr>
              <a:t>Storytelling - Read books from the Complementary list as a way to reinforce the messages from the ABC books.</a:t>
            </a:r>
          </a:p>
          <a:p>
            <a:pPr>
              <a:spcBef>
                <a:spcPts val="0"/>
              </a:spcBef>
              <a:defRPr b="1"/>
            </a:pPr>
            <a:endParaRPr lang="en-US" dirty="0">
              <a:ea typeface="Times New Roman"/>
              <a:cs typeface="Times New Roman"/>
              <a:sym typeface="Times New Roman"/>
            </a:endParaRPr>
          </a:p>
          <a:p>
            <a:pPr>
              <a:spcBef>
                <a:spcPts val="0"/>
              </a:spcBef>
              <a:defRPr b="1"/>
            </a:pPr>
            <a:endParaRPr lang="en-US" dirty="0">
              <a:ea typeface="Times New Roman"/>
              <a:cs typeface="Times New Roman"/>
              <a:sym typeface="Times New Roman"/>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4E90FE0-7D17-9309-A2F7-ED2C8D948DDC}"/>
              </a:ext>
            </a:extLst>
          </p:cNvPr>
          <p:cNvSpPr>
            <a:spLocks noGrp="1"/>
          </p:cNvSpPr>
          <p:nvPr>
            <p:ph type="sldNum" sz="quarter" idx="10"/>
          </p:nvPr>
        </p:nvSpPr>
        <p:spPr/>
        <p:txBody>
          <a:bodyPr/>
          <a:lstStyle/>
          <a:p>
            <a:pPr>
              <a:defRPr/>
            </a:pPr>
            <a:fld id="{F50C3D00-B2F6-4D83-A049-FE51B6E62AD3}" type="slidenum">
              <a:rPr lang="en-US" smtClean="0"/>
              <a:pPr>
                <a:defRPr/>
              </a:pPr>
              <a:t>23</a:t>
            </a:fld>
            <a:endParaRPr lang="en-US" dirty="0"/>
          </a:p>
        </p:txBody>
      </p:sp>
    </p:spTree>
    <p:extLst>
      <p:ext uri="{BB962C8B-B14F-4D97-AF65-F5344CB8AC3E}">
        <p14:creationId xmlns:p14="http://schemas.microsoft.com/office/powerpoint/2010/main" val="3218653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sz="1100"/>
            </a:pPr>
            <a:endParaRPr lang="en-US" dirty="0"/>
          </a:p>
          <a:p>
            <a:pPr>
              <a:spcBef>
                <a:spcPts val="0"/>
              </a:spcBef>
              <a:defRPr sz="1100"/>
            </a:pPr>
            <a:r>
              <a:rPr lang="en-US" dirty="0"/>
              <a:t>Set up 2 tables at lunch time recess for 2 days in a row. Have a big colorful display that shows the book covers and summary of each book. On the second table have  two "voting booths" (two cardboards set up to block the view). In each voting booth, put seven cans, fully covered with a slit in the top and labeled with one of the books .</a:t>
            </a:r>
          </a:p>
          <a:p>
            <a:pPr>
              <a:spcBef>
                <a:spcPts val="0"/>
              </a:spcBef>
              <a:defRPr sz="1100"/>
            </a:pPr>
            <a:endParaRPr lang="en-US" dirty="0"/>
          </a:p>
          <a:p>
            <a:pPr>
              <a:spcBef>
                <a:spcPts val="0"/>
              </a:spcBef>
              <a:defRPr sz="1100"/>
            </a:pPr>
            <a:r>
              <a:rPr lang="en-US" dirty="0"/>
              <a:t>At the display table, students check in and get their names checked off on sheets by classrooms provided by the office. Give them one craft stick that they will use to cast their vote in the voting booth. Have a parent monitor the booths.  </a:t>
            </a:r>
          </a:p>
          <a:p>
            <a:pPr>
              <a:spcBef>
                <a:spcPts val="0"/>
              </a:spcBef>
              <a:defRPr sz="1100"/>
            </a:pPr>
            <a:endParaRPr lang="en-US" dirty="0"/>
          </a:p>
          <a:p>
            <a:pPr>
              <a:spcBef>
                <a:spcPts val="0"/>
              </a:spcBef>
              <a:defRPr sz="1100"/>
            </a:pPr>
            <a:endParaRPr lang="en-US" dirty="0"/>
          </a:p>
          <a:p>
            <a:pPr>
              <a:spcBef>
                <a:spcPts val="0"/>
              </a:spcBef>
              <a:defRPr sz="1100"/>
            </a:pPr>
            <a:r>
              <a:rPr lang="en-US" dirty="0"/>
              <a:t>Students who vote could also be entered into a drawing to win one of the PC books and the poster that goes with it. The winners are announced along with the favorite book at an assembly later in the month.</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24</a:t>
            </a:fld>
            <a:endParaRPr lang="en-US" dirty="0"/>
          </a:p>
        </p:txBody>
      </p:sp>
    </p:spTree>
    <p:extLst>
      <p:ext uri="{BB962C8B-B14F-4D97-AF65-F5344CB8AC3E}">
        <p14:creationId xmlns:p14="http://schemas.microsoft.com/office/powerpoint/2010/main" val="1773088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b="1"/>
            </a:pPr>
            <a:r>
              <a:rPr lang="en-US" sz="1200" dirty="0"/>
              <a:t>Staff Guessing Game</a:t>
            </a:r>
          </a:p>
          <a:p>
            <a:pPr>
              <a:spcBef>
                <a:spcPts val="0"/>
              </a:spcBef>
            </a:pPr>
            <a:r>
              <a:rPr lang="en-US" sz="1100" dirty="0"/>
              <a:t>Materials: markers, poster board, ABC Building Toolkit</a:t>
            </a:r>
          </a:p>
          <a:p>
            <a:pPr>
              <a:spcBef>
                <a:spcPts val="0"/>
              </a:spcBef>
              <a:defRPr sz="1100"/>
            </a:pPr>
            <a:endParaRPr lang="en-US" sz="1100" dirty="0"/>
          </a:p>
          <a:p>
            <a:pPr>
              <a:spcBef>
                <a:spcPts val="0"/>
              </a:spcBef>
              <a:defRPr sz="1100"/>
            </a:pPr>
            <a:r>
              <a:rPr lang="en-US" sz="1100" dirty="0"/>
              <a:t>Draw poster-sized representations of each book and  the main concepts written on separate poster boards. </a:t>
            </a:r>
          </a:p>
          <a:p>
            <a:pPr marL="181240" indent="-181240">
              <a:spcBef>
                <a:spcPts val="0"/>
              </a:spcBef>
              <a:buSzPct val="100000"/>
              <a:buFont typeface="Arial"/>
              <a:buChar char="•"/>
              <a:defRPr sz="1100"/>
            </a:pPr>
            <a:r>
              <a:rPr lang="en-US" sz="1100" dirty="0"/>
              <a:t>Ask 5</a:t>
            </a:r>
            <a:r>
              <a:rPr lang="en-US" sz="1100" baseline="30000" dirty="0"/>
              <a:t>th</a:t>
            </a:r>
            <a:r>
              <a:rPr lang="en-US" sz="1100" dirty="0"/>
              <a:t> graders to draw the poster and the main concept poster.</a:t>
            </a:r>
          </a:p>
          <a:p>
            <a:pPr marL="181240" indent="-181240">
              <a:spcBef>
                <a:spcPts val="0"/>
              </a:spcBef>
              <a:buSzPct val="100000"/>
              <a:buFont typeface="Arial"/>
              <a:buChar char="•"/>
              <a:defRPr sz="1100"/>
            </a:pPr>
            <a:r>
              <a:rPr lang="en-US" sz="1100" dirty="0"/>
              <a:t>2 posters per book could be made.</a:t>
            </a:r>
          </a:p>
          <a:p>
            <a:pPr>
              <a:spcBef>
                <a:spcPts val="0"/>
              </a:spcBef>
              <a:defRPr sz="1100"/>
            </a:pPr>
            <a:endParaRPr lang="en-US" sz="1100" dirty="0"/>
          </a:p>
          <a:p>
            <a:pPr>
              <a:spcBef>
                <a:spcPts val="0"/>
              </a:spcBef>
              <a:defRPr sz="1100"/>
            </a:pPr>
            <a:r>
              <a:rPr lang="en-US" sz="1100" dirty="0"/>
              <a:t>Ask  the principal, teachers, librarian etc. to be the contestants. Have students hold the poster boards(14 in all). Ask the contestants to match the concepts to the books by placing the child with the concept with the child with the correct book. Encourage participants to ask for help from the audience. This can be done with just the principal or with staff teams.</a:t>
            </a:r>
          </a:p>
          <a:p>
            <a:pPr>
              <a:spcBef>
                <a:spcPts val="0"/>
              </a:spcBef>
              <a:defRPr sz="1100"/>
            </a:pPr>
            <a:endParaRPr lang="en-US" sz="1100" dirty="0"/>
          </a:p>
          <a:p>
            <a:pPr>
              <a:spcBef>
                <a:spcPts val="0"/>
              </a:spcBef>
              <a:defRPr sz="1100"/>
            </a:pPr>
            <a:r>
              <a:rPr lang="en-US" sz="1100" dirty="0"/>
              <a:t>Extra staff can lead cheers and students can cheer all participants to encourage good sportsmanship. Pom poms can be made out of newspaper and masking tape.</a:t>
            </a:r>
          </a:p>
          <a:p>
            <a:pPr marL="0" marR="0">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25</a:t>
            </a:fld>
            <a:endParaRPr lang="en-US" dirty="0"/>
          </a:p>
        </p:txBody>
      </p:sp>
    </p:spTree>
    <p:extLst>
      <p:ext uri="{BB962C8B-B14F-4D97-AF65-F5344CB8AC3E}">
        <p14:creationId xmlns:p14="http://schemas.microsoft.com/office/powerpoint/2010/main" val="2565781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dirty="0"/>
              <a:t>Make a final effort to boost the enthusiasm and momentum you have created around asset building! N</a:t>
            </a:r>
            <a:r>
              <a:rPr lang="en-US" sz="1100" i="1" dirty="0"/>
              <a:t>otice, name, and celebrate </a:t>
            </a:r>
            <a:r>
              <a:rPr lang="en-US" sz="1100" dirty="0"/>
              <a:t>staff. </a:t>
            </a:r>
          </a:p>
          <a:p>
            <a:pPr>
              <a:spcBef>
                <a:spcPts val="0"/>
              </a:spcBef>
            </a:pPr>
            <a:r>
              <a:rPr lang="en-US" sz="1100" dirty="0"/>
              <a:t>E</a:t>
            </a:r>
            <a:r>
              <a:rPr lang="en-US" sz="1100" dirty="0">
                <a:ea typeface="Calibri" panose="020F0502020204030204" pitchFamily="34" charset="0"/>
                <a:cs typeface="Times New Roman" panose="02020603050405020304" pitchFamily="18" charset="0"/>
              </a:rPr>
              <a:t>veryone has continued to build student assets by standing up as caring adults. Their investments of time and energy have made a lasting impact on individual students and your school community. Show your gratitude by:</a:t>
            </a:r>
          </a:p>
          <a:p>
            <a:pPr marL="181240" indent="-181240">
              <a:buFont typeface="Arial" panose="020B0604020202020204" pitchFamily="34" charset="0"/>
              <a:buChar char="•"/>
            </a:pPr>
            <a:r>
              <a:rPr lang="en-US" sz="1100" dirty="0">
                <a:ea typeface="Calibri" panose="020F0502020204030204" pitchFamily="34" charset="0"/>
                <a:cs typeface="Times New Roman" panose="02020603050405020304" pitchFamily="18" charset="0"/>
              </a:rPr>
              <a:t>Ask students to write a note or make a card for staff members, principals, and teachers. </a:t>
            </a:r>
          </a:p>
          <a:p>
            <a:pPr marL="181240" indent="-181240">
              <a:buFont typeface="Arial" panose="020B0604020202020204" pitchFamily="34" charset="0"/>
              <a:buChar char="•"/>
            </a:pPr>
            <a:r>
              <a:rPr lang="en-US" sz="1100" dirty="0">
                <a:ea typeface="Calibri" panose="020F0502020204030204" pitchFamily="34" charset="0"/>
                <a:cs typeface="Times New Roman" panose="02020603050405020304" pitchFamily="18" charset="0"/>
              </a:rPr>
              <a:t>Have the classroom volunteers get together and make a small gift.</a:t>
            </a:r>
          </a:p>
          <a:p>
            <a:pPr marL="181240" indent="-181240">
              <a:buFont typeface="Arial" panose="020B0604020202020204" pitchFamily="34" charset="0"/>
              <a:buChar char="•"/>
            </a:pPr>
            <a:r>
              <a:rPr lang="en-US" sz="1100" dirty="0">
                <a:ea typeface="Calibri" panose="020F0502020204030204" pitchFamily="34" charset="0"/>
                <a:cs typeface="Calibri" panose="020F0502020204030204" pitchFamily="34" charset="0"/>
              </a:rPr>
              <a:t>Pinterest has some great ideas under Project Cornerstone Volunteer Appreciation: </a:t>
            </a:r>
            <a:r>
              <a:rPr lang="en-US" sz="1100" u="sng" dirty="0">
                <a:solidFill>
                  <a:srgbClr val="0000FF"/>
                </a:solidFill>
                <a:ea typeface="Calibri" panose="020F0502020204030204" pitchFamily="34" charset="0"/>
                <a:cs typeface="Calibri" panose="020F0502020204030204" pitchFamily="34" charset="0"/>
                <a:hlinkClick r:id="rId3"/>
              </a:rPr>
              <a:t>https://www.pinterest.com/projcornerstone/volunteer-appreciation/</a:t>
            </a:r>
            <a:endParaRPr lang="en-US" sz="1100" dirty="0">
              <a:ea typeface="Calibri" panose="020F0502020204030204" pitchFamily="34" charset="0"/>
              <a:cs typeface="Times New Roman" panose="02020603050405020304" pitchFamily="18" charset="0"/>
            </a:endParaRPr>
          </a:p>
          <a:p>
            <a:pPr marL="181240" indent="-181240">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26</a:t>
            </a:fld>
            <a:endParaRPr lang="en-US" dirty="0"/>
          </a:p>
        </p:txBody>
      </p:sp>
    </p:spTree>
    <p:extLst>
      <p:ext uri="{BB962C8B-B14F-4D97-AF65-F5344CB8AC3E}">
        <p14:creationId xmlns:p14="http://schemas.microsoft.com/office/powerpoint/2010/main" val="2219216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27</a:t>
            </a:fld>
            <a:endParaRPr lang="en-US" dirty="0"/>
          </a:p>
        </p:txBody>
      </p:sp>
      <p:sp>
        <p:nvSpPr>
          <p:cNvPr id="5" name="Shape 688">
            <a:extLst>
              <a:ext uri="{FF2B5EF4-FFF2-40B4-BE49-F238E27FC236}">
                <a16:creationId xmlns:a16="http://schemas.microsoft.com/office/drawing/2014/main" id="{410FD01F-48CF-06F7-2170-833385E70492}"/>
              </a:ext>
            </a:extLst>
          </p:cNvPr>
          <p:cNvSpPr txBox="1">
            <a:spLocks/>
          </p:cNvSpPr>
          <p:nvPr/>
        </p:nvSpPr>
        <p:spPr bwMode="auto">
          <a:xfrm>
            <a:off x="975360" y="4560570"/>
            <a:ext cx="5364480" cy="3842650"/>
          </a:xfrm>
          <a:prstGeom prst="rect">
            <a:avLst/>
          </a:prstGeom>
          <a:noFill/>
          <a:ln w="9525">
            <a:noFill/>
            <a:miter lim="800000"/>
            <a:headEnd/>
            <a:tailEnd/>
          </a:ln>
        </p:spPr>
        <p:txBody>
          <a:bodyPr vert="horz" wrap="square" lIns="92484" tIns="46242" rIns="92484" bIns="46242" numCol="1" anchor="t" anchorCtr="0" compatLnSpc="1">
            <a:prstTxWarp prst="textNoShape">
              <a:avLst/>
            </a:prstTxWarp>
          </a:bodyPr>
          <a:lstStyle>
            <a:lvl1pPr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ＭＳ Ｐゴシック" pitchFamily="64" charset="-128"/>
              </a:defRPr>
            </a:lvl1pPr>
            <a:lvl2pPr marL="4572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pPr>
              <a:spcBef>
                <a:spcPts val="317"/>
              </a:spcBef>
              <a:defRPr sz="1100"/>
            </a:pPr>
            <a:endParaRPr lang="en-US" sz="1100" dirty="0">
              <a:latin typeface="Calibri"/>
              <a:ea typeface="Calibri"/>
              <a:cs typeface="Calibri"/>
              <a:sym typeface="Calibri"/>
            </a:endParaRPr>
          </a:p>
        </p:txBody>
      </p:sp>
      <p:sp>
        <p:nvSpPr>
          <p:cNvPr id="8" name="Notes Placeholder 7">
            <a:extLst>
              <a:ext uri="{FF2B5EF4-FFF2-40B4-BE49-F238E27FC236}">
                <a16:creationId xmlns:a16="http://schemas.microsoft.com/office/drawing/2014/main" id="{9CF10C60-83A9-7B3C-7234-2B61EA41FB33}"/>
              </a:ext>
            </a:extLst>
          </p:cNvPr>
          <p:cNvSpPr>
            <a:spLocks noGrp="1"/>
          </p:cNvSpPr>
          <p:nvPr>
            <p:ph type="body" idx="1"/>
          </p:nvPr>
        </p:nvSpPr>
        <p:spPr/>
        <p:txBody>
          <a:bodyPr/>
          <a:lstStyle/>
          <a:p>
            <a:pPr>
              <a:spcBef>
                <a:spcPts val="317"/>
              </a:spcBef>
              <a:defRPr sz="1100"/>
            </a:pPr>
            <a:r>
              <a:rPr lang="en-US" sz="1100" dirty="0"/>
              <a:t>Ways to celebrate your volunteers can be found:</a:t>
            </a:r>
            <a:endParaRPr lang="en-US" sz="1100" u="sng" dirty="0">
              <a:uFill>
                <a:solidFill>
                  <a:srgbClr val="01A490"/>
                </a:solidFill>
              </a:uFill>
            </a:endParaRPr>
          </a:p>
          <a:p>
            <a:pPr marL="181240" indent="-181240">
              <a:buFont typeface="Arial" panose="020B0604020202020204" pitchFamily="34" charset="0"/>
              <a:buChar char="•"/>
            </a:pPr>
            <a:r>
              <a:rPr lang="en-US" sz="1100" dirty="0">
                <a:ea typeface="Calibri" panose="020F0502020204030204" pitchFamily="34" charset="0"/>
                <a:cs typeface="Calibri" panose="020F0502020204030204" pitchFamily="34" charset="0"/>
              </a:rPr>
              <a:t>Ideas, and certificates can be found on the Website </a:t>
            </a:r>
            <a:r>
              <a:rPr lang="en-US" sz="1100" u="sng" dirty="0">
                <a:solidFill>
                  <a:srgbClr val="0000FF"/>
                </a:solidFill>
                <a:ea typeface="Calibri" panose="020F0502020204030204" pitchFamily="34" charset="0"/>
                <a:cs typeface="Times New Roman" panose="02020603050405020304" pitchFamily="18" charset="0"/>
                <a:hlinkClick r:id="rId3"/>
              </a:rPr>
              <a:t>https://www.ymcasv.org/ymca-project-cornerstone/materials-lessons/abc-materials-lesson-plans/abc-lead-materials</a:t>
            </a:r>
            <a:r>
              <a:rPr lang="en-US" sz="1100" dirty="0">
                <a:ea typeface="Calibri" panose="020F0502020204030204" pitchFamily="34" charset="0"/>
                <a:cs typeface="Calibri" panose="020F0502020204030204" pitchFamily="34" charset="0"/>
              </a:rPr>
              <a:t>  (scroll down to the End of the Year activities).</a:t>
            </a:r>
            <a:endParaRPr lang="en-US" sz="1100" dirty="0">
              <a:ea typeface="Calibri" panose="020F0502020204030204" pitchFamily="34" charset="0"/>
              <a:cs typeface="Times New Roman" panose="02020603050405020304" pitchFamily="18" charset="0"/>
            </a:endParaRPr>
          </a:p>
          <a:p>
            <a:pPr marL="181240" indent="-181240">
              <a:buFont typeface="Arial" panose="020B0604020202020204" pitchFamily="34" charset="0"/>
              <a:buChar char="•"/>
            </a:pPr>
            <a:r>
              <a:rPr lang="en-US" sz="1100" dirty="0">
                <a:ea typeface="Calibri" panose="020F0502020204030204" pitchFamily="34" charset="0"/>
                <a:cs typeface="Calibri" panose="020F0502020204030204" pitchFamily="34" charset="0"/>
              </a:rPr>
              <a:t>Order tote bags for their volunteers with the no book title handout attached here on the front. Volunteers can color in the symbols with sharpies and students can sign the bags next year.</a:t>
            </a:r>
            <a:endParaRPr lang="en-US" sz="1100" dirty="0">
              <a:ea typeface="Calibri" panose="020F0502020204030204" pitchFamily="34" charset="0"/>
              <a:cs typeface="Times New Roman" panose="02020603050405020304" pitchFamily="18" charset="0"/>
            </a:endParaRPr>
          </a:p>
          <a:p>
            <a:pPr marL="483306">
              <a:lnSpc>
                <a:spcPct val="115000"/>
              </a:lnSpc>
              <a:spcBef>
                <a:spcPts val="0"/>
              </a:spcBef>
              <a:spcAft>
                <a:spcPts val="1057"/>
              </a:spcAft>
            </a:pPr>
            <a:r>
              <a:rPr lang="en-US" sz="1100" u="sng" dirty="0">
                <a:solidFill>
                  <a:srgbClr val="0000FF"/>
                </a:solidFill>
                <a:ea typeface="Times New Roman" panose="02020603050405020304" pitchFamily="18" charset="0"/>
                <a:cs typeface="Times New Roman" panose="02020603050405020304" pitchFamily="18" charset="0"/>
                <a:hlinkClick r:id="rId4"/>
              </a:rPr>
              <a:t>https://www.amazon.com/Promotional-Tote-Bag-Quantity-Customized/dp/B07YTZJD6K/ref=sr_1_13?dchild=1&amp;keywords=tote&amp;m=A3KAMWV7OVHVNA&amp;qid=1588100550&amp;s=merchant-items&amp;sr=1-13&amp;th=1</a:t>
            </a:r>
            <a:endParaRPr lang="en-US" sz="1100" dirty="0">
              <a:ea typeface="Calibri" panose="020F0502020204030204" pitchFamily="34" charset="0"/>
              <a:cs typeface="Times New Roman" panose="02020603050405020304" pitchFamily="18" charset="0"/>
            </a:endParaRPr>
          </a:p>
          <a:p>
            <a:r>
              <a:rPr lang="en-US" sz="1100" dirty="0"/>
              <a:t>The most meaningful gift can be giving kind words of thanks and appreciation and spending time together to celebrate. Come as a school to the Project Cornerstone Volunteer Celebration.</a:t>
            </a:r>
          </a:p>
        </p:txBody>
      </p:sp>
    </p:spTree>
    <p:extLst>
      <p:ext uri="{BB962C8B-B14F-4D97-AF65-F5344CB8AC3E}">
        <p14:creationId xmlns:p14="http://schemas.microsoft.com/office/powerpoint/2010/main" val="1662238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6812" y="4328387"/>
            <a:ext cx="4721031" cy="3756247"/>
          </a:xfrm>
        </p:spPr>
        <p:txBody>
          <a:bodyPr/>
          <a:lstStyle/>
          <a:p>
            <a:r>
              <a:rPr lang="en-US" b="1" dirty="0"/>
              <a:t>Refer to Champion Year Wrap-Up, Materials</a:t>
            </a:r>
            <a:endParaRPr lang="en-US" dirty="0"/>
          </a:p>
          <a:p>
            <a:pPr marL="181240" indent="-181240">
              <a:buFont typeface="Arial" panose="020B0604020202020204" pitchFamily="34" charset="0"/>
              <a:buChar char="•"/>
            </a:pPr>
            <a:r>
              <a:rPr lang="en-US" sz="1100" dirty="0"/>
              <a:t>Student Certificates are available to print.</a:t>
            </a:r>
          </a:p>
          <a:p>
            <a:pPr marL="181240" indent="-181240">
              <a:buFont typeface="Arial" panose="020B0604020202020204" pitchFamily="34" charset="0"/>
              <a:buChar char="•"/>
            </a:pPr>
            <a:r>
              <a:rPr lang="en-US" sz="1100" dirty="0"/>
              <a:t>End of year review of books coloring page and bookmark.</a:t>
            </a:r>
          </a:p>
          <a:p>
            <a:pPr marL="181240" indent="-181240">
              <a:buFont typeface="Arial" panose="020B0604020202020204" pitchFamily="34" charset="0"/>
              <a:buChar char="•"/>
            </a:pPr>
            <a:r>
              <a:rPr lang="en-US" sz="1100" dirty="0"/>
              <a:t>Create a patch.</a:t>
            </a:r>
          </a:p>
          <a:p>
            <a:pPr marL="181240" indent="-181240">
              <a:buFont typeface="Arial" panose="020B0604020202020204" pitchFamily="34" charset="0"/>
              <a:buChar char="•"/>
            </a:pPr>
            <a:r>
              <a:rPr lang="en-US" sz="1100" dirty="0"/>
              <a:t>Shrinky Dink button</a:t>
            </a:r>
          </a:p>
          <a:p>
            <a:r>
              <a:rPr lang="en-US" sz="1100" b="1" dirty="0"/>
              <a:t>For 5/6</a:t>
            </a:r>
            <a:r>
              <a:rPr lang="en-US" sz="1100" b="1" baseline="30000" dirty="0"/>
              <a:t>th</a:t>
            </a:r>
            <a:r>
              <a:rPr lang="en-US" sz="1100" b="1" dirty="0"/>
              <a:t> Graders:</a:t>
            </a:r>
          </a:p>
          <a:p>
            <a:pPr marL="181240" indent="-181240">
              <a:buFont typeface="Arial" panose="020B0604020202020204" pitchFamily="34" charset="0"/>
              <a:buChar char="•"/>
            </a:pPr>
            <a:r>
              <a:rPr lang="en-US" sz="1100" dirty="0"/>
              <a:t>Bags with their tools printed.</a:t>
            </a:r>
          </a:p>
          <a:p>
            <a:pPr marL="181240" indent="-181240">
              <a:buFont typeface="Arial" panose="020B0604020202020204" pitchFamily="34" charset="0"/>
              <a:buChar char="•"/>
            </a:pPr>
            <a:r>
              <a:rPr lang="en-US" sz="1100" dirty="0"/>
              <a:t>Make a tool kit in a pencil box for taking to Middle School.</a:t>
            </a:r>
          </a:p>
          <a:p>
            <a:pPr marL="181240" indent="-181240">
              <a:buFont typeface="Arial" panose="020B0604020202020204" pitchFamily="34" charset="0"/>
              <a:buChar char="•"/>
            </a:pPr>
            <a:r>
              <a:rPr lang="en-US" sz="1100" dirty="0"/>
              <a:t>Clipboards with names and ABC Tools on the back.</a:t>
            </a:r>
          </a:p>
          <a:p>
            <a:endParaRPr lang="en-US" sz="1100" dirty="0">
              <a:ea typeface="Calibri" panose="020F0502020204030204" pitchFamily="34" charset="0"/>
              <a:cs typeface="Consolas" panose="020B0609020204030204" pitchFamily="49" charset="0"/>
            </a:endParaRPr>
          </a:p>
          <a:p>
            <a:pPr>
              <a:spcBef>
                <a:spcPts val="0"/>
              </a:spcBef>
            </a:pPr>
            <a:r>
              <a:rPr lang="en-US" sz="1100" dirty="0">
                <a:ea typeface="Calibri" panose="020F0502020204030204" pitchFamily="34" charset="0"/>
                <a:cs typeface="Consolas" panose="020B0609020204030204" pitchFamily="49" charset="0"/>
              </a:rPr>
              <a:t>Look on Pinterest for more student ideas</a:t>
            </a:r>
          </a:p>
          <a:p>
            <a:pPr>
              <a:spcBef>
                <a:spcPts val="0"/>
              </a:spcBef>
            </a:pPr>
            <a:r>
              <a:rPr lang="en-US" sz="1100" dirty="0">
                <a:hlinkClick r:id="rId3"/>
              </a:rPr>
              <a:t>https://www.pinterest.com/pin/student-bulletin-board-showing-appreciation-for-the-project-cornerstone-volunteers--416864509240792972/</a:t>
            </a:r>
            <a:endParaRPr lang="en-US" sz="1100" dirty="0"/>
          </a:p>
          <a:p>
            <a:pPr>
              <a:spcBef>
                <a:spcPts val="0"/>
              </a:spcBef>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28</a:t>
            </a:fld>
            <a:endParaRPr lang="en-US" dirty="0"/>
          </a:p>
        </p:txBody>
      </p:sp>
    </p:spTree>
    <p:extLst>
      <p:ext uri="{BB962C8B-B14F-4D97-AF65-F5344CB8AC3E}">
        <p14:creationId xmlns:p14="http://schemas.microsoft.com/office/powerpoint/2010/main" val="1016380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lstStyle/>
          <a:p>
            <a:r>
              <a:rPr lang="en-US" sz="1100" b="1" dirty="0"/>
              <a:t>Make the Home-School Connection:</a:t>
            </a:r>
          </a:p>
          <a:p>
            <a:endParaRPr lang="en-US" sz="1100" b="1" dirty="0"/>
          </a:p>
          <a:p>
            <a:r>
              <a:rPr lang="en-US" sz="1100" b="1" dirty="0"/>
              <a:t>Email Blurb</a:t>
            </a:r>
          </a:p>
          <a:p>
            <a:r>
              <a:rPr lang="en-US" sz="1100" dirty="0"/>
              <a:t>Give the teacher the email blurb to include in her class email note or make it into the newsletter blurb.</a:t>
            </a:r>
          </a:p>
          <a:p>
            <a:r>
              <a:rPr lang="en-US" sz="1100" b="1" dirty="0"/>
              <a:t>Newsletter Blurb</a:t>
            </a:r>
          </a:p>
          <a:p>
            <a:r>
              <a:rPr lang="en-US" sz="1100" dirty="0"/>
              <a:t>The blurb is a great way to write a short paragraph for the school newsletter or Parent Loop etc.</a:t>
            </a:r>
          </a:p>
          <a:p>
            <a:r>
              <a:rPr lang="en-US" sz="1100" b="1" dirty="0"/>
              <a:t>Parent Letter </a:t>
            </a:r>
            <a:endParaRPr lang="en-US" sz="1100" dirty="0"/>
          </a:p>
          <a:p>
            <a:r>
              <a:rPr lang="en-US" sz="1100" baseline="0" dirty="0"/>
              <a:t>Promote Summer Fun with 8 weeks of fun family activity ideas based on each book from the Champion Year. </a:t>
            </a:r>
            <a:r>
              <a:rPr lang="en-US" sz="1100" dirty="0"/>
              <a:t>Send home the final letter with the coloring page for the Summer Fun.</a:t>
            </a:r>
            <a:endParaRPr lang="en-US" sz="1100" b="1" dirty="0"/>
          </a:p>
          <a:p>
            <a:endParaRPr lang="en-US" dirty="0"/>
          </a:p>
          <a:p>
            <a:pPr algn="l">
              <a:buFont typeface="Arial" panose="020B0604020202020204" pitchFamily="34" charset="0"/>
              <a:buChar char="•"/>
            </a:pPr>
            <a:endParaRPr lang="en-US" b="0" i="0" dirty="0">
              <a:solidFill>
                <a:srgbClr val="444444"/>
              </a:solidFill>
              <a:effectLst/>
              <a:latin typeface="Roboto" panose="02000000000000000000" pitchFamily="2" charset="0"/>
            </a:endParaRPr>
          </a:p>
          <a:p>
            <a:br>
              <a:rPr lang="en-US" b="0" i="0" dirty="0">
                <a:solidFill>
                  <a:srgbClr val="444444"/>
                </a:solidFill>
                <a:effectLst/>
                <a:latin typeface="Roboto" panose="02000000000000000000" pitchFamily="2" charset="0"/>
              </a:rPr>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3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3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19668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1"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3</a:t>
            </a:fld>
            <a:endParaRPr lang="en-US" dirty="0"/>
          </a:p>
        </p:txBody>
      </p:sp>
    </p:spTree>
    <p:extLst>
      <p:ext uri="{BB962C8B-B14F-4D97-AF65-F5344CB8AC3E}">
        <p14:creationId xmlns:p14="http://schemas.microsoft.com/office/powerpoint/2010/main" val="476391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a:xfrm>
            <a:off x="1005841" y="4560571"/>
            <a:ext cx="5364480" cy="4320540"/>
          </a:xfrm>
        </p:spPr>
        <p:txBody>
          <a:bodyPr/>
          <a:lstStyle/>
          <a:p>
            <a:pPr>
              <a:spcBef>
                <a:spcPts val="0"/>
              </a:spcBef>
            </a:pPr>
            <a:r>
              <a:rPr lang="en-US" sz="1100" dirty="0"/>
              <a:t>Prepping for Next Year</a:t>
            </a:r>
          </a:p>
          <a:p>
            <a:pPr>
              <a:spcBef>
                <a:spcPts val="0"/>
              </a:spcBef>
            </a:pPr>
            <a:endParaRPr lang="en-US" sz="1100" dirty="0"/>
          </a:p>
          <a:p>
            <a:pPr>
              <a:spcBef>
                <a:spcPts val="0"/>
              </a:spcBef>
            </a:pPr>
            <a:r>
              <a:rPr lang="en-US" sz="1100" dirty="0"/>
              <a:t>Recruiting</a:t>
            </a:r>
          </a:p>
          <a:p>
            <a:pPr marL="171450" indent="-171450">
              <a:spcBef>
                <a:spcPts val="0"/>
              </a:spcBef>
              <a:buFont typeface="Arial" panose="020B0604020202020204" pitchFamily="34" charset="0"/>
              <a:buChar char="•"/>
            </a:pPr>
            <a:r>
              <a:rPr lang="en-US" sz="1100" dirty="0"/>
              <a:t>Open House, Kinder Orientation, End of Year events are all times to use to recruit for next year.</a:t>
            </a:r>
          </a:p>
          <a:p>
            <a:pPr marL="171450" indent="-171450">
              <a:spcBef>
                <a:spcPts val="0"/>
              </a:spcBef>
              <a:buFont typeface="Arial" panose="020B0604020202020204" pitchFamily="34" charset="0"/>
              <a:buChar char="•"/>
            </a:pPr>
            <a:r>
              <a:rPr lang="en-US" sz="1100" dirty="0"/>
              <a:t>Invite current and prospective volunteers to Volunteer Celebration</a:t>
            </a:r>
            <a:endParaRPr lang="en-US" sz="1100" baseline="0" dirty="0"/>
          </a:p>
          <a:p>
            <a:pPr marL="171450" indent="-171450">
              <a:spcBef>
                <a:spcPts val="0"/>
              </a:spcBef>
              <a:buFont typeface="Arial" panose="020B0604020202020204" pitchFamily="34" charset="0"/>
              <a:buChar char="•"/>
            </a:pPr>
            <a:r>
              <a:rPr lang="en-US" sz="1100" dirty="0"/>
              <a:t>Trainings for ABC on Zoom on Wednesdays.</a:t>
            </a:r>
          </a:p>
          <a:p>
            <a:pPr marL="171450" indent="-171450">
              <a:spcBef>
                <a:spcPts val="0"/>
              </a:spcBef>
              <a:buFont typeface="Arial" panose="020B0604020202020204" pitchFamily="34" charset="0"/>
              <a:buChar char="•"/>
            </a:pPr>
            <a:r>
              <a:rPr lang="en-US" sz="1100" baseline="0" dirty="0"/>
              <a:t>Kinder Training on Tuesdays at 10</a:t>
            </a:r>
            <a:r>
              <a:rPr lang="en-US" sz="1100" dirty="0"/>
              <a:t>:00.</a:t>
            </a:r>
          </a:p>
          <a:p>
            <a:pPr>
              <a:spcBef>
                <a:spcPts val="0"/>
              </a:spcBef>
            </a:pPr>
            <a:endParaRPr lang="en-US" sz="1100" baseline="0" dirty="0">
              <a:solidFill>
                <a:srgbClr val="FF0000"/>
              </a:solidFill>
            </a:endParaRPr>
          </a:p>
          <a:p>
            <a:pPr marL="171450" indent="-171450">
              <a:spcBef>
                <a:spcPts val="0"/>
              </a:spcBef>
              <a:buFont typeface="Arial" panose="020B0604020202020204" pitchFamily="34" charset="0"/>
              <a:buChar char="•"/>
            </a:pPr>
            <a:r>
              <a:rPr lang="en-US" sz="1100" dirty="0"/>
              <a:t>Project Cornerstone’s Volunteer Celebration</a:t>
            </a:r>
          </a:p>
          <a:p>
            <a:pPr marL="628650" lvl="1" indent="-171450">
              <a:spcBef>
                <a:spcPts val="0"/>
              </a:spcBef>
              <a:buFont typeface="Arial" panose="020B0604020202020204" pitchFamily="34" charset="0"/>
              <a:buChar char="•"/>
            </a:pPr>
            <a:r>
              <a:rPr lang="en-US" sz="1100" dirty="0"/>
              <a:t>All Project Cornerstone Volunteers Invited.</a:t>
            </a:r>
          </a:p>
          <a:p>
            <a:pPr lvl="1">
              <a:spcBef>
                <a:spcPts val="0"/>
              </a:spcBef>
            </a:pPr>
            <a:endParaRPr lang="en-US" sz="1100" dirty="0"/>
          </a:p>
          <a:p>
            <a:pPr marL="171450" indent="-171450">
              <a:spcBef>
                <a:spcPts val="0"/>
              </a:spcBef>
              <a:buFont typeface="Arial" panose="020B0604020202020204" pitchFamily="34" charset="0"/>
              <a:buChar char="•"/>
            </a:pPr>
            <a:r>
              <a:rPr lang="en-US" sz="1100" dirty="0"/>
              <a:t>Middle School</a:t>
            </a:r>
          </a:p>
          <a:p>
            <a:pPr marL="628650" lvl="1" indent="-171450">
              <a:spcBef>
                <a:spcPts val="0"/>
              </a:spcBef>
              <a:buFont typeface="Arial" panose="020B0604020202020204" pitchFamily="34" charset="0"/>
              <a:buChar char="•"/>
            </a:pPr>
            <a:r>
              <a:rPr lang="en-US" sz="1100" dirty="0"/>
              <a:t>Moving to Middle School as a Volunteer. </a:t>
            </a:r>
          </a:p>
          <a:p>
            <a:pPr marL="628650" lvl="1" indent="-171450">
              <a:spcBef>
                <a:spcPts val="0"/>
              </a:spcBef>
              <a:buFont typeface="Arial" panose="020B0604020202020204" pitchFamily="34" charset="0"/>
              <a:buChar char="•"/>
            </a:pPr>
            <a:r>
              <a:rPr lang="en-US" sz="1100" dirty="0"/>
              <a:t>Project Cornerstone’s Middle School SEL Program Modules</a:t>
            </a:r>
          </a:p>
          <a:p>
            <a:pPr marL="628650" lvl="1" indent="-171450">
              <a:spcBef>
                <a:spcPts val="0"/>
              </a:spcBef>
              <a:buFont typeface="Arial" panose="020B0604020202020204" pitchFamily="34" charset="0"/>
              <a:buChar char="•"/>
            </a:pPr>
            <a:r>
              <a:rPr lang="en-US" sz="1100" dirty="0"/>
              <a:t>Contact Angie Hansen for more information:</a:t>
            </a:r>
          </a:p>
          <a:p>
            <a:pPr marL="628650" lvl="1" indent="-171450">
              <a:spcBef>
                <a:spcPts val="0"/>
              </a:spcBef>
              <a:buFont typeface="Arial" panose="020B0604020202020204" pitchFamily="34" charset="0"/>
              <a:buChar char="•"/>
            </a:pPr>
            <a:r>
              <a:rPr lang="en-US" sz="1100" dirty="0">
                <a:hlinkClick r:id="rId3"/>
              </a:rPr>
              <a:t>Angie@projectcornerstone.org</a:t>
            </a:r>
            <a:endParaRPr lang="en-US" sz="1100" dirty="0"/>
          </a:p>
          <a:p>
            <a:pPr lvl="1">
              <a:spcBef>
                <a:spcPts val="0"/>
              </a:spcBef>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3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cs typeface="Helvetica"/>
                <a:sym typeface="Helvetica"/>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3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cs typeface="Helvetica"/>
              <a:sym typeface="Helvetica"/>
            </a:endParaRPr>
          </a:p>
        </p:txBody>
      </p:sp>
    </p:spTree>
    <p:extLst>
      <p:ext uri="{BB962C8B-B14F-4D97-AF65-F5344CB8AC3E}">
        <p14:creationId xmlns:p14="http://schemas.microsoft.com/office/powerpoint/2010/main" val="70986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58813"/>
            <a:ext cx="4616450" cy="3463925"/>
          </a:xfrm>
        </p:spPr>
      </p:sp>
      <p:sp>
        <p:nvSpPr>
          <p:cNvPr id="3" name="Notes Placeholder 2"/>
          <p:cNvSpPr>
            <a:spLocks noGrp="1"/>
          </p:cNvSpPr>
          <p:nvPr>
            <p:ph type="body" idx="1"/>
          </p:nvPr>
        </p:nvSpPr>
        <p:spPr>
          <a:xfrm>
            <a:off x="926678" y="4387136"/>
            <a:ext cx="5066890" cy="4190761"/>
          </a:xfrm>
        </p:spPr>
        <p:txBody>
          <a:bodyPr>
            <a:noAutofit/>
          </a:bodyPr>
          <a:lstStyle/>
          <a:p>
            <a:pPr>
              <a:spcBef>
                <a:spcPts val="0"/>
              </a:spcBef>
            </a:pPr>
            <a:r>
              <a:rPr lang="en-US" sz="1100" dirty="0"/>
              <a:t>Refer to </a:t>
            </a:r>
            <a:r>
              <a:rPr lang="en-US" sz="1100" b="1" dirty="0"/>
              <a:t>Champion Year Review, </a:t>
            </a:r>
            <a:r>
              <a:rPr lang="en-US" sz="1100" dirty="0"/>
              <a:t>ABC Toolkit Handout</a:t>
            </a:r>
          </a:p>
          <a:p>
            <a:pPr>
              <a:spcBef>
                <a:spcPts val="0"/>
              </a:spcBef>
            </a:pPr>
            <a:endParaRPr lang="en-US" sz="1100" dirty="0"/>
          </a:p>
          <a:p>
            <a:pPr>
              <a:spcBef>
                <a:spcPts val="0"/>
              </a:spcBef>
            </a:pPr>
            <a:r>
              <a:rPr lang="en-US" sz="1100" dirty="0"/>
              <a:t>View the </a:t>
            </a:r>
            <a:r>
              <a:rPr lang="en-US" sz="1100" b="1" dirty="0"/>
              <a:t>Pre-recorded Conversation and Activity</a:t>
            </a:r>
            <a:r>
              <a:rPr lang="en-US" sz="1100" dirty="0"/>
              <a:t>, website, Overview</a:t>
            </a:r>
          </a:p>
          <a:p>
            <a:pPr>
              <a:spcBef>
                <a:spcPts val="0"/>
              </a:spcBef>
            </a:pPr>
            <a:endParaRPr lang="en-US" sz="1100" dirty="0"/>
          </a:p>
          <a:p>
            <a:pPr marL="171450" indent="-171450" algn="l">
              <a:spcBef>
                <a:spcPts val="0"/>
              </a:spcBef>
              <a:buFont typeface="Arial" panose="020B0604020202020204" pitchFamily="34" charset="0"/>
              <a:buChar char="•"/>
            </a:pPr>
            <a:r>
              <a:rPr lang="en-US" sz="1100" dirty="0"/>
              <a:t>Refer to </a:t>
            </a:r>
            <a:r>
              <a:rPr lang="en-US" sz="1100" i="1" dirty="0"/>
              <a:t>BIG.</a:t>
            </a:r>
            <a:r>
              <a:rPr lang="en-US" sz="1100" dirty="0"/>
              <a:t> Talk about what they learned. </a:t>
            </a:r>
          </a:p>
          <a:p>
            <a:pPr marL="171450" indent="-171450" algn="l">
              <a:spcBef>
                <a:spcPts val="0"/>
              </a:spcBef>
              <a:buFont typeface="Arial" panose="020B0604020202020204" pitchFamily="34" charset="0"/>
              <a:buChar char="•"/>
            </a:pPr>
            <a:r>
              <a:rPr lang="en-US" sz="1100" dirty="0">
                <a:solidFill>
                  <a:schemeClr val="tx1"/>
                </a:solidFill>
              </a:rPr>
              <a:t>Since</a:t>
            </a:r>
            <a:r>
              <a:rPr lang="en-US" sz="1100" baseline="0" dirty="0">
                <a:solidFill>
                  <a:schemeClr val="tx1"/>
                </a:solidFill>
              </a:rPr>
              <a:t> this is your last visit with the class, let them know that even though there is no book to read this month, you wanted  to have one more visit to enjoy their company and review all you’ve learned together this year.</a:t>
            </a:r>
            <a:endParaRPr lang="en-US" sz="1100" dirty="0">
              <a:solidFill>
                <a:schemeClr val="tx1"/>
              </a:solidFill>
            </a:endParaRPr>
          </a:p>
          <a:p>
            <a:pPr marL="171450" indent="-171450" algn="l">
              <a:spcBef>
                <a:spcPts val="0"/>
              </a:spcBef>
              <a:buFont typeface="Arial" panose="020B0604020202020204" pitchFamily="34" charset="0"/>
              <a:buChar char="•"/>
            </a:pPr>
            <a:r>
              <a:rPr lang="en-US" sz="1100" dirty="0"/>
              <a:t>Explain that today you plan to review all the books and what they learned from them. </a:t>
            </a:r>
          </a:p>
          <a:p>
            <a:pPr marL="171450" indent="-171450" algn="l">
              <a:spcBef>
                <a:spcPts val="0"/>
              </a:spcBef>
              <a:buFont typeface="Arial" panose="020B0604020202020204" pitchFamily="34" charset="0"/>
              <a:buChar char="•"/>
            </a:pPr>
            <a:r>
              <a:rPr lang="en-US" sz="1100" dirty="0"/>
              <a:t>A fun idea is to bring in a toolbox and have an item that represents each book. </a:t>
            </a:r>
          </a:p>
          <a:p>
            <a:pPr marL="628650" lvl="1" indent="-171450">
              <a:spcBef>
                <a:spcPts val="0"/>
              </a:spcBef>
              <a:buFont typeface="Arial" panose="020B0604020202020204" pitchFamily="34" charset="0"/>
              <a:buChar char="•"/>
            </a:pPr>
            <a:r>
              <a:rPr lang="en-US" sz="1100" dirty="0"/>
              <a:t>Some ideas for the box: invitation, heart, globe, tea cup, mirror, jar, paint brush, and a  calendar</a:t>
            </a:r>
            <a:r>
              <a:rPr lang="en-US" sz="1100" baseline="0" dirty="0"/>
              <a:t>.</a:t>
            </a:r>
            <a:r>
              <a:rPr lang="en-US" sz="1100" dirty="0"/>
              <a:t>  </a:t>
            </a:r>
          </a:p>
          <a:p>
            <a:pPr marL="628650" lvl="1" indent="-171450">
              <a:spcBef>
                <a:spcPts val="0"/>
              </a:spcBef>
              <a:buFont typeface="Arial" panose="020B0604020202020204" pitchFamily="34" charset="0"/>
              <a:buChar char="•"/>
            </a:pPr>
            <a:r>
              <a:rPr lang="en-US" sz="1100" dirty="0"/>
              <a:t>They now have </a:t>
            </a:r>
            <a:r>
              <a:rPr lang="en-US" sz="1100" i="1" dirty="0"/>
              <a:t>Empathy</a:t>
            </a:r>
            <a:r>
              <a:rPr lang="en-US" sz="1100" dirty="0"/>
              <a:t> tools to put in their toolkit. </a:t>
            </a:r>
          </a:p>
          <a:p>
            <a:pPr marL="628650" lvl="1" indent="-171450">
              <a:spcBef>
                <a:spcPts val="0"/>
              </a:spcBef>
              <a:buFont typeface="Arial" panose="020B0604020202020204" pitchFamily="34" charset="0"/>
              <a:buChar char="•"/>
            </a:pPr>
            <a:r>
              <a:rPr lang="en-US" sz="1100" dirty="0"/>
              <a:t>For second graders and older you can also bring in last years toolbox and review those tools as well.</a:t>
            </a:r>
          </a:p>
          <a:p>
            <a:pPr marL="628650" lvl="1" indent="-171450">
              <a:spcBef>
                <a:spcPts val="0"/>
              </a:spcBef>
              <a:buFont typeface="Arial" panose="020B0604020202020204" pitchFamily="34" charset="0"/>
              <a:buChar char="•"/>
            </a:pPr>
            <a:r>
              <a:rPr lang="en-US" sz="1100" dirty="0"/>
              <a:t>Put the items in the box. Pull them out in random ways and ask students what book and tag line they represent.</a:t>
            </a:r>
          </a:p>
          <a:p>
            <a:pPr marL="628650" lvl="1" indent="-171450">
              <a:spcBef>
                <a:spcPts val="0"/>
              </a:spcBef>
              <a:buFont typeface="Arial" panose="020B0604020202020204" pitchFamily="34" charset="0"/>
              <a:buChar char="•"/>
            </a:pPr>
            <a:r>
              <a:rPr lang="en-US" sz="1100" dirty="0"/>
              <a:t>Choose one of the activities for follow up.</a:t>
            </a:r>
          </a:p>
          <a:p>
            <a:pPr>
              <a:spcBef>
                <a:spcPts val="0"/>
              </a:spcBef>
            </a:pPr>
            <a:endParaRPr lang="en-US" sz="1100" dirty="0"/>
          </a:p>
          <a:p>
            <a:pPr>
              <a:spcBef>
                <a:spcPts val="0"/>
              </a:spcBef>
            </a:pPr>
            <a:endParaRPr lang="en-US" sz="1100" dirty="0"/>
          </a:p>
          <a:p>
            <a:pPr>
              <a:spcBef>
                <a:spcPts val="0"/>
              </a:spcBef>
            </a:pPr>
            <a:endParaRPr lang="en-US" sz="1100"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4</a:t>
            </a:fld>
            <a:endParaRPr lang="en-US" dirty="0"/>
          </a:p>
        </p:txBody>
      </p:sp>
    </p:spTree>
    <p:extLst>
      <p:ext uri="{BB962C8B-B14F-4D97-AF65-F5344CB8AC3E}">
        <p14:creationId xmlns:p14="http://schemas.microsoft.com/office/powerpoint/2010/main" val="488027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A7D59-36EE-9F8F-3B34-E4085333C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E2B44-E576-59DD-EBCB-6BBE7C71EE78}"/>
              </a:ext>
            </a:extLst>
          </p:cNvPr>
          <p:cNvSpPr>
            <a:spLocks noGrp="1" noRot="1" noChangeAspect="1"/>
          </p:cNvSpPr>
          <p:nvPr>
            <p:ph type="sldImg"/>
          </p:nvPr>
        </p:nvSpPr>
        <p:spPr>
          <a:xfrm>
            <a:off x="1152525" y="658813"/>
            <a:ext cx="4616450" cy="3463925"/>
          </a:xfrm>
        </p:spPr>
      </p:sp>
      <p:sp>
        <p:nvSpPr>
          <p:cNvPr id="3" name="Notes Placeholder 2">
            <a:extLst>
              <a:ext uri="{FF2B5EF4-FFF2-40B4-BE49-F238E27FC236}">
                <a16:creationId xmlns:a16="http://schemas.microsoft.com/office/drawing/2014/main" id="{DFB1DCA2-2B8C-75D5-077F-91B9351D58DA}"/>
              </a:ext>
            </a:extLst>
          </p:cNvPr>
          <p:cNvSpPr>
            <a:spLocks noGrp="1"/>
          </p:cNvSpPr>
          <p:nvPr>
            <p:ph type="body" idx="1"/>
          </p:nvPr>
        </p:nvSpPr>
        <p:spPr>
          <a:xfrm>
            <a:off x="926678" y="4387136"/>
            <a:ext cx="5066890" cy="4190761"/>
          </a:xfrm>
        </p:spPr>
        <p:txBody>
          <a:bodyPr>
            <a:noAutofit/>
          </a:bodyPr>
          <a:lstStyle/>
          <a:p>
            <a:pPr>
              <a:spcBef>
                <a:spcPts val="0"/>
              </a:spcBef>
            </a:pPr>
            <a:r>
              <a:rPr lang="en-US" sz="1100" dirty="0"/>
              <a:t>Materials: music to walk about the classroom, chart paper, markers</a:t>
            </a:r>
          </a:p>
          <a:p>
            <a:pPr>
              <a:spcBef>
                <a:spcPts val="0"/>
              </a:spcBef>
            </a:pPr>
            <a:endParaRPr lang="en-US" sz="1100" dirty="0"/>
          </a:p>
          <a:p>
            <a:pPr marL="171450" indent="-171450" algn="l">
              <a:spcBef>
                <a:spcPts val="0"/>
              </a:spcBef>
              <a:buFont typeface="Arial" panose="020B0604020202020204" pitchFamily="34" charset="0"/>
              <a:buChar char="•"/>
            </a:pPr>
            <a:r>
              <a:rPr lang="en-US" sz="1100" dirty="0"/>
              <a:t>Refer to </a:t>
            </a:r>
            <a:r>
              <a:rPr lang="en-US" sz="1100" i="1" dirty="0"/>
              <a:t>BIG.</a:t>
            </a:r>
            <a:r>
              <a:rPr lang="en-US" sz="1100" dirty="0"/>
              <a:t> Talk about what they did to be </a:t>
            </a:r>
            <a:r>
              <a:rPr lang="en-US" sz="1100" i="1" dirty="0"/>
              <a:t>BIG.</a:t>
            </a:r>
          </a:p>
          <a:p>
            <a:pPr marL="171450" indent="-171450" algn="l">
              <a:spcBef>
                <a:spcPts val="0"/>
              </a:spcBef>
              <a:buFont typeface="Arial" panose="020B0604020202020204" pitchFamily="34" charset="0"/>
              <a:buChar char="•"/>
            </a:pPr>
            <a:r>
              <a:rPr lang="en-US" sz="1100" dirty="0">
                <a:solidFill>
                  <a:schemeClr val="tx1"/>
                </a:solidFill>
              </a:rPr>
              <a:t>Since</a:t>
            </a:r>
            <a:r>
              <a:rPr lang="en-US" sz="1100" baseline="0" dirty="0">
                <a:solidFill>
                  <a:schemeClr val="tx1"/>
                </a:solidFill>
              </a:rPr>
              <a:t> this is your last visit with the class, let them know that even though there is no book to read this month, you wanted  to have one more visit to enjoy their company and review all you’ve learned together this year.</a:t>
            </a:r>
            <a:endParaRPr lang="en-US" sz="1100" dirty="0">
              <a:solidFill>
                <a:schemeClr val="tx1"/>
              </a:solidFill>
            </a:endParaRPr>
          </a:p>
          <a:p>
            <a:pPr marL="171450" indent="-171450" algn="l">
              <a:spcBef>
                <a:spcPts val="0"/>
              </a:spcBef>
              <a:buFont typeface="Arial" panose="020B0604020202020204" pitchFamily="34" charset="0"/>
              <a:buChar char="•"/>
            </a:pPr>
            <a:r>
              <a:rPr lang="en-US" sz="1100" dirty="0"/>
              <a:t>Explain that today you plan to review all the books and what they learned from them. </a:t>
            </a:r>
          </a:p>
          <a:p>
            <a:pPr marL="171450" indent="-171450" algn="l">
              <a:spcBef>
                <a:spcPts val="0"/>
              </a:spcBef>
              <a:buFont typeface="Arial" panose="020B0604020202020204" pitchFamily="34" charset="0"/>
              <a:buChar char="•"/>
            </a:pPr>
            <a:r>
              <a:rPr lang="en-US" sz="1100" dirty="0"/>
              <a:t>Before you start explain that you want to get their brains firing great ideas. So, you are going to do an activity called milling to music.</a:t>
            </a:r>
            <a:r>
              <a:rPr lang="en-US" sz="1100" dirty="0">
                <a:solidFill>
                  <a:srgbClr val="FF0000"/>
                </a:solidFill>
              </a:rPr>
              <a:t> </a:t>
            </a:r>
            <a:r>
              <a:rPr lang="en-US" sz="1100" dirty="0"/>
              <a:t>I will put on music and as you walk around you can chat with each other about what you have learned about empathy. (See link below for more information.)</a:t>
            </a:r>
          </a:p>
          <a:p>
            <a:pPr marL="171450" indent="-171450" algn="l">
              <a:spcBef>
                <a:spcPts val="0"/>
              </a:spcBef>
              <a:buFont typeface="Arial" panose="020B0604020202020204" pitchFamily="34" charset="0"/>
              <a:buChar char="•"/>
            </a:pPr>
            <a:r>
              <a:rPr lang="en-US" sz="1100" dirty="0"/>
              <a:t>After, they mill around, have them return to desks. Ask them to tell you what it sounds, looks, feels, tastes, and smells like. </a:t>
            </a:r>
          </a:p>
          <a:p>
            <a:pPr marL="171450" indent="-171450" algn="l">
              <a:spcBef>
                <a:spcPts val="0"/>
              </a:spcBef>
              <a:buFont typeface="Arial" panose="020B0604020202020204" pitchFamily="34" charset="0"/>
              <a:buChar char="•"/>
            </a:pPr>
            <a:r>
              <a:rPr lang="en-US" sz="1100" dirty="0"/>
              <a:t>Record their ideas on a chart paper.</a:t>
            </a:r>
          </a:p>
          <a:p>
            <a:pPr marL="171450" indent="-171450" algn="l">
              <a:spcBef>
                <a:spcPts val="0"/>
              </a:spcBef>
              <a:buFont typeface="Arial" panose="020B0604020202020204" pitchFamily="34" charset="0"/>
              <a:buChar char="•"/>
            </a:pPr>
            <a:r>
              <a:rPr lang="en-US" sz="1100" dirty="0"/>
              <a:t>Go to the activity section to follow-up with their brainstorming.</a:t>
            </a:r>
          </a:p>
          <a:p>
            <a:pPr algn="l">
              <a:spcBef>
                <a:spcPts val="0"/>
              </a:spcBef>
            </a:pPr>
            <a:endParaRPr lang="en-US" sz="1100" dirty="0"/>
          </a:p>
          <a:p>
            <a:pPr>
              <a:spcBef>
                <a:spcPts val="0"/>
              </a:spcBef>
            </a:pPr>
            <a:r>
              <a:rPr lang="en-US" sz="1100" dirty="0"/>
              <a:t>Milling to Music Video:</a:t>
            </a:r>
          </a:p>
          <a:p>
            <a:pPr marL="0" marR="0">
              <a:lnSpc>
                <a:spcPct val="107000"/>
              </a:lnSpc>
              <a:spcBef>
                <a:spcPts val="0"/>
              </a:spcBef>
              <a:spcAft>
                <a:spcPts val="800"/>
              </a:spcAft>
            </a:pPr>
            <a:r>
              <a:rPr lang="en-US" sz="1000" u="sng" kern="100" dirty="0">
                <a:solidFill>
                  <a:srgbClr val="0563C1"/>
                </a:solidFill>
                <a:effectLst/>
                <a:latin typeface="Verdana" panose="020B0604030504040204" pitchFamily="34" charset="0"/>
                <a:ea typeface="Verdana" panose="020B0604030504040204" pitchFamily="34" charset="0"/>
                <a:cs typeface="Times New Roman" panose="02020603050405020304" pitchFamily="18" charset="0"/>
                <a:hlinkClick r:id="rId3"/>
              </a:rPr>
              <a:t>https://www.edutopia.org/video/writing-brainstorm-playful-learning-music?utm_content=linkpos1&amp;utm_source=edu-newsletter&amp;utm_medium=email&amp;utm_campaign=weekly-2023-04-19</a:t>
            </a:r>
            <a:endParaRPr lang="en-US" sz="1000" kern="100" dirty="0">
              <a:effectLst/>
              <a:latin typeface="Verdana" panose="020B0604030504040204" pitchFamily="34" charset="0"/>
              <a:ea typeface="Verdana" panose="020B0604030504040204" pitchFamily="34" charset="0"/>
              <a:cs typeface="Times New Roman" panose="02020603050405020304" pitchFamily="18" charset="0"/>
            </a:endParaRPr>
          </a:p>
          <a:p>
            <a:pPr marL="0" marR="0">
              <a:lnSpc>
                <a:spcPct val="107000"/>
              </a:lnSpc>
              <a:spcBef>
                <a:spcPts val="0"/>
              </a:spcBef>
              <a:spcAft>
                <a:spcPts val="80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a:t>
            </a:r>
          </a:p>
          <a:p>
            <a:pPr>
              <a:spcBef>
                <a:spcPts val="0"/>
              </a:spcBef>
            </a:pPr>
            <a:endParaRPr lang="en-US" sz="1100" dirty="0"/>
          </a:p>
        </p:txBody>
      </p:sp>
      <p:sp>
        <p:nvSpPr>
          <p:cNvPr id="4" name="Slide Number Placeholder 3">
            <a:extLst>
              <a:ext uri="{FF2B5EF4-FFF2-40B4-BE49-F238E27FC236}">
                <a16:creationId xmlns:a16="http://schemas.microsoft.com/office/drawing/2014/main" id="{DF656953-5AE0-6D48-519E-724A8A033CB8}"/>
              </a:ext>
            </a:extLst>
          </p:cNvPr>
          <p:cNvSpPr>
            <a:spLocks noGrp="1"/>
          </p:cNvSpPr>
          <p:nvPr>
            <p:ph type="sldNum" sz="quarter" idx="10"/>
          </p:nvPr>
        </p:nvSpPr>
        <p:spPr/>
        <p:txBody>
          <a:bodyPr/>
          <a:lstStyle/>
          <a:p>
            <a:pPr>
              <a:defRPr/>
            </a:pPr>
            <a:fld id="{F50C3D00-B2F6-4D83-A049-FE51B6E62AD3}" type="slidenum">
              <a:rPr lang="en-US" smtClean="0"/>
              <a:pPr>
                <a:defRPr/>
              </a:pPr>
              <a:t>5</a:t>
            </a:fld>
            <a:endParaRPr lang="en-US" dirty="0"/>
          </a:p>
        </p:txBody>
      </p:sp>
    </p:spTree>
    <p:extLst>
      <p:ext uri="{BB962C8B-B14F-4D97-AF65-F5344CB8AC3E}">
        <p14:creationId xmlns:p14="http://schemas.microsoft.com/office/powerpoint/2010/main" val="241563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b="1" dirty="0"/>
              <a:t>Mindfulness Activity-Spiderman Breathing</a:t>
            </a:r>
          </a:p>
          <a:p>
            <a:pPr>
              <a:spcBef>
                <a:spcPts val="0"/>
              </a:spcBef>
            </a:pPr>
            <a:endParaRPr lang="en-US" sz="1100" b="1" dirty="0"/>
          </a:p>
          <a:p>
            <a:pPr marL="228600" indent="-228600">
              <a:spcBef>
                <a:spcPts val="0"/>
              </a:spcBef>
              <a:buFont typeface="+mj-lt"/>
              <a:buAutoNum type="arabicPeriod"/>
            </a:pPr>
            <a:endParaRPr lang="en-US" sz="1100" dirty="0"/>
          </a:p>
          <a:p>
            <a:pPr marL="228600" indent="-228600">
              <a:spcBef>
                <a:spcPts val="0"/>
              </a:spcBef>
              <a:buFont typeface="+mj-lt"/>
              <a:buAutoNum type="arabicPeriod"/>
            </a:pPr>
            <a:r>
              <a:rPr lang="en-US" sz="1100" dirty="0"/>
              <a:t>Have students follow the above directions.</a:t>
            </a:r>
          </a:p>
          <a:p>
            <a:pPr marL="228600" indent="-228600">
              <a:spcBef>
                <a:spcPts val="0"/>
              </a:spcBef>
              <a:buFont typeface="+mj-lt"/>
              <a:buAutoNum type="arabicPeriod"/>
            </a:pPr>
            <a:r>
              <a:rPr lang="en-US" sz="1100" dirty="0"/>
              <a:t>Do again, but this time think of how you can be an Empathy Ambassador and spread kindness and caring.</a:t>
            </a:r>
          </a:p>
          <a:p>
            <a:pPr marL="228600" indent="-228600">
              <a:spcBef>
                <a:spcPts val="0"/>
              </a:spcBef>
              <a:buFont typeface="+mj-lt"/>
              <a:buAutoNum type="arabicPeriod"/>
            </a:pPr>
            <a:r>
              <a:rPr lang="en-US" sz="1100" dirty="0"/>
              <a:t>As they sling webs, have the students say/whisper what acts of kindness they have done. You can have them do this silently as a group or say it individually.</a:t>
            </a:r>
          </a:p>
          <a:p>
            <a:pPr marL="228600" indent="-228600">
              <a:spcBef>
                <a:spcPts val="0"/>
              </a:spcBef>
              <a:buFont typeface="+mj-lt"/>
              <a:buAutoNum type="arabicPeriod"/>
            </a:pPr>
            <a:r>
              <a:rPr lang="en-US" sz="1100" dirty="0"/>
              <a:t>Follow up with Acts of Kindness/Service Activity or Web of Kindness.</a:t>
            </a:r>
          </a:p>
          <a:p>
            <a:pPr marL="228600" indent="-228600">
              <a:spcBef>
                <a:spcPts val="0"/>
              </a:spcBef>
              <a:buFont typeface="+mj-lt"/>
              <a:buAutoNum type="arabicPeriod"/>
            </a:pPr>
            <a:endParaRPr lang="en-US" sz="1100" dirty="0"/>
          </a:p>
          <a:p>
            <a:pPr marL="228600" indent="-228600">
              <a:spcBef>
                <a:spcPts val="0"/>
              </a:spcBef>
              <a:buFont typeface="+mj-lt"/>
              <a:buAutoNum type="arabicPeriod"/>
            </a:pPr>
            <a:endParaRPr lang="en-US" sz="1100" dirty="0"/>
          </a:p>
          <a:p>
            <a:pPr>
              <a:spcBef>
                <a:spcPts val="0"/>
              </a:spcBef>
            </a:pPr>
            <a:r>
              <a:rPr lang="en-US" sz="1100" dirty="0"/>
              <a:t>Video for Grades 3-6:</a:t>
            </a:r>
          </a:p>
          <a:p>
            <a:pPr>
              <a:spcBef>
                <a:spcPts val="0"/>
              </a:spcBef>
            </a:pPr>
            <a:r>
              <a:rPr lang="en-US" sz="1100" u="sng" dirty="0">
                <a:solidFill>
                  <a:srgbClr val="0563C1"/>
                </a:solidFill>
                <a:effectLst/>
                <a:latin typeface="Verdana" panose="020B0604030504040204" pitchFamily="34" charset="0"/>
                <a:ea typeface="Verdana" panose="020B0604030504040204" pitchFamily="34" charset="0"/>
                <a:hlinkClick r:id="rId3"/>
              </a:rPr>
              <a:t>The Science of Kindness (Life Vest Inside) - YouTube</a:t>
            </a:r>
            <a:endParaRPr lang="en-US" sz="1100" dirty="0">
              <a:effectLst/>
              <a:latin typeface="Verdana" panose="020B0604030504040204" pitchFamily="34" charset="0"/>
              <a:ea typeface="Verdana" panose="020B0604030504040204" pitchFamily="34" charset="0"/>
            </a:endParaRPr>
          </a:p>
          <a:p>
            <a:pPr>
              <a:spcBef>
                <a:spcPts val="0"/>
              </a:spcBef>
            </a:pPr>
            <a:endParaRPr lang="en-US" sz="1100" dirty="0"/>
          </a:p>
          <a:p>
            <a:pPr>
              <a:spcBef>
                <a:spcPts val="0"/>
              </a:spcBef>
            </a:pPr>
            <a:endParaRPr lang="en-US" sz="1100" dirty="0"/>
          </a:p>
          <a:p>
            <a:pPr>
              <a:spcBef>
                <a:spcPts val="0"/>
              </a:spcBef>
              <a:defRPr sz="1800"/>
            </a:pPr>
            <a:r>
              <a:rPr lang="en-US" sz="1100" dirty="0">
                <a:latin typeface="Verdana" panose="020B0604030504040204" pitchFamily="34" charset="0"/>
                <a:ea typeface="Cambria" panose="02040503050406030204" pitchFamily="18" charset="0"/>
                <a:cs typeface="Times New Roman" panose="02020603050405020304" pitchFamily="18" charset="0"/>
              </a:rPr>
              <a:t> </a:t>
            </a: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pPr>
              <a:spcBef>
                <a:spcPts val="0"/>
              </a:spcBef>
            </a:pPr>
            <a:endParaRPr lang="en-US" sz="1100"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6</a:t>
            </a:fld>
            <a:endParaRPr lang="en-US" dirty="0"/>
          </a:p>
        </p:txBody>
      </p:sp>
    </p:spTree>
    <p:extLst>
      <p:ext uri="{BB962C8B-B14F-4D97-AF65-F5344CB8AC3E}">
        <p14:creationId xmlns:p14="http://schemas.microsoft.com/office/powerpoint/2010/main" val="123806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EC5DB-A348-F3A8-4F82-64DC72996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AF31EF-AA76-6493-C64C-08DC5D6849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B42B6-209F-F43A-C240-8135455E2258}"/>
              </a:ext>
            </a:extLst>
          </p:cNvPr>
          <p:cNvSpPr>
            <a:spLocks noGrp="1"/>
          </p:cNvSpPr>
          <p:nvPr>
            <p:ph type="body" idx="1"/>
          </p:nvPr>
        </p:nvSpPr>
        <p:spPr/>
        <p:txBody>
          <a:bodyPr/>
          <a:lstStyle/>
          <a:p>
            <a:pPr>
              <a:spcBef>
                <a:spcPts val="0"/>
              </a:spcBef>
            </a:pPr>
            <a:r>
              <a:rPr lang="en-US" sz="1100" b="1" dirty="0"/>
              <a:t>Mindfulness Activity-Just Like Me</a:t>
            </a:r>
          </a:p>
          <a:p>
            <a:pPr>
              <a:spcBef>
                <a:spcPts val="0"/>
              </a:spcBef>
            </a:pPr>
            <a:endParaRPr lang="en-US" sz="1100" b="1" dirty="0"/>
          </a:p>
          <a:p>
            <a:pPr>
              <a:spcBef>
                <a:spcPts val="0"/>
              </a:spcBef>
            </a:pPr>
            <a:r>
              <a:rPr lang="en-US" sz="1100" dirty="0"/>
              <a:t>This mindful activity works on self compassion. Accepting yourself for who you are and building skills of love and understanding for one's self. </a:t>
            </a:r>
          </a:p>
          <a:p>
            <a:pPr marL="228600" indent="-228600">
              <a:spcBef>
                <a:spcPts val="0"/>
              </a:spcBef>
              <a:buFont typeface="+mj-lt"/>
              <a:buAutoNum type="arabicPeriod"/>
            </a:pPr>
            <a:r>
              <a:rPr lang="en-US" sz="1100" dirty="0"/>
              <a:t>Have students take a few deep breaths and close their eyes. </a:t>
            </a:r>
          </a:p>
          <a:p>
            <a:pPr marL="228600" indent="-228600">
              <a:spcBef>
                <a:spcPts val="0"/>
              </a:spcBef>
              <a:buFont typeface="+mj-lt"/>
              <a:buAutoNum type="arabicPeriod"/>
            </a:pPr>
            <a:r>
              <a:rPr lang="en-US" sz="1100" dirty="0"/>
              <a:t>Tell them to think that there is a person just like them in their mind.</a:t>
            </a:r>
          </a:p>
          <a:p>
            <a:pPr marL="228600" indent="-228600">
              <a:spcBef>
                <a:spcPts val="0"/>
              </a:spcBef>
              <a:buFont typeface="+mj-lt"/>
              <a:buAutoNum type="arabicPeriod"/>
            </a:pPr>
            <a:r>
              <a:rPr lang="en-US" sz="1100" dirty="0"/>
              <a:t>Say the phrases softly above first. Have the students sit and think about each phrase. Then have them whisper it aloud. Continue with these phrases:</a:t>
            </a:r>
          </a:p>
          <a:p>
            <a:pPr marL="228600" indent="-228600">
              <a:spcBef>
                <a:spcPts val="0"/>
              </a:spcBef>
              <a:buFont typeface="+mj-lt"/>
              <a:buAutoNum type="arabicPeriod"/>
            </a:pPr>
            <a:r>
              <a:rPr lang="en-US" sz="1100" dirty="0"/>
              <a:t>This person wants to be caring and kind, just like me.</a:t>
            </a:r>
            <a:endParaRPr lang="en-US" sz="1100" dirty="0">
              <a:latin typeface="Times New Roman" panose="02020603050405020304" pitchFamily="18" charset="0"/>
            </a:endParaRPr>
          </a:p>
          <a:p>
            <a:pPr marL="228600" indent="-228600">
              <a:spcBef>
                <a:spcPts val="0"/>
              </a:spcBef>
              <a:buFont typeface="+mj-lt"/>
              <a:buAutoNum type="arabicPeriod"/>
            </a:pPr>
            <a:r>
              <a:rPr lang="en-US" sz="1100" dirty="0">
                <a:latin typeface="Verdana" panose="020B0604030504040204" pitchFamily="34" charset="0"/>
                <a:ea typeface="Verdana" panose="020B0604030504040204" pitchFamily="34" charset="0"/>
              </a:rPr>
              <a:t>This person wishes to be safe, strong, and healthy, just like me.</a:t>
            </a:r>
            <a:r>
              <a:rPr lang="en-US" sz="1100" dirty="0">
                <a:effectLst/>
                <a:latin typeface="Verdana" panose="020B0604030504040204" pitchFamily="34" charset="0"/>
                <a:ea typeface="Times New Roman" panose="02020603050405020304" pitchFamily="18" charset="0"/>
              </a:rPr>
              <a:t> </a:t>
            </a:r>
            <a:endParaRPr lang="en-US" sz="1100" dirty="0">
              <a:latin typeface="Times New Roman" panose="02020603050405020304" pitchFamily="18" charset="0"/>
              <a:ea typeface="Times New Roman" panose="02020603050405020304" pitchFamily="18" charset="0"/>
            </a:endParaRPr>
          </a:p>
          <a:p>
            <a:pPr marL="228600" indent="-228600">
              <a:spcBef>
                <a:spcPts val="0"/>
              </a:spcBef>
              <a:buFont typeface="+mj-lt"/>
              <a:buAutoNum type="arabicPeriod"/>
            </a:pPr>
            <a:r>
              <a:rPr lang="en-US" sz="1100" b="0" dirty="0">
                <a:effectLst/>
                <a:latin typeface="Verdana" panose="020B0604030504040204" pitchFamily="34" charset="0"/>
                <a:ea typeface="Times New Roman" panose="02020603050405020304" pitchFamily="18" charset="0"/>
              </a:rPr>
              <a:t>Send these wishes to that person:</a:t>
            </a:r>
            <a:endParaRPr lang="en-US" sz="1100" dirty="0">
              <a:effectLst/>
              <a:latin typeface="Verdana" panose="020B0604030504040204" pitchFamily="34" charset="0"/>
              <a:ea typeface="Times New Roman" panose="02020603050405020304" pitchFamily="18" charset="0"/>
            </a:endParaRPr>
          </a:p>
          <a:p>
            <a:pPr marL="685800" lvl="1" indent="-228600">
              <a:spcBef>
                <a:spcPts val="0"/>
              </a:spcBef>
              <a:buFont typeface="+mj-lt"/>
              <a:buAutoNum type="arabicPeriod"/>
            </a:pPr>
            <a:r>
              <a:rPr lang="en-US" sz="1100" dirty="0">
                <a:latin typeface="Verdana" panose="020B0604030504040204" pitchFamily="34" charset="0"/>
                <a:ea typeface="Times New Roman" panose="02020603050405020304" pitchFamily="18" charset="0"/>
              </a:rPr>
              <a:t>May you be loved because you are a person, just like me.</a:t>
            </a:r>
            <a:endParaRPr lang="en-US" sz="1800" dirty="0">
              <a:effectLst/>
              <a:latin typeface="Times New Roman" panose="02020603050405020304" pitchFamily="18" charset="0"/>
              <a:ea typeface="Times New Roman" panose="02020603050405020304" pitchFamily="18" charset="0"/>
            </a:endParaRPr>
          </a:p>
          <a:p>
            <a:pPr>
              <a:spcBef>
                <a:spcPts val="0"/>
              </a:spcBef>
            </a:pPr>
            <a:endParaRPr lang="en-US" sz="1100" dirty="0">
              <a:latin typeface="Verdana" panose="020B0604030504040204" pitchFamily="34" charset="0"/>
              <a:ea typeface="Verdana" panose="020B0604030504040204" pitchFamily="34" charset="0"/>
            </a:endParaRPr>
          </a:p>
          <a:p>
            <a:pPr>
              <a:spcBef>
                <a:spcPts val="0"/>
              </a:spcBef>
            </a:pPr>
            <a:r>
              <a:rPr lang="en-US" sz="1100" dirty="0">
                <a:solidFill>
                  <a:srgbClr val="000000"/>
                </a:solidFill>
                <a:effectLst/>
                <a:latin typeface="Verdana" panose="020B0604030504040204" pitchFamily="34" charset="0"/>
                <a:ea typeface="Verdana" panose="020B0604030504040204" pitchFamily="34" charset="0"/>
              </a:rPr>
              <a:t>Take a moment and notice the sensations in your body. As you breathe, feel the sensations of being connected to those that are “just like you.” When you are ready, open your eyes.</a:t>
            </a:r>
            <a:endParaRPr lang="en-US" sz="1100" dirty="0">
              <a:effectLst/>
              <a:latin typeface="Verdana" panose="020B0604030504040204" pitchFamily="34" charset="0"/>
              <a:ea typeface="Verdana" panose="020B0604030504040204" pitchFamily="34" charset="0"/>
            </a:endParaRPr>
          </a:p>
          <a:p>
            <a:pPr>
              <a:spcBef>
                <a:spcPts val="0"/>
              </a:spcBef>
            </a:pPr>
            <a:endParaRPr lang="en-US" sz="1100" dirty="0">
              <a:latin typeface="Verdana" panose="020B0604030504040204" pitchFamily="34" charset="0"/>
              <a:ea typeface="Verdana" panose="020B0604030504040204" pitchFamily="34" charset="0"/>
            </a:endParaRPr>
          </a:p>
          <a:p>
            <a:pPr>
              <a:spcBef>
                <a:spcPts val="0"/>
              </a:spcBef>
              <a:defRPr sz="1800"/>
            </a:pPr>
            <a:r>
              <a:rPr lang="en-US" sz="1100" dirty="0">
                <a:latin typeface="Verdana" panose="020B0604030504040204" pitchFamily="34" charset="0"/>
                <a:ea typeface="Verdana" panose="020B0604030504040204" pitchFamily="34" charset="0"/>
                <a:cs typeface="Times New Roman" panose="02020603050405020304" pitchFamily="18" charset="0"/>
              </a:rPr>
              <a:t> </a:t>
            </a:r>
            <a:endParaRPr lang="en-US" sz="1100" dirty="0">
              <a:effectLst/>
              <a:latin typeface="Verdana" panose="020B0604030504040204" pitchFamily="34" charset="0"/>
              <a:ea typeface="Verdana" panose="020B0604030504040204" pitchFamily="34" charset="0"/>
              <a:cs typeface="Times New Roman" panose="02020603050405020304" pitchFamily="18" charset="0"/>
            </a:endParaRPr>
          </a:p>
          <a:p>
            <a:pPr>
              <a:spcBef>
                <a:spcPts val="0"/>
              </a:spcBef>
            </a:pPr>
            <a:endParaRPr lang="en-US" sz="1100" dirty="0"/>
          </a:p>
        </p:txBody>
      </p:sp>
      <p:sp>
        <p:nvSpPr>
          <p:cNvPr id="4" name="Slide Number Placeholder 3">
            <a:extLst>
              <a:ext uri="{FF2B5EF4-FFF2-40B4-BE49-F238E27FC236}">
                <a16:creationId xmlns:a16="http://schemas.microsoft.com/office/drawing/2014/main" id="{034F92D3-92D7-1807-B372-E8E6A11A2843}"/>
              </a:ext>
            </a:extLst>
          </p:cNvPr>
          <p:cNvSpPr>
            <a:spLocks noGrp="1"/>
          </p:cNvSpPr>
          <p:nvPr>
            <p:ph type="sldNum" sz="quarter" idx="10"/>
          </p:nvPr>
        </p:nvSpPr>
        <p:spPr/>
        <p:txBody>
          <a:bodyPr/>
          <a:lstStyle/>
          <a:p>
            <a:pPr>
              <a:defRPr/>
            </a:pPr>
            <a:fld id="{F50C3D00-B2F6-4D83-A049-FE51B6E62AD3}" type="slidenum">
              <a:rPr lang="en-US" smtClean="0"/>
              <a:pPr>
                <a:defRPr/>
              </a:pPr>
              <a:t>7</a:t>
            </a:fld>
            <a:endParaRPr lang="en-US" dirty="0"/>
          </a:p>
        </p:txBody>
      </p:sp>
    </p:spTree>
    <p:extLst>
      <p:ext uri="{BB962C8B-B14F-4D97-AF65-F5344CB8AC3E}">
        <p14:creationId xmlns:p14="http://schemas.microsoft.com/office/powerpoint/2010/main" val="1768561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r>
              <a:rPr lang="en-US" b="1" dirty="0"/>
              <a:t>For Upper Grades 5th-6</a:t>
            </a:r>
            <a:r>
              <a:rPr lang="en-US" b="1" baseline="30000" dirty="0"/>
              <a:t>th</a:t>
            </a:r>
            <a:r>
              <a:rPr lang="en-US" b="1" dirty="0"/>
              <a:t> that are Moving to Middle School:</a:t>
            </a:r>
          </a:p>
          <a:p>
            <a:r>
              <a:rPr lang="en-US" dirty="0"/>
              <a:t>Review the books and tools in context of moving to Middle School. </a:t>
            </a:r>
          </a:p>
          <a:p>
            <a:r>
              <a:rPr lang="en-US" dirty="0"/>
              <a:t>Refer to the </a:t>
            </a:r>
            <a:r>
              <a:rPr lang="en-US" b="1" dirty="0"/>
              <a:t>Moving to Middle School Lesson</a:t>
            </a:r>
            <a:r>
              <a:rPr lang="en-US" dirty="0"/>
              <a:t> on the Website for more ideas.</a:t>
            </a:r>
          </a:p>
          <a:p>
            <a:endParaRPr lang="en-US" b="1" dirty="0"/>
          </a:p>
          <a:p>
            <a:endParaRPr lang="en-US" b="1" dirty="0"/>
          </a:p>
          <a:p>
            <a:endParaRPr lang="en-US" b="1" dirty="0"/>
          </a:p>
          <a:p>
            <a:pPr marL="171450" indent="-171450">
              <a:buFont typeface="Arial" panose="020B0604020202020204" pitchFamily="34" charset="0"/>
              <a:buChar char="•"/>
            </a:pPr>
            <a:endParaRPr lang="en-US" sz="1100" b="1" dirty="0"/>
          </a:p>
          <a:p>
            <a:pPr marL="171450" indent="-171450">
              <a:buFont typeface="Arial" panose="020B0604020202020204" pitchFamily="34" charset="0"/>
              <a:buChar char="•"/>
            </a:pPr>
            <a:endParaRPr lang="en-US" sz="1100" dirty="0"/>
          </a:p>
          <a:p>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8</a:t>
            </a:fld>
            <a:endParaRPr lang="en-US" dirty="0"/>
          </a:p>
        </p:txBody>
      </p:sp>
    </p:spTree>
    <p:extLst>
      <p:ext uri="{BB962C8B-B14F-4D97-AF65-F5344CB8AC3E}">
        <p14:creationId xmlns:p14="http://schemas.microsoft.com/office/powerpoint/2010/main" val="3245492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6677" y="4387136"/>
            <a:ext cx="5096722" cy="3807295"/>
          </a:xfrm>
        </p:spPr>
        <p:txBody>
          <a:bodyPr/>
          <a:lstStyle/>
          <a:p>
            <a:pPr>
              <a:spcBef>
                <a:spcPts val="0"/>
              </a:spcBef>
            </a:pPr>
            <a:r>
              <a:rPr lang="en-US" sz="1100" dirty="0"/>
              <a:t>Materials: Book Covers from the year, way to display them,</a:t>
            </a:r>
          </a:p>
          <a:p>
            <a:pPr>
              <a:spcBef>
                <a:spcPts val="0"/>
              </a:spcBef>
            </a:pPr>
            <a:r>
              <a:rPr lang="en-US" sz="1100" dirty="0"/>
              <a:t>Toolkit for Champion Year</a:t>
            </a:r>
            <a:r>
              <a:rPr lang="en-US" sz="1100" dirty="0">
                <a:solidFill>
                  <a:srgbClr val="FF0000"/>
                </a:solidFill>
              </a:rPr>
              <a:t> </a:t>
            </a:r>
            <a:endParaRPr lang="en-US" sz="1100" dirty="0"/>
          </a:p>
          <a:p>
            <a:pPr>
              <a:spcBef>
                <a:spcPts val="0"/>
              </a:spcBef>
            </a:pPr>
            <a:endParaRPr lang="en-US" sz="1100" dirty="0"/>
          </a:p>
          <a:p>
            <a:pPr marL="241653" indent="-241653">
              <a:spcBef>
                <a:spcPts val="0"/>
              </a:spcBef>
              <a:buSzPct val="100000"/>
              <a:buAutoNum type="arabicPeriod"/>
            </a:pPr>
            <a:r>
              <a:rPr lang="en-US" sz="1100" dirty="0"/>
              <a:t>Show the book covers. Talk briefly about the book.</a:t>
            </a:r>
          </a:p>
          <a:p>
            <a:pPr marL="241653" indent="-241653">
              <a:spcBef>
                <a:spcPts val="0"/>
              </a:spcBef>
              <a:buSzPct val="100000"/>
              <a:buAutoNum type="arabicPeriod"/>
            </a:pPr>
            <a:r>
              <a:rPr lang="en-US" sz="1100" dirty="0"/>
              <a:t>Divide students into teams. Have them select a recorder, timer, reporter, and leader.</a:t>
            </a:r>
          </a:p>
          <a:p>
            <a:pPr marL="241653" indent="-241653">
              <a:spcBef>
                <a:spcPts val="0"/>
              </a:spcBef>
              <a:buSzPct val="100000"/>
              <a:buAutoNum type="arabicPeriod"/>
            </a:pPr>
            <a:r>
              <a:rPr lang="en-US" sz="1100" dirty="0"/>
              <a:t>Explain that they are going to be given a book. As a team they must think of as many things that they learned from this book. </a:t>
            </a:r>
          </a:p>
          <a:p>
            <a:pPr marL="241653" indent="-241653">
              <a:spcBef>
                <a:spcPts val="0"/>
              </a:spcBef>
              <a:buSzPct val="100000"/>
              <a:buAutoNum type="arabicPeriod"/>
            </a:pPr>
            <a:r>
              <a:rPr lang="en-US" sz="1100" dirty="0"/>
              <a:t>Give them 5-8 minutes to discuss and brainstorm as a group. </a:t>
            </a:r>
          </a:p>
          <a:p>
            <a:pPr marL="241653" indent="-241653">
              <a:spcBef>
                <a:spcPts val="0"/>
              </a:spcBef>
              <a:buSzPct val="100000"/>
              <a:buAutoNum type="arabicPeriod"/>
            </a:pPr>
            <a:r>
              <a:rPr lang="en-US" sz="1100" dirty="0"/>
              <a:t>Have the reporter give a report on their answers.</a:t>
            </a:r>
          </a:p>
          <a:p>
            <a:pPr marL="241653" indent="-241653">
              <a:spcBef>
                <a:spcPts val="0"/>
              </a:spcBef>
              <a:buSzPct val="100000"/>
              <a:buAutoNum type="arabicPeriod"/>
            </a:pPr>
            <a:r>
              <a:rPr lang="en-US" sz="1100" dirty="0"/>
              <a:t>Write the skills on a large chart paper.</a:t>
            </a:r>
          </a:p>
          <a:p>
            <a:pPr marL="241653" indent="-241653">
              <a:spcBef>
                <a:spcPts val="0"/>
              </a:spcBef>
              <a:buSzPct val="100000"/>
              <a:buAutoNum type="arabicPeriod"/>
            </a:pPr>
            <a:r>
              <a:rPr lang="en-US" sz="1100" dirty="0"/>
              <a:t>If time, have students write on a piece of paper how they used one of the tools this past year.</a:t>
            </a:r>
          </a:p>
          <a:p>
            <a:pPr marL="241653" indent="-241653">
              <a:spcBef>
                <a:spcPts val="0"/>
              </a:spcBef>
              <a:buSzPct val="100000"/>
              <a:buAutoNum type="arabicPeriod"/>
            </a:pPr>
            <a:endParaRPr lang="en-US" sz="1100" dirty="0"/>
          </a:p>
          <a:p>
            <a:pPr>
              <a:spcBef>
                <a:spcPts val="0"/>
              </a:spcBef>
              <a:buSzPct val="100000"/>
            </a:pPr>
            <a:r>
              <a:rPr lang="en-US" sz="1100" dirty="0"/>
              <a:t>For Kinder to First Grade:</a:t>
            </a:r>
          </a:p>
          <a:p>
            <a:pPr>
              <a:spcBef>
                <a:spcPts val="0"/>
              </a:spcBef>
              <a:buSzPct val="100000"/>
            </a:pPr>
            <a:r>
              <a:rPr lang="en-US" sz="1100" dirty="0"/>
              <a:t>Do together as a group. Write their ideas on a chart paper. </a:t>
            </a:r>
          </a:p>
          <a:p>
            <a:pPr>
              <a:spcBef>
                <a:spcPts val="0"/>
              </a:spcBef>
              <a:defRPr sz="1800">
                <a:latin typeface="Times New Roman"/>
                <a:ea typeface="Times New Roman"/>
                <a:cs typeface="Times New Roman"/>
                <a:sym typeface="Times New Roman"/>
              </a:defRPr>
            </a:pPr>
            <a:br>
              <a:rPr lang="en-US" dirty="0"/>
            </a:br>
            <a:br>
              <a:rPr lang="en-US" dirty="0"/>
            </a:br>
            <a:endParaRPr lang="en-US" dirty="0"/>
          </a:p>
          <a:p>
            <a:endParaRPr lang="en-US" i="1"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9</a:t>
            </a:fld>
            <a:endParaRPr lang="en-US" dirty="0"/>
          </a:p>
        </p:txBody>
      </p:sp>
    </p:spTree>
    <p:extLst>
      <p:ext uri="{BB962C8B-B14F-4D97-AF65-F5344CB8AC3E}">
        <p14:creationId xmlns:p14="http://schemas.microsoft.com/office/powerpoint/2010/main" val="2853211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3075" name="Rectangle 3"/>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Date Placeholder 4"/>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endParaRPr lang="en-US" dirty="0"/>
          </a:p>
        </p:txBody>
      </p:sp>
      <p:pic>
        <p:nvPicPr>
          <p:cNvPr id="2" name="Picture 1" descr="logo_orang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31" y="455052"/>
            <a:ext cx="1380522" cy="1059359"/>
          </a:xfrm>
          <a:prstGeom prst="rect">
            <a:avLst/>
          </a:prstGeom>
        </p:spPr>
      </p:pic>
      <p:pic>
        <p:nvPicPr>
          <p:cNvPr id="3" name="Picture 2" descr="logo_areaoffocus_allboldorang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714" y="1062264"/>
            <a:ext cx="1660072" cy="45100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74F9A76-05EC-4927-B4A2-A8CE3023F9C5}"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dirty="0"/>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dirty="0"/>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dirty="0"/>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a:pPr>
                <a:defRPr/>
              </a:pPr>
              <a:t>‹#›</a:t>
            </a:fld>
            <a:endParaRPr lang="en-US" dirty="0"/>
          </a:p>
        </p:txBody>
      </p:sp>
      <p:sp>
        <p:nvSpPr>
          <p:cNvPr id="1034" name="Rectangle 10"/>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dirty="0"/>
              <a:t>ENEMY PIE|  ©2019 YMCA/Project Cornerstone </a:t>
            </a:r>
            <a:endParaRPr lang="en-US"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customXml" Target="../ink/ink4.xml"/><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customXml" Target="../ink/ink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ctrTitle"/>
          </p:nvPr>
        </p:nvSpPr>
        <p:spPr>
          <a:xfrm>
            <a:off x="321653" y="1881188"/>
            <a:ext cx="8697913" cy="1947328"/>
          </a:xfrm>
        </p:spPr>
        <p:txBody>
          <a:bodyPr/>
          <a:lstStyle/>
          <a:p>
            <a:pPr algn="ctr" eaLnBrk="1" hangingPunct="1">
              <a:spcBef>
                <a:spcPts val="1200"/>
              </a:spcBef>
            </a:pPr>
            <a:r>
              <a:rPr lang="en-US" sz="7200" dirty="0"/>
              <a:t>ABC CHAMPION</a:t>
            </a:r>
            <a:br>
              <a:rPr lang="en-US" sz="7200" dirty="0"/>
            </a:br>
            <a:r>
              <a:rPr lang="en-US" sz="7200" dirty="0"/>
              <a:t>REVIEW</a:t>
            </a:r>
          </a:p>
        </p:txBody>
      </p:sp>
      <p:sp>
        <p:nvSpPr>
          <p:cNvPr id="124933" name="Rectangle 3"/>
          <p:cNvSpPr>
            <a:spLocks noGrp="1" noChangeArrowheads="1"/>
          </p:cNvSpPr>
          <p:nvPr>
            <p:ph type="subTitle" idx="1"/>
          </p:nvPr>
        </p:nvSpPr>
        <p:spPr>
          <a:xfrm>
            <a:off x="338138" y="4395788"/>
            <a:ext cx="3189287" cy="587692"/>
          </a:xfrm>
        </p:spPr>
        <p:txBody>
          <a:bodyPr/>
          <a:lstStyle/>
          <a:p>
            <a:pPr marL="0" indent="0"/>
            <a:r>
              <a:rPr lang="en-US" dirty="0"/>
              <a:t>ABC CHAMPION YEAR, Lesson 8 </a:t>
            </a:r>
          </a:p>
          <a:p>
            <a:pPr marL="0" indent="0"/>
            <a:r>
              <a:rPr lang="en-US" dirty="0"/>
              <a:t>PROJECT CORNERSTONE</a:t>
            </a:r>
          </a:p>
        </p:txBody>
      </p:sp>
      <p:sp>
        <p:nvSpPr>
          <p:cNvPr id="124934" name="Rectangle 6"/>
          <p:cNvSpPr>
            <a:spLocks noChangeArrowheads="1"/>
          </p:cNvSpPr>
          <p:nvPr/>
        </p:nvSpPr>
        <p:spPr bwMode="auto">
          <a:xfrm>
            <a:off x="7202488" y="1195388"/>
            <a:ext cx="184150" cy="457200"/>
          </a:xfrm>
          <a:prstGeom prst="rect">
            <a:avLst/>
          </a:prstGeom>
          <a:noFill/>
          <a:ln w="9525">
            <a:noFill/>
            <a:miter lim="800000"/>
            <a:headEnd/>
            <a:tailEnd/>
          </a:ln>
        </p:spPr>
        <p:txBody>
          <a:bodyPr wrap="none">
            <a:prstTxWarp prst="textNoShape">
              <a:avLst/>
            </a:prstTxWarp>
            <a:spAutoFit/>
          </a:bodyPr>
          <a:lstStyle/>
          <a:p>
            <a:endParaRPr lang="en-US" dirty="0"/>
          </a:p>
        </p:txBody>
      </p:sp>
      <p:pic>
        <p:nvPicPr>
          <p:cNvPr id="8" name="Picture 7" descr="cornerstone_orange_gradient.ai"/>
          <p:cNvPicPr>
            <a:picLocks noChangeAspect="1"/>
          </p:cNvPicPr>
          <p:nvPr/>
        </p:nvPicPr>
        <p:blipFill>
          <a:blip r:embed="rId3"/>
          <a:stretch>
            <a:fillRect/>
          </a:stretch>
        </p:blipFill>
        <p:spPr>
          <a:xfrm>
            <a:off x="5727700" y="4864100"/>
            <a:ext cx="2959100" cy="1308100"/>
          </a:xfrm>
          <a:prstGeom prst="rect">
            <a:avLst/>
          </a:prstGeom>
        </p:spPr>
      </p:pic>
    </p:spTree>
    <p:extLst>
      <p:ext uri="{BB962C8B-B14F-4D97-AF65-F5344CB8AC3E}">
        <p14:creationId xmlns:p14="http://schemas.microsoft.com/office/powerpoint/2010/main" val="1471757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10</a:t>
            </a:fld>
            <a:endParaRPr lang="en-US" dirty="0"/>
          </a:p>
        </p:txBody>
      </p:sp>
      <p:sp>
        <p:nvSpPr>
          <p:cNvPr id="5" name="Footer Placeholder 4"/>
          <p:cNvSpPr>
            <a:spLocks noGrp="1"/>
          </p:cNvSpPr>
          <p:nvPr>
            <p:ph type="ftr" sz="quarter" idx="11"/>
          </p:nvPr>
        </p:nvSpPr>
        <p:spPr/>
        <p:txBody>
          <a:bodyPr/>
          <a:lstStyle/>
          <a:p>
            <a:pPr>
              <a:defRPr/>
            </a:pPr>
            <a:r>
              <a:rPr lang="en-US" dirty="0"/>
              <a:t>CHAMPION YEAR REVIEW| ©2024 YMCA/Project Cornerstone </a:t>
            </a:r>
            <a:endParaRPr lang="en-US" dirty="0">
              <a:solidFill>
                <a:schemeClr val="bg2"/>
              </a:solidFill>
            </a:endParaRPr>
          </a:p>
        </p:txBody>
      </p:sp>
      <p:sp>
        <p:nvSpPr>
          <p:cNvPr id="7" name="Title 11"/>
          <p:cNvSpPr>
            <a:spLocks noGrp="1"/>
          </p:cNvSpPr>
          <p:nvPr>
            <p:ph type="title"/>
          </p:nvPr>
        </p:nvSpPr>
        <p:spPr>
          <a:xfrm>
            <a:off x="328613" y="328613"/>
            <a:ext cx="8374062" cy="619970"/>
          </a:xfrm>
        </p:spPr>
        <p:txBody>
          <a:bodyPr/>
          <a:lstStyle/>
          <a:p>
            <a:r>
              <a:rPr lang="en-US" sz="3600" dirty="0"/>
              <a:t>Review			  Grades K-6</a:t>
            </a:r>
            <a:br>
              <a:rPr lang="en-US" sz="3600" dirty="0"/>
            </a:br>
            <a:r>
              <a:rPr lang="en-US" sz="3200" dirty="0"/>
              <a:t>Book Walk</a:t>
            </a:r>
          </a:p>
        </p:txBody>
      </p:sp>
      <p:pic>
        <p:nvPicPr>
          <p:cNvPr id="2" name="Picture 1">
            <a:extLst>
              <a:ext uri="{FF2B5EF4-FFF2-40B4-BE49-F238E27FC236}">
                <a16:creationId xmlns:a16="http://schemas.microsoft.com/office/drawing/2014/main" id="{A52E7E55-6A77-09CF-9D4B-8F1355633EB9}"/>
              </a:ext>
            </a:extLst>
          </p:cNvPr>
          <p:cNvPicPr>
            <a:picLocks noChangeAspect="1"/>
          </p:cNvPicPr>
          <p:nvPr/>
        </p:nvPicPr>
        <p:blipFill>
          <a:blip r:embed="rId3"/>
          <a:stretch>
            <a:fillRect/>
          </a:stretch>
        </p:blipFill>
        <p:spPr>
          <a:xfrm>
            <a:off x="1104964" y="2064321"/>
            <a:ext cx="2786113" cy="3176291"/>
          </a:xfrm>
          <a:prstGeom prst="rect">
            <a:avLst/>
          </a:prstGeom>
        </p:spPr>
      </p:pic>
      <p:pic>
        <p:nvPicPr>
          <p:cNvPr id="3" name="Picture 2">
            <a:extLst>
              <a:ext uri="{FF2B5EF4-FFF2-40B4-BE49-F238E27FC236}">
                <a16:creationId xmlns:a16="http://schemas.microsoft.com/office/drawing/2014/main" id="{874E3126-918F-90C6-1020-66AC33558D0C}"/>
              </a:ext>
            </a:extLst>
          </p:cNvPr>
          <p:cNvPicPr>
            <a:picLocks noChangeAspect="1"/>
          </p:cNvPicPr>
          <p:nvPr/>
        </p:nvPicPr>
        <p:blipFill>
          <a:blip r:embed="rId4"/>
          <a:stretch>
            <a:fillRect/>
          </a:stretch>
        </p:blipFill>
        <p:spPr>
          <a:xfrm>
            <a:off x="4358463" y="2451450"/>
            <a:ext cx="4084674" cy="2402032"/>
          </a:xfrm>
          <a:prstGeom prst="rect">
            <a:avLst/>
          </a:prstGeom>
        </p:spPr>
      </p:pic>
    </p:spTree>
    <p:extLst>
      <p:ext uri="{BB962C8B-B14F-4D97-AF65-F5344CB8AC3E}">
        <p14:creationId xmlns:p14="http://schemas.microsoft.com/office/powerpoint/2010/main" val="2171625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11</a:t>
            </a:fld>
            <a:endParaRPr lang="en-US" dirty="0"/>
          </a:p>
        </p:txBody>
      </p:sp>
      <p:sp>
        <p:nvSpPr>
          <p:cNvPr id="5" name="Footer Placeholder 4"/>
          <p:cNvSpPr>
            <a:spLocks noGrp="1"/>
          </p:cNvSpPr>
          <p:nvPr>
            <p:ph type="ftr" sz="quarter" idx="11"/>
          </p:nvPr>
        </p:nvSpPr>
        <p:spPr/>
        <p:txBody>
          <a:bodyPr/>
          <a:lstStyle/>
          <a:p>
            <a:pPr>
              <a:defRPr/>
            </a:pPr>
            <a:r>
              <a:rPr lang="en-US" dirty="0"/>
              <a:t>CHAMPION YEAR REVIEW| ©2024 YMCA/Project Cornerstone </a:t>
            </a:r>
            <a:endParaRPr lang="en-US" dirty="0">
              <a:solidFill>
                <a:schemeClr val="bg2"/>
              </a:solidFill>
            </a:endParaRPr>
          </a:p>
        </p:txBody>
      </p:sp>
      <p:sp>
        <p:nvSpPr>
          <p:cNvPr id="7" name="Title 11"/>
          <p:cNvSpPr>
            <a:spLocks noGrp="1"/>
          </p:cNvSpPr>
          <p:nvPr>
            <p:ph type="title"/>
          </p:nvPr>
        </p:nvSpPr>
        <p:spPr>
          <a:xfrm>
            <a:off x="328613" y="328613"/>
            <a:ext cx="8374062" cy="619970"/>
          </a:xfrm>
        </p:spPr>
        <p:txBody>
          <a:bodyPr/>
          <a:lstStyle/>
          <a:p>
            <a:r>
              <a:rPr lang="en-US" sz="3600" dirty="0"/>
              <a:t>Review			  Grades K-6</a:t>
            </a:r>
            <a:br>
              <a:rPr lang="en-US" sz="3600" dirty="0"/>
            </a:br>
            <a:r>
              <a:rPr lang="en-US" sz="3200" dirty="0"/>
              <a:t>4 Corners Game</a:t>
            </a:r>
          </a:p>
        </p:txBody>
      </p:sp>
      <p:sp>
        <p:nvSpPr>
          <p:cNvPr id="3" name="TextBox 2">
            <a:extLst>
              <a:ext uri="{FF2B5EF4-FFF2-40B4-BE49-F238E27FC236}">
                <a16:creationId xmlns:a16="http://schemas.microsoft.com/office/drawing/2014/main" id="{AADF186C-31FC-4798-D6CD-D3E602A21C3D}"/>
              </a:ext>
            </a:extLst>
          </p:cNvPr>
          <p:cNvSpPr txBox="1"/>
          <p:nvPr/>
        </p:nvSpPr>
        <p:spPr>
          <a:xfrm>
            <a:off x="1531917" y="1818929"/>
            <a:ext cx="6940729"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B050"/>
                </a:solidFill>
                <a:effectLst/>
                <a:latin typeface="Arial" panose="020B0604020202020204" pitchFamily="34" charset="0"/>
                <a:ea typeface="Calibri" panose="020F0502020204030204" pitchFamily="34" charset="0"/>
              </a:rPr>
              <a:t>WHAT WAS YOUR FAVORITE BOOK?</a:t>
            </a:r>
            <a:endParaRPr kumimoji="0" lang="en-US" altLang="en-US" sz="2800" b="0" i="0" u="none" strike="noStrike" cap="none" normalizeH="0" baseline="0" dirty="0">
              <a:ln>
                <a:noFill/>
              </a:ln>
              <a:solidFill>
                <a:srgbClr val="00B050"/>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95E2FCF9-CD25-3612-0AC6-4A9391DB423E}"/>
              </a:ext>
            </a:extLst>
          </p:cNvPr>
          <p:cNvPicPr>
            <a:picLocks noChangeAspect="1"/>
          </p:cNvPicPr>
          <p:nvPr/>
        </p:nvPicPr>
        <p:blipFill>
          <a:blip r:embed="rId3"/>
          <a:stretch>
            <a:fillRect/>
          </a:stretch>
        </p:blipFill>
        <p:spPr>
          <a:xfrm>
            <a:off x="1211266" y="2489894"/>
            <a:ext cx="1340399" cy="1677718"/>
          </a:xfrm>
          <a:prstGeom prst="rect">
            <a:avLst/>
          </a:prstGeom>
        </p:spPr>
      </p:pic>
      <p:pic>
        <p:nvPicPr>
          <p:cNvPr id="15" name="Picture 14">
            <a:extLst>
              <a:ext uri="{FF2B5EF4-FFF2-40B4-BE49-F238E27FC236}">
                <a16:creationId xmlns:a16="http://schemas.microsoft.com/office/drawing/2014/main" id="{5B1BE647-9506-A13A-0783-56306F50416C}"/>
              </a:ext>
            </a:extLst>
          </p:cNvPr>
          <p:cNvPicPr>
            <a:picLocks noChangeAspect="1"/>
          </p:cNvPicPr>
          <p:nvPr/>
        </p:nvPicPr>
        <p:blipFill>
          <a:blip r:embed="rId4"/>
          <a:stretch>
            <a:fillRect/>
          </a:stretch>
        </p:blipFill>
        <p:spPr>
          <a:xfrm>
            <a:off x="4342119" y="4624993"/>
            <a:ext cx="1433894" cy="1443086"/>
          </a:xfrm>
          <a:prstGeom prst="rect">
            <a:avLst/>
          </a:prstGeom>
        </p:spPr>
      </p:pic>
      <p:pic>
        <p:nvPicPr>
          <p:cNvPr id="16" name="Picture 15">
            <a:extLst>
              <a:ext uri="{FF2B5EF4-FFF2-40B4-BE49-F238E27FC236}">
                <a16:creationId xmlns:a16="http://schemas.microsoft.com/office/drawing/2014/main" id="{E23A25AC-04F1-2B47-5176-10E4CBA420FA}"/>
              </a:ext>
            </a:extLst>
          </p:cNvPr>
          <p:cNvPicPr>
            <a:picLocks noChangeAspect="1"/>
          </p:cNvPicPr>
          <p:nvPr/>
        </p:nvPicPr>
        <p:blipFill>
          <a:blip r:embed="rId5"/>
          <a:stretch>
            <a:fillRect/>
          </a:stretch>
        </p:blipFill>
        <p:spPr>
          <a:xfrm>
            <a:off x="3709449" y="2550321"/>
            <a:ext cx="1725102" cy="1725102"/>
          </a:xfrm>
          <a:prstGeom prst="rect">
            <a:avLst/>
          </a:prstGeom>
        </p:spPr>
      </p:pic>
      <p:pic>
        <p:nvPicPr>
          <p:cNvPr id="17" name="Picture 16">
            <a:extLst>
              <a:ext uri="{FF2B5EF4-FFF2-40B4-BE49-F238E27FC236}">
                <a16:creationId xmlns:a16="http://schemas.microsoft.com/office/drawing/2014/main" id="{15291DE1-7467-D84D-282A-246A0FD59898}"/>
              </a:ext>
            </a:extLst>
          </p:cNvPr>
          <p:cNvPicPr>
            <a:picLocks noChangeAspect="1"/>
          </p:cNvPicPr>
          <p:nvPr/>
        </p:nvPicPr>
        <p:blipFill>
          <a:blip r:embed="rId6"/>
          <a:stretch>
            <a:fillRect/>
          </a:stretch>
        </p:blipFill>
        <p:spPr>
          <a:xfrm>
            <a:off x="6007534" y="2635827"/>
            <a:ext cx="1982830" cy="1431422"/>
          </a:xfrm>
          <a:prstGeom prst="rect">
            <a:avLst/>
          </a:prstGeom>
        </p:spPr>
      </p:pic>
      <p:pic>
        <p:nvPicPr>
          <p:cNvPr id="18" name="Picture 17">
            <a:extLst>
              <a:ext uri="{FF2B5EF4-FFF2-40B4-BE49-F238E27FC236}">
                <a16:creationId xmlns:a16="http://schemas.microsoft.com/office/drawing/2014/main" id="{36FF5646-63DF-4EF8-EEFF-934652AA215C}"/>
              </a:ext>
            </a:extLst>
          </p:cNvPr>
          <p:cNvPicPr>
            <a:picLocks noChangeAspect="1"/>
          </p:cNvPicPr>
          <p:nvPr/>
        </p:nvPicPr>
        <p:blipFill>
          <a:blip r:embed="rId7"/>
          <a:stretch>
            <a:fillRect/>
          </a:stretch>
        </p:blipFill>
        <p:spPr>
          <a:xfrm>
            <a:off x="2519923" y="4515854"/>
            <a:ext cx="1370253" cy="1666525"/>
          </a:xfrm>
          <a:prstGeom prst="rect">
            <a:avLst/>
          </a:prstGeom>
        </p:spPr>
      </p:pic>
      <p:pic>
        <p:nvPicPr>
          <p:cNvPr id="19" name="Picture 18">
            <a:extLst>
              <a:ext uri="{FF2B5EF4-FFF2-40B4-BE49-F238E27FC236}">
                <a16:creationId xmlns:a16="http://schemas.microsoft.com/office/drawing/2014/main" id="{8564D94A-48A3-68BC-9164-51803B817D20}"/>
              </a:ext>
            </a:extLst>
          </p:cNvPr>
          <p:cNvPicPr>
            <a:picLocks noChangeAspect="1"/>
          </p:cNvPicPr>
          <p:nvPr/>
        </p:nvPicPr>
        <p:blipFill>
          <a:blip r:embed="rId8"/>
          <a:stretch>
            <a:fillRect/>
          </a:stretch>
        </p:blipFill>
        <p:spPr>
          <a:xfrm>
            <a:off x="451228" y="4391914"/>
            <a:ext cx="1520076" cy="1685725"/>
          </a:xfrm>
          <a:prstGeom prst="rect">
            <a:avLst/>
          </a:prstGeom>
        </p:spPr>
      </p:pic>
      <p:pic>
        <p:nvPicPr>
          <p:cNvPr id="20" name="Picture 19">
            <a:extLst>
              <a:ext uri="{FF2B5EF4-FFF2-40B4-BE49-F238E27FC236}">
                <a16:creationId xmlns:a16="http://schemas.microsoft.com/office/drawing/2014/main" id="{515BAB76-FA32-3E54-770C-AE37F141FE14}"/>
              </a:ext>
            </a:extLst>
          </p:cNvPr>
          <p:cNvPicPr>
            <a:picLocks noChangeAspect="1"/>
          </p:cNvPicPr>
          <p:nvPr/>
        </p:nvPicPr>
        <p:blipFill>
          <a:blip r:embed="rId9"/>
          <a:stretch>
            <a:fillRect/>
          </a:stretch>
        </p:blipFill>
        <p:spPr>
          <a:xfrm>
            <a:off x="6363890" y="4669671"/>
            <a:ext cx="2500524" cy="1222667"/>
          </a:xfrm>
          <a:prstGeom prst="rect">
            <a:avLst/>
          </a:prstGeom>
        </p:spPr>
      </p:pic>
    </p:spTree>
    <p:extLst>
      <p:ext uri="{BB962C8B-B14F-4D97-AF65-F5344CB8AC3E}">
        <p14:creationId xmlns:p14="http://schemas.microsoft.com/office/powerpoint/2010/main" val="109404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dirty="0"/>
          </a:p>
          <a:p>
            <a:pPr algn="ctr"/>
            <a:endParaRPr lang="en-US" sz="1000" b="1" dirty="0"/>
          </a:p>
          <a:p>
            <a:pPr algn="ctr"/>
            <a:endParaRPr lang="en-US" sz="1000" b="1" dirty="0"/>
          </a:p>
          <a:p>
            <a:pPr algn="ctr"/>
            <a:endParaRPr lang="en-US" sz="1000" b="1" dirty="0"/>
          </a:p>
          <a:p>
            <a:pPr algn="ctr"/>
            <a:endParaRPr lang="en-US" sz="1000" b="1" dirty="0"/>
          </a:p>
          <a:p>
            <a:pPr algn="ctr"/>
            <a:r>
              <a:rPr lang="en-US" sz="6000" b="1" dirty="0">
                <a:solidFill>
                  <a:schemeClr val="bg1"/>
                </a:solidFill>
              </a:rPr>
              <a:t>Activity Ideas</a:t>
            </a: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12</a:t>
            </a:fld>
            <a:endParaRPr lang="en-US" dirty="0"/>
          </a:p>
        </p:txBody>
      </p:sp>
      <p:sp>
        <p:nvSpPr>
          <p:cNvPr id="5" name="Footer Placeholder 4"/>
          <p:cNvSpPr>
            <a:spLocks noGrp="1"/>
          </p:cNvSpPr>
          <p:nvPr>
            <p:ph type="ftr" sz="quarter" idx="11"/>
          </p:nvPr>
        </p:nvSpPr>
        <p:spPr>
          <a:xfrm>
            <a:off x="568325" y="6356350"/>
            <a:ext cx="5014790" cy="287338"/>
          </a:xfrm>
        </p:spPr>
        <p:txBody>
          <a:bodyPr/>
          <a:lstStyle/>
          <a:p>
            <a:pPr>
              <a:defRPr/>
            </a:pPr>
            <a:r>
              <a:rPr lang="en-US" dirty="0"/>
              <a:t>CHAMPION YEAR REVIEW|  ©2024 YMCA/Project Cornerstone </a:t>
            </a:r>
            <a:endParaRPr lang="en-US" dirty="0">
              <a:solidFill>
                <a:schemeClr val="bg2"/>
              </a:solidFill>
            </a:endParaRPr>
          </a:p>
        </p:txBody>
      </p:sp>
    </p:spTree>
    <p:extLst>
      <p:ext uri="{BB962C8B-B14F-4D97-AF65-F5344CB8AC3E}">
        <p14:creationId xmlns:p14="http://schemas.microsoft.com/office/powerpoint/2010/main" val="2574741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3"/>
            <a:ext cx="8374062" cy="1620108"/>
          </a:xfrm>
        </p:spPr>
        <p:txBody>
          <a:bodyPr/>
          <a:lstStyle/>
          <a:p>
            <a:r>
              <a:rPr lang="en-US" sz="3600" dirty="0"/>
              <a:t>Activity Idea: 		Grades K-2</a:t>
            </a:r>
            <a:br>
              <a:rPr lang="en-US" sz="3200" dirty="0"/>
            </a:br>
            <a:r>
              <a:rPr lang="en-US" sz="3200" dirty="0"/>
              <a:t>Web of Kindness</a:t>
            </a:r>
            <a:br>
              <a:rPr lang="en-US" sz="3200" dirty="0"/>
            </a:br>
            <a:br>
              <a:rPr lang="en-US" sz="3200" dirty="0"/>
            </a:br>
            <a:endParaRPr lang="en-US" sz="3200"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13</a:t>
            </a:fld>
            <a:endParaRPr lang="en-US" dirty="0"/>
          </a:p>
        </p:txBody>
      </p:sp>
      <p:sp>
        <p:nvSpPr>
          <p:cNvPr id="5" name="Footer Placeholder 4"/>
          <p:cNvSpPr>
            <a:spLocks noGrp="1"/>
          </p:cNvSpPr>
          <p:nvPr>
            <p:ph type="ftr" sz="quarter" idx="11"/>
          </p:nvPr>
        </p:nvSpPr>
        <p:spPr/>
        <p:txBody>
          <a:bodyPr/>
          <a:lstStyle/>
          <a:p>
            <a:pPr>
              <a:defRPr/>
            </a:pPr>
            <a:r>
              <a:rPr lang="en-US" dirty="0"/>
              <a:t>CHAMPION YEAR REVIEW|  ©2024 YMCA/Project Cornerstone </a:t>
            </a:r>
            <a:endParaRPr lang="en-US" dirty="0">
              <a:solidFill>
                <a:schemeClr val="bg2"/>
              </a:solidFill>
            </a:endParaRPr>
          </a:p>
        </p:txBody>
      </p:sp>
      <p:pic>
        <p:nvPicPr>
          <p:cNvPr id="7" name="Picture 6">
            <a:extLst>
              <a:ext uri="{FF2B5EF4-FFF2-40B4-BE49-F238E27FC236}">
                <a16:creationId xmlns:a16="http://schemas.microsoft.com/office/drawing/2014/main" id="{ECB9FCE7-1D2A-716A-2A98-2C8DFC8824D7}"/>
              </a:ext>
            </a:extLst>
          </p:cNvPr>
          <p:cNvPicPr>
            <a:picLocks noChangeAspect="1"/>
          </p:cNvPicPr>
          <p:nvPr/>
        </p:nvPicPr>
        <p:blipFill>
          <a:blip r:embed="rId3"/>
          <a:stretch>
            <a:fillRect/>
          </a:stretch>
        </p:blipFill>
        <p:spPr>
          <a:xfrm>
            <a:off x="1649627" y="1671251"/>
            <a:ext cx="5844746" cy="4383560"/>
          </a:xfrm>
          <a:prstGeom prst="rect">
            <a:avLst/>
          </a:prstGeom>
        </p:spPr>
      </p:pic>
    </p:spTree>
    <p:extLst>
      <p:ext uri="{BB962C8B-B14F-4D97-AF65-F5344CB8AC3E}">
        <p14:creationId xmlns:p14="http://schemas.microsoft.com/office/powerpoint/2010/main" val="2398746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2"/>
            <a:ext cx="8374062" cy="1241395"/>
          </a:xfrm>
        </p:spPr>
        <p:txBody>
          <a:bodyPr/>
          <a:lstStyle/>
          <a:p>
            <a:r>
              <a:rPr lang="en-US" sz="3600" dirty="0"/>
              <a:t>Activity Ideas:	Grades 3-6</a:t>
            </a:r>
            <a:br>
              <a:rPr lang="en-US" sz="3600" dirty="0"/>
            </a:br>
            <a:r>
              <a:rPr lang="en-US" sz="3200" dirty="0"/>
              <a:t>Jeopardy</a:t>
            </a: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14</a:t>
            </a:fld>
            <a:endParaRPr lang="en-US" dirty="0"/>
          </a:p>
        </p:txBody>
      </p:sp>
      <p:sp>
        <p:nvSpPr>
          <p:cNvPr id="5" name="Footer Placeholder 4"/>
          <p:cNvSpPr>
            <a:spLocks noGrp="1"/>
          </p:cNvSpPr>
          <p:nvPr>
            <p:ph type="ftr" sz="quarter" idx="11"/>
          </p:nvPr>
        </p:nvSpPr>
        <p:spPr>
          <a:xfrm>
            <a:off x="608519" y="6286500"/>
            <a:ext cx="4691063" cy="287338"/>
          </a:xfrm>
        </p:spPr>
        <p:txBody>
          <a:bodyPr/>
          <a:lstStyle/>
          <a:p>
            <a:pPr>
              <a:defRPr/>
            </a:pPr>
            <a:r>
              <a:rPr lang="en-US" dirty="0"/>
              <a:t>CHAMPION YEAR REVIEW| ©2024 YMCA/Project Cornerstone </a:t>
            </a:r>
            <a:endParaRPr lang="en-US" dirty="0">
              <a:solidFill>
                <a:schemeClr val="bg2"/>
              </a:solidFill>
            </a:endParaRPr>
          </a:p>
        </p:txBody>
      </p:sp>
      <p:pic>
        <p:nvPicPr>
          <p:cNvPr id="6" name="Picture 5">
            <a:extLst>
              <a:ext uri="{FF2B5EF4-FFF2-40B4-BE49-F238E27FC236}">
                <a16:creationId xmlns:a16="http://schemas.microsoft.com/office/drawing/2014/main" id="{EA22FD15-EF30-40DB-0846-5CDE31B82815}"/>
              </a:ext>
            </a:extLst>
          </p:cNvPr>
          <p:cNvPicPr>
            <a:picLocks noChangeAspect="1"/>
          </p:cNvPicPr>
          <p:nvPr/>
        </p:nvPicPr>
        <p:blipFill>
          <a:blip r:embed="rId3"/>
          <a:stretch>
            <a:fillRect/>
          </a:stretch>
        </p:blipFill>
        <p:spPr>
          <a:xfrm>
            <a:off x="2052637" y="1792161"/>
            <a:ext cx="5743575" cy="3829050"/>
          </a:xfrm>
          <a:prstGeom prst="rect">
            <a:avLst/>
          </a:prstGeom>
        </p:spPr>
      </p:pic>
    </p:spTree>
    <p:extLst>
      <p:ext uri="{BB962C8B-B14F-4D97-AF65-F5344CB8AC3E}">
        <p14:creationId xmlns:p14="http://schemas.microsoft.com/office/powerpoint/2010/main" val="3271834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3"/>
            <a:ext cx="8374062" cy="844550"/>
          </a:xfrm>
        </p:spPr>
        <p:txBody>
          <a:bodyPr vert="horz" wrap="square" lIns="91440" tIns="45720" rIns="91440" bIns="45720" numCol="1" anchor="t" anchorCtr="0" compatLnSpc="1">
            <a:prstTxWarp prst="textNoShape">
              <a:avLst/>
            </a:prstTxWarp>
            <a:normAutofit fontScale="90000"/>
          </a:bodyPr>
          <a:lstStyle/>
          <a:p>
            <a:pPr>
              <a:lnSpc>
                <a:spcPct val="90000"/>
              </a:lnSpc>
            </a:pPr>
            <a:r>
              <a:rPr lang="en-US" sz="3600" b="1" dirty="0">
                <a:latin typeface="+mj-lt"/>
                <a:ea typeface="+mj-ea"/>
                <a:cs typeface="+mj-cs"/>
              </a:rPr>
              <a:t>Activity Ideas: 			Grades K-6</a:t>
            </a:r>
            <a:br>
              <a:rPr lang="en-US" sz="1800" b="1" dirty="0">
                <a:latin typeface="+mj-lt"/>
                <a:ea typeface="+mj-ea"/>
                <a:cs typeface="+mj-cs"/>
              </a:rPr>
            </a:br>
            <a:r>
              <a:rPr lang="en-US" sz="3100" b="1" dirty="0">
                <a:latin typeface="+mj-lt"/>
                <a:ea typeface="+mj-ea"/>
                <a:cs typeface="+mj-cs"/>
              </a:rPr>
              <a:t>Scavenger Hunt</a:t>
            </a:r>
            <a:br>
              <a:rPr lang="en-US" sz="1800" b="1" dirty="0">
                <a:latin typeface="+mj-lt"/>
                <a:ea typeface="+mj-ea"/>
                <a:cs typeface="+mj-cs"/>
              </a:rPr>
            </a:br>
            <a:endParaRPr lang="en-US" sz="1800" b="1" dirty="0">
              <a:latin typeface="+mj-lt"/>
              <a:ea typeface="+mj-ea"/>
              <a:cs typeface="+mj-cs"/>
            </a:endParaRPr>
          </a:p>
        </p:txBody>
      </p:sp>
      <p:sp>
        <p:nvSpPr>
          <p:cNvPr id="8" name="TextBox 7">
            <a:extLst>
              <a:ext uri="{FF2B5EF4-FFF2-40B4-BE49-F238E27FC236}">
                <a16:creationId xmlns:a16="http://schemas.microsoft.com/office/drawing/2014/main" id="{26689F5A-E5F3-6AC1-B6C7-FFA1DF650D03}"/>
              </a:ext>
            </a:extLst>
          </p:cNvPr>
          <p:cNvSpPr txBox="1"/>
          <p:nvPr/>
        </p:nvSpPr>
        <p:spPr bwMode="black">
          <a:xfrm>
            <a:off x="354013" y="1739900"/>
            <a:ext cx="4092575"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indent="-342900" eaLnBrk="1" hangingPunct="1">
              <a:lnSpc>
                <a:spcPct val="90000"/>
              </a:lnSpc>
              <a:spcBef>
                <a:spcPct val="50000"/>
              </a:spcBef>
            </a:pPr>
            <a:r>
              <a:rPr lang="en-US" sz="2200" u="sng" dirty="0">
                <a:solidFill>
                  <a:schemeClr val="bg2"/>
                </a:solidFill>
                <a:effectLst/>
                <a:latin typeface="+mn-lt"/>
                <a:ea typeface="+mn-ea"/>
              </a:rPr>
              <a:t>Challenge kids have to do when they first reach you:</a:t>
            </a:r>
            <a:endParaRPr lang="en-US" sz="2200" dirty="0">
              <a:solidFill>
                <a:schemeClr val="bg2"/>
              </a:solidFill>
              <a:effectLst/>
              <a:latin typeface="+mn-lt"/>
              <a:ea typeface="+mn-ea"/>
            </a:endParaRPr>
          </a:p>
          <a:p>
            <a:pPr marL="342900" marR="0" lvl="0" indent="-342900" eaLnBrk="1" hangingPunct="1">
              <a:lnSpc>
                <a:spcPct val="90000"/>
              </a:lnSpc>
              <a:spcBef>
                <a:spcPct val="50000"/>
              </a:spcBef>
              <a:buFont typeface="Arial" panose="020B0604020202020204" pitchFamily="34" charset="0"/>
              <a:buChar char="●"/>
            </a:pPr>
            <a:r>
              <a:rPr lang="en-US" sz="2200" dirty="0">
                <a:solidFill>
                  <a:schemeClr val="bg2"/>
                </a:solidFill>
                <a:effectLst/>
                <a:latin typeface="+mn-lt"/>
                <a:ea typeface="+mn-ea"/>
              </a:rPr>
              <a:t>It’s time to make sure everyone is included! </a:t>
            </a:r>
          </a:p>
          <a:p>
            <a:pPr marL="342900" marR="0" lvl="0" indent="-342900" eaLnBrk="1" hangingPunct="1">
              <a:lnSpc>
                <a:spcPct val="90000"/>
              </a:lnSpc>
              <a:spcBef>
                <a:spcPct val="50000"/>
              </a:spcBef>
              <a:buFont typeface="Arial" panose="020B0604020202020204" pitchFamily="34" charset="0"/>
              <a:buChar char="●"/>
            </a:pPr>
            <a:r>
              <a:rPr lang="en-US" sz="2200" dirty="0">
                <a:solidFill>
                  <a:schemeClr val="bg2"/>
                </a:solidFill>
                <a:effectLst/>
                <a:latin typeface="+mn-lt"/>
                <a:ea typeface="+mn-ea"/>
              </a:rPr>
              <a:t>With your teammates, hold hands in a circle. Work together to pass a hula hoop all the way around the circle WITHOUT dropping your hands. </a:t>
            </a:r>
            <a:br>
              <a:rPr lang="en-US" sz="2200" dirty="0">
                <a:solidFill>
                  <a:schemeClr val="bg2"/>
                </a:solidFill>
                <a:effectLst/>
                <a:latin typeface="+mn-lt"/>
                <a:ea typeface="+mn-ea"/>
              </a:rPr>
            </a:br>
            <a:endParaRPr lang="en-US" sz="2200" dirty="0">
              <a:solidFill>
                <a:schemeClr val="bg2"/>
              </a:solidFill>
              <a:effectLst/>
              <a:latin typeface="+mn-lt"/>
              <a:ea typeface="+mn-ea"/>
            </a:endParaRPr>
          </a:p>
        </p:txBody>
      </p:sp>
      <p:pic>
        <p:nvPicPr>
          <p:cNvPr id="9" name="Picture 8" descr="A group of girls holding hula hoops&#10;&#10;Description automatically generated">
            <a:extLst>
              <a:ext uri="{FF2B5EF4-FFF2-40B4-BE49-F238E27FC236}">
                <a16:creationId xmlns:a16="http://schemas.microsoft.com/office/drawing/2014/main" id="{0D855B53-9457-5953-DF4F-0D0452A2405A}"/>
              </a:ext>
            </a:extLst>
          </p:cNvPr>
          <p:cNvPicPr>
            <a:picLocks noChangeAspect="1"/>
          </p:cNvPicPr>
          <p:nvPr/>
        </p:nvPicPr>
        <p:blipFill rotWithShape="1">
          <a:blip r:embed="rId3"/>
          <a:srcRect r="37536" b="-2"/>
          <a:stretch/>
        </p:blipFill>
        <p:spPr>
          <a:xfrm>
            <a:off x="4598988" y="1739900"/>
            <a:ext cx="4094162" cy="4375150"/>
          </a:xfrm>
          <a:prstGeom prst="rect">
            <a:avLst/>
          </a:prstGeom>
          <a:noFill/>
        </p:spPr>
      </p:pic>
      <p:sp>
        <p:nvSpPr>
          <p:cNvPr id="4" name="Slide Number Placeholder 3"/>
          <p:cNvSpPr>
            <a:spLocks noGrp="1"/>
          </p:cNvSpPr>
          <p:nvPr>
            <p:ph type="sldNum" sz="quarter" idx="10"/>
          </p:nvPr>
        </p:nvSpPr>
        <p:spPr>
          <a:xfrm>
            <a:off x="350838" y="6356350"/>
            <a:ext cx="409575" cy="217488"/>
          </a:xfrm>
        </p:spPr>
        <p:txBody>
          <a:bodyPr vert="horz" wrap="square" lIns="91440" tIns="45720" rIns="91440" bIns="45720" numCol="1" anchor="t" anchorCtr="0" compatLnSpc="1">
            <a:prstTxWarp prst="textNoShape">
              <a:avLst/>
            </a:prstTxWarp>
            <a:normAutofit/>
          </a:bodyPr>
          <a:lstStyle/>
          <a:p>
            <a:pPr>
              <a:spcAft>
                <a:spcPts val="600"/>
              </a:spcAft>
              <a:defRPr/>
            </a:pPr>
            <a:fld id="{DD7D3D9F-483B-4D2E-9546-1BB0A0DE023F}" type="slidenum">
              <a:rPr lang="en-US" kern="1200">
                <a:latin typeface="Verdana" pitchFamily="64" charset="0"/>
                <a:ea typeface="ＭＳ Ｐゴシック" pitchFamily="64" charset="-128"/>
                <a:cs typeface="ＭＳ Ｐゴシック" pitchFamily="64" charset="-128"/>
              </a:rPr>
              <a:pPr>
                <a:spcAft>
                  <a:spcPts val="600"/>
                </a:spcAft>
                <a:defRPr/>
              </a:pPr>
              <a:t>15</a:t>
            </a:fld>
            <a:endParaRPr lang="en-US" kern="1200" dirty="0">
              <a:latin typeface="Verdana" pitchFamily="64" charset="0"/>
              <a:ea typeface="ＭＳ Ｐゴシック" pitchFamily="64" charset="-128"/>
              <a:cs typeface="ＭＳ Ｐゴシック" pitchFamily="64" charset="-128"/>
            </a:endParaRPr>
          </a:p>
        </p:txBody>
      </p:sp>
      <p:sp>
        <p:nvSpPr>
          <p:cNvPr id="5" name="Footer Placeholder 4"/>
          <p:cNvSpPr>
            <a:spLocks noGrp="1"/>
          </p:cNvSpPr>
          <p:nvPr>
            <p:ph type="ftr" sz="quarter" idx="11"/>
          </p:nvPr>
        </p:nvSpPr>
        <p:spPr>
          <a:xfrm>
            <a:off x="568325" y="6356350"/>
            <a:ext cx="4691063" cy="287338"/>
          </a:xfrm>
        </p:spPr>
        <p:txBody>
          <a:bodyPr vert="horz" wrap="square" lIns="91440" tIns="45720" rIns="91440" bIns="45720" numCol="1" anchor="t" anchorCtr="0" compatLnSpc="1">
            <a:prstTxWarp prst="textNoShape">
              <a:avLst/>
            </a:prstTxWarp>
            <a:normAutofit/>
          </a:bodyPr>
          <a:lstStyle/>
          <a:p>
            <a:pPr>
              <a:spcAft>
                <a:spcPts val="600"/>
              </a:spcAft>
              <a:defRPr/>
            </a:pPr>
            <a:r>
              <a:rPr lang="en-US" dirty="0"/>
              <a:t>CHAMPION YEAR REVIEW| ©2024 YMCA/Project Cornerstone </a:t>
            </a:r>
          </a:p>
        </p:txBody>
      </p:sp>
      <p:sp>
        <p:nvSpPr>
          <p:cNvPr id="6" name="TextBox 6">
            <a:extLst>
              <a:ext uri="{FF2B5EF4-FFF2-40B4-BE49-F238E27FC236}">
                <a16:creationId xmlns:a16="http://schemas.microsoft.com/office/drawing/2014/main" id="{0C86AEA4-D05D-FF8D-8C15-6763D833FA88}"/>
              </a:ext>
            </a:extLst>
          </p:cNvPr>
          <p:cNvSpPr txBox="1"/>
          <p:nvPr/>
        </p:nvSpPr>
        <p:spPr>
          <a:xfrm>
            <a:off x="350838" y="1710471"/>
            <a:ext cx="5556739" cy="3154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nSpc>
                <a:spcPct val="115000"/>
              </a:lnSpc>
              <a:defRPr sz="1400" u="sng"/>
            </a:pPr>
            <a:endParaRPr dirty="0"/>
          </a:p>
        </p:txBody>
      </p:sp>
    </p:spTree>
    <p:extLst>
      <p:ext uri="{BB962C8B-B14F-4D97-AF65-F5344CB8AC3E}">
        <p14:creationId xmlns:p14="http://schemas.microsoft.com/office/powerpoint/2010/main" val="2830307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Activity Ideas:  	Grades  K-6</a:t>
            </a:r>
            <a:br>
              <a:rPr lang="en-US" dirty="0"/>
            </a:br>
            <a:r>
              <a:rPr lang="en-US" sz="2800" dirty="0"/>
              <a:t>You’re the Illustrator</a:t>
            </a:r>
            <a:br>
              <a:rPr lang="en-US" i="1" dirty="0"/>
            </a:br>
            <a:endParaRPr lang="en-US" sz="2400"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16</a:t>
            </a:fld>
            <a:endParaRPr lang="en-US" dirty="0"/>
          </a:p>
        </p:txBody>
      </p:sp>
      <p:sp>
        <p:nvSpPr>
          <p:cNvPr id="5" name="Footer Placeholder 4"/>
          <p:cNvSpPr>
            <a:spLocks noGrp="1"/>
          </p:cNvSpPr>
          <p:nvPr>
            <p:ph type="ftr" sz="quarter" idx="11"/>
          </p:nvPr>
        </p:nvSpPr>
        <p:spPr/>
        <p:txBody>
          <a:bodyPr/>
          <a:lstStyle/>
          <a:p>
            <a:pPr>
              <a:defRPr/>
            </a:pPr>
            <a:r>
              <a:rPr lang="en-US" dirty="0"/>
              <a:t>CHAMPION YEAR REVIEW| ©2024 YMCA/Project Cornerstone </a:t>
            </a:r>
            <a:endParaRPr lang="en-US" dirty="0">
              <a:solidFill>
                <a:schemeClr val="bg2"/>
              </a:solidFill>
            </a:endParaRPr>
          </a:p>
        </p:txBody>
      </p:sp>
      <p:pic>
        <p:nvPicPr>
          <p:cNvPr id="8" name="Picture 7">
            <a:extLst>
              <a:ext uri="{FF2B5EF4-FFF2-40B4-BE49-F238E27FC236}">
                <a16:creationId xmlns:a16="http://schemas.microsoft.com/office/drawing/2014/main" id="{AFD23169-287A-CC75-E662-E2724143810C}"/>
              </a:ext>
            </a:extLst>
          </p:cNvPr>
          <p:cNvPicPr>
            <a:picLocks noChangeAspect="1"/>
          </p:cNvPicPr>
          <p:nvPr/>
        </p:nvPicPr>
        <p:blipFill>
          <a:blip r:embed="rId3"/>
          <a:stretch>
            <a:fillRect/>
          </a:stretch>
        </p:blipFill>
        <p:spPr>
          <a:xfrm>
            <a:off x="2913856" y="1936062"/>
            <a:ext cx="3670110" cy="3920068"/>
          </a:xfrm>
          <a:prstGeom prst="rect">
            <a:avLst/>
          </a:prstGeom>
        </p:spPr>
      </p:pic>
    </p:spTree>
    <p:extLst>
      <p:ext uri="{BB962C8B-B14F-4D97-AF65-F5344CB8AC3E}">
        <p14:creationId xmlns:p14="http://schemas.microsoft.com/office/powerpoint/2010/main" val="934759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dirty="0"/>
          </a:p>
          <a:p>
            <a:pPr algn="ctr"/>
            <a:endParaRPr lang="en-US" sz="1000" b="1" dirty="0"/>
          </a:p>
          <a:p>
            <a:pPr algn="ctr"/>
            <a:endParaRPr lang="en-US" sz="1000" b="1" dirty="0"/>
          </a:p>
          <a:p>
            <a:pPr algn="ctr"/>
            <a:endParaRPr lang="en-US" sz="1000" b="1" dirty="0"/>
          </a:p>
          <a:p>
            <a:pPr algn="ctr"/>
            <a:endParaRPr lang="en-US" sz="1000" b="1" dirty="0"/>
          </a:p>
          <a:p>
            <a:pPr algn="ctr"/>
            <a:r>
              <a:rPr lang="en-US" sz="6000" b="1" dirty="0">
                <a:solidFill>
                  <a:schemeClr val="bg1"/>
                </a:solidFill>
              </a:rPr>
              <a:t>Closing:</a:t>
            </a:r>
          </a:p>
          <a:p>
            <a:pPr algn="ctr"/>
            <a:r>
              <a:rPr lang="en-US" sz="6000" b="1" dirty="0">
                <a:solidFill>
                  <a:schemeClr val="bg1"/>
                </a:solidFill>
              </a:rPr>
              <a:t>3-Minute Huddle</a:t>
            </a: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17</a:t>
            </a:fld>
            <a:endParaRPr lang="en-US" dirty="0"/>
          </a:p>
        </p:txBody>
      </p:sp>
      <p:sp>
        <p:nvSpPr>
          <p:cNvPr id="5" name="Footer Placeholder 4"/>
          <p:cNvSpPr>
            <a:spLocks noGrp="1"/>
          </p:cNvSpPr>
          <p:nvPr>
            <p:ph type="ftr" sz="quarter" idx="11"/>
          </p:nvPr>
        </p:nvSpPr>
        <p:spPr>
          <a:xfrm>
            <a:off x="568325" y="6356350"/>
            <a:ext cx="5014790" cy="287338"/>
          </a:xfrm>
        </p:spPr>
        <p:txBody>
          <a:bodyPr/>
          <a:lstStyle/>
          <a:p>
            <a:pPr>
              <a:defRPr/>
            </a:pPr>
            <a:r>
              <a:rPr lang="en-US" dirty="0"/>
              <a:t>CHAMPION YEAR REVIEW  ©2024 YMCA/Project Cornerstone </a:t>
            </a:r>
            <a:endParaRPr lang="en-US" dirty="0">
              <a:solidFill>
                <a:schemeClr val="bg2"/>
              </a:solidFill>
            </a:endParaRPr>
          </a:p>
        </p:txBody>
      </p:sp>
    </p:spTree>
    <p:extLst>
      <p:ext uri="{BB962C8B-B14F-4D97-AF65-F5344CB8AC3E}">
        <p14:creationId xmlns:p14="http://schemas.microsoft.com/office/powerpoint/2010/main" val="2574741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2"/>
            <a:ext cx="8371006" cy="1258648"/>
          </a:xfrm>
        </p:spPr>
        <p:txBody>
          <a:bodyPr/>
          <a:lstStyle/>
          <a:p>
            <a:r>
              <a:rPr lang="en-US" sz="3600" dirty="0"/>
              <a:t>Closing: 			Grades K-6</a:t>
            </a:r>
            <a:br>
              <a:rPr lang="en-US" dirty="0"/>
            </a:br>
            <a:br>
              <a:rPr lang="en-US" dirty="0"/>
            </a:br>
            <a:br>
              <a:rPr lang="en-US" sz="2800" dirty="0"/>
            </a:br>
            <a:endParaRPr lang="en-US"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18</a:t>
            </a:fld>
            <a:endParaRPr lang="en-US" dirty="0"/>
          </a:p>
        </p:txBody>
      </p:sp>
      <p:sp>
        <p:nvSpPr>
          <p:cNvPr id="5" name="Footer Placeholder 4"/>
          <p:cNvSpPr>
            <a:spLocks noGrp="1"/>
          </p:cNvSpPr>
          <p:nvPr>
            <p:ph type="ftr" sz="quarter" idx="11"/>
          </p:nvPr>
        </p:nvSpPr>
        <p:spPr/>
        <p:txBody>
          <a:bodyPr/>
          <a:lstStyle/>
          <a:p>
            <a:pPr>
              <a:defRPr/>
            </a:pPr>
            <a:r>
              <a:rPr lang="en-US" dirty="0"/>
              <a:t>CHAMPION YEAR REVIEW| ©2024 YMCA/Project Cornerstone </a:t>
            </a:r>
            <a:endParaRPr lang="en-US" dirty="0">
              <a:solidFill>
                <a:schemeClr val="bg2"/>
              </a:solidFill>
            </a:endParaRPr>
          </a:p>
        </p:txBody>
      </p:sp>
      <p:pic>
        <p:nvPicPr>
          <p:cNvPr id="3" name="Picture 2">
            <a:extLst>
              <a:ext uri="{FF2B5EF4-FFF2-40B4-BE49-F238E27FC236}">
                <a16:creationId xmlns:a16="http://schemas.microsoft.com/office/drawing/2014/main" id="{15C7FB36-BE8A-AAE2-791A-2559AC688FCD}"/>
              </a:ext>
            </a:extLst>
          </p:cNvPr>
          <p:cNvPicPr>
            <a:picLocks noChangeAspect="1"/>
          </p:cNvPicPr>
          <p:nvPr/>
        </p:nvPicPr>
        <p:blipFill>
          <a:blip r:embed="rId3"/>
          <a:stretch>
            <a:fillRect/>
          </a:stretch>
        </p:blipFill>
        <p:spPr>
          <a:xfrm>
            <a:off x="1526399" y="957936"/>
            <a:ext cx="6091202" cy="5225150"/>
          </a:xfrm>
          <a:prstGeom prst="rect">
            <a:avLst/>
          </a:prstGeom>
        </p:spPr>
      </p:pic>
    </p:spTree>
    <p:extLst>
      <p:ext uri="{BB962C8B-B14F-4D97-AF65-F5344CB8AC3E}">
        <p14:creationId xmlns:p14="http://schemas.microsoft.com/office/powerpoint/2010/main" val="2078929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CBCC1-09CD-DA8C-1E77-1E48A8A6A065}"/>
              </a:ext>
            </a:extLst>
          </p:cNvPr>
          <p:cNvSpPr>
            <a:spLocks noGrp="1"/>
          </p:cNvSpPr>
          <p:nvPr>
            <p:ph type="title"/>
          </p:nvPr>
        </p:nvSpPr>
        <p:spPr/>
        <p:txBody>
          <a:bodyPr/>
          <a:lstStyle/>
          <a:p>
            <a:r>
              <a:rPr lang="en-US" sz="3200" dirty="0"/>
              <a:t>Closing</a:t>
            </a:r>
            <a:br>
              <a:rPr lang="en-US" sz="3200" dirty="0"/>
            </a:br>
            <a:r>
              <a:rPr lang="en-US" sz="3200" dirty="0"/>
              <a:t>Cornerstone Cheer</a:t>
            </a:r>
          </a:p>
        </p:txBody>
      </p:sp>
      <p:sp>
        <p:nvSpPr>
          <p:cNvPr id="4" name="Slide Number Placeholder 3">
            <a:extLst>
              <a:ext uri="{FF2B5EF4-FFF2-40B4-BE49-F238E27FC236}">
                <a16:creationId xmlns:a16="http://schemas.microsoft.com/office/drawing/2014/main" id="{6DA0B40D-82CC-C8E9-1BB5-ED238FBF74D4}"/>
              </a:ext>
            </a:extLst>
          </p:cNvPr>
          <p:cNvSpPr>
            <a:spLocks noGrp="1"/>
          </p:cNvSpPr>
          <p:nvPr>
            <p:ph type="sldNum" sz="quarter" idx="10"/>
          </p:nvPr>
        </p:nvSpPr>
        <p:spPr/>
        <p:txBody>
          <a:bodyPr/>
          <a:lstStyle/>
          <a:p>
            <a:pPr>
              <a:defRPr/>
            </a:pPr>
            <a:fld id="{DD7D3D9F-483B-4D2E-9546-1BB0A0DE023F}" type="slidenum">
              <a:rPr lang="en-US" smtClean="0"/>
              <a:pPr>
                <a:defRPr/>
              </a:pPr>
              <a:t>19</a:t>
            </a:fld>
            <a:endParaRPr lang="en-US" dirty="0"/>
          </a:p>
        </p:txBody>
      </p:sp>
      <p:sp>
        <p:nvSpPr>
          <p:cNvPr id="5" name="Footer Placeholder 4">
            <a:extLst>
              <a:ext uri="{FF2B5EF4-FFF2-40B4-BE49-F238E27FC236}">
                <a16:creationId xmlns:a16="http://schemas.microsoft.com/office/drawing/2014/main" id="{73C5626F-C915-67BE-0873-EDD7DA1FA67A}"/>
              </a:ext>
            </a:extLst>
          </p:cNvPr>
          <p:cNvSpPr>
            <a:spLocks noGrp="1"/>
          </p:cNvSpPr>
          <p:nvPr>
            <p:ph type="ftr" sz="quarter" idx="11"/>
          </p:nvPr>
        </p:nvSpPr>
        <p:spPr/>
        <p:txBody>
          <a:bodyPr/>
          <a:lstStyle/>
          <a:p>
            <a:pPr>
              <a:defRPr/>
            </a:pPr>
            <a:r>
              <a:rPr lang="en-US" dirty="0"/>
              <a:t>CHAMPION YEAR REVIEW|  ©2024 YMCA/Project Cornerstone </a:t>
            </a:r>
            <a:endParaRPr lang="en-US" dirty="0">
              <a:solidFill>
                <a:schemeClr val="bg2"/>
              </a:solidFill>
            </a:endParaRPr>
          </a:p>
        </p:txBody>
      </p:sp>
      <p:sp>
        <p:nvSpPr>
          <p:cNvPr id="6" name="Text Placeholder 4">
            <a:extLst>
              <a:ext uri="{FF2B5EF4-FFF2-40B4-BE49-F238E27FC236}">
                <a16:creationId xmlns:a16="http://schemas.microsoft.com/office/drawing/2014/main" id="{5CFBF170-12C8-2FBA-6CC3-AE318A934244}"/>
              </a:ext>
            </a:extLst>
          </p:cNvPr>
          <p:cNvSpPr>
            <a:spLocks noGrp="1"/>
          </p:cNvSpPr>
          <p:nvPr>
            <p:ph idx="1"/>
          </p:nvPr>
        </p:nvSpPr>
        <p:spPr>
          <a:xfrm>
            <a:off x="354013" y="1739900"/>
            <a:ext cx="8339137" cy="4375150"/>
          </a:xfrm>
        </p:spPr>
        <p:txBody>
          <a:bodyPr>
            <a:normAutofit fontScale="77500" lnSpcReduction="20000"/>
          </a:bodyPr>
          <a:lstStyle/>
          <a:p>
            <a:pPr marL="0" marR="0" algn="ctr">
              <a:lnSpc>
                <a:spcPct val="150000"/>
              </a:lnSpc>
              <a:spcBef>
                <a:spcPts val="0"/>
              </a:spcBef>
              <a:spcAft>
                <a:spcPts val="0"/>
              </a:spcAft>
            </a:pPr>
            <a:r>
              <a:rPr lang="en-US" sz="1800" b="1" i="1" dirty="0">
                <a:effectLst/>
                <a:latin typeface="Verdana" panose="020B0604030504040204" pitchFamily="34" charset="0"/>
                <a:ea typeface="Times New Roman" panose="02020603050405020304" pitchFamily="18" charset="0"/>
              </a:rPr>
              <a:t>We’re Cornerstone Kids and we’re here to say</a:t>
            </a:r>
            <a:endParaRPr lang="en-US" sz="18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1800" b="1" i="1" dirty="0">
                <a:effectLst/>
                <a:latin typeface="Verdana" panose="020B0604030504040204" pitchFamily="34" charset="0"/>
                <a:ea typeface="Times New Roman" panose="02020603050405020304" pitchFamily="18" charset="0"/>
              </a:rPr>
              <a:t>Connect with empathy everyday!</a:t>
            </a:r>
            <a:endParaRPr lang="en-US" sz="18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1800" dirty="0">
                <a:solidFill>
                  <a:srgbClr val="00B0F0"/>
                </a:solidFill>
                <a:effectLst/>
                <a:latin typeface="Verdana" panose="020B0604030504040204" pitchFamily="34" charset="0"/>
                <a:ea typeface="Times New Roman" panose="02020603050405020304" pitchFamily="18" charset="0"/>
              </a:rPr>
              <a:t>Invite and include.</a:t>
            </a:r>
            <a:endParaRPr lang="en-US" sz="18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1800" dirty="0">
                <a:solidFill>
                  <a:srgbClr val="00B0F0"/>
                </a:solidFill>
                <a:effectLst/>
                <a:latin typeface="Verdana" panose="020B0604030504040204" pitchFamily="34" charset="0"/>
                <a:ea typeface="Times New Roman" panose="02020603050405020304" pitchFamily="18" charset="0"/>
              </a:rPr>
              <a:t>Listen with your whole heart.</a:t>
            </a:r>
            <a:endParaRPr lang="en-US" sz="18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1800" b="1" i="1" dirty="0">
                <a:effectLst/>
                <a:latin typeface="Verdana" panose="020B0604030504040204" pitchFamily="34" charset="0"/>
                <a:ea typeface="Times New Roman" panose="02020603050405020304" pitchFamily="18" charset="0"/>
              </a:rPr>
              <a:t>We’re Cornerstone Kids and we’re here to say</a:t>
            </a:r>
            <a:endParaRPr lang="en-US" sz="18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1800" b="1" i="1" dirty="0">
                <a:effectLst/>
                <a:latin typeface="Verdana" panose="020B0604030504040204" pitchFamily="34" charset="0"/>
                <a:ea typeface="Times New Roman" panose="02020603050405020304" pitchFamily="18" charset="0"/>
              </a:rPr>
              <a:t>Connect with empathy everyday!</a:t>
            </a:r>
            <a:endParaRPr lang="en-US" sz="18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1800" dirty="0">
                <a:solidFill>
                  <a:srgbClr val="00B0F0"/>
                </a:solidFill>
                <a:effectLst/>
                <a:latin typeface="Verdana" panose="020B0604030504040204" pitchFamily="34" charset="0"/>
                <a:ea typeface="Times New Roman" panose="02020603050405020304" pitchFamily="18" charset="0"/>
              </a:rPr>
              <a:t>Be a world changer.</a:t>
            </a:r>
            <a:endParaRPr lang="en-US" sz="18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1800" dirty="0">
                <a:solidFill>
                  <a:srgbClr val="00B0F0"/>
                </a:solidFill>
                <a:effectLst/>
                <a:latin typeface="Verdana" panose="020B0604030504040204" pitchFamily="34" charset="0"/>
                <a:ea typeface="Times New Roman" panose="02020603050405020304" pitchFamily="18" charset="0"/>
              </a:rPr>
              <a:t>Keep your cool.</a:t>
            </a:r>
            <a:endParaRPr lang="en-US" sz="18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1800" b="1" i="1" dirty="0">
                <a:effectLst/>
                <a:latin typeface="Verdana" panose="020B0604030504040204" pitchFamily="34" charset="0"/>
                <a:ea typeface="Times New Roman" panose="02020603050405020304" pitchFamily="18" charset="0"/>
              </a:rPr>
              <a:t>We’re Cornerstone Kids and we’re here to say</a:t>
            </a:r>
            <a:endParaRPr lang="en-US" sz="18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1800" b="1" i="1" dirty="0">
                <a:effectLst/>
                <a:latin typeface="Verdana" panose="020B0604030504040204" pitchFamily="34" charset="0"/>
                <a:ea typeface="Times New Roman" panose="02020603050405020304" pitchFamily="18" charset="0"/>
              </a:rPr>
              <a:t>Connect with empathy everyday!</a:t>
            </a:r>
            <a:endParaRPr lang="en-US" sz="18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1800" dirty="0">
                <a:solidFill>
                  <a:srgbClr val="00B0F0"/>
                </a:solidFill>
                <a:effectLst/>
                <a:latin typeface="Verdana" panose="020B0604030504040204" pitchFamily="34" charset="0"/>
                <a:ea typeface="Times New Roman" panose="02020603050405020304" pitchFamily="18" charset="0"/>
              </a:rPr>
              <a:t>Be true to you.</a:t>
            </a:r>
            <a:endParaRPr lang="en-US" sz="18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1800" dirty="0">
                <a:solidFill>
                  <a:srgbClr val="00B0F0"/>
                </a:solidFill>
                <a:effectLst/>
                <a:latin typeface="Verdana" panose="020B0604030504040204" pitchFamily="34" charset="0"/>
                <a:ea typeface="Times New Roman" panose="02020603050405020304" pitchFamily="18" charset="0"/>
              </a:rPr>
              <a:t>Clear thoughts.</a:t>
            </a:r>
            <a:endParaRPr lang="en-US" sz="18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1800" dirty="0">
                <a:solidFill>
                  <a:srgbClr val="00B0F0"/>
                </a:solidFill>
                <a:effectLst/>
                <a:latin typeface="Verdana" panose="020B0604030504040204" pitchFamily="34" charset="0"/>
                <a:ea typeface="Times New Roman" panose="02020603050405020304" pitchFamily="18" charset="0"/>
              </a:rPr>
              <a:t>Dream BIG!</a:t>
            </a:r>
            <a:endParaRPr lang="en-US" sz="18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1800" b="1" i="1" dirty="0">
                <a:effectLst/>
                <a:latin typeface="Verdana" panose="020B0604030504040204" pitchFamily="34" charset="0"/>
                <a:ea typeface="Times New Roman" panose="02020603050405020304" pitchFamily="18" charset="0"/>
              </a:rPr>
              <a:t>We’re Cornerstone Kids and we’re here to say</a:t>
            </a:r>
            <a:endParaRPr lang="en-US" sz="18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1800" b="1" i="1" dirty="0">
                <a:effectLst/>
                <a:latin typeface="Verdana" panose="020B0604030504040204" pitchFamily="34" charset="0"/>
                <a:ea typeface="Times New Roman" panose="02020603050405020304" pitchFamily="18" charset="0"/>
              </a:rPr>
              <a:t>Connect with empathy everyday!</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7" name="Picture 6">
            <a:extLst>
              <a:ext uri="{FF2B5EF4-FFF2-40B4-BE49-F238E27FC236}">
                <a16:creationId xmlns:a16="http://schemas.microsoft.com/office/drawing/2014/main" id="{3A6045B7-DB16-EF57-0AFD-AA389F4A7A02}"/>
              </a:ext>
            </a:extLst>
          </p:cNvPr>
          <p:cNvPicPr>
            <a:picLocks noChangeAspect="1"/>
          </p:cNvPicPr>
          <p:nvPr/>
        </p:nvPicPr>
        <p:blipFill>
          <a:blip r:embed="rId3"/>
          <a:stretch>
            <a:fillRect/>
          </a:stretch>
        </p:blipFill>
        <p:spPr>
          <a:xfrm>
            <a:off x="6311454" y="462190"/>
            <a:ext cx="1920406" cy="1036410"/>
          </a:xfrm>
          <a:prstGeom prst="rect">
            <a:avLst/>
          </a:prstGeom>
        </p:spPr>
      </p:pic>
    </p:spTree>
    <p:extLst>
      <p:ext uri="{BB962C8B-B14F-4D97-AF65-F5344CB8AC3E}">
        <p14:creationId xmlns:p14="http://schemas.microsoft.com/office/powerpoint/2010/main" val="3810658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969" y="316441"/>
            <a:ext cx="8374062" cy="844550"/>
          </a:xfrm>
        </p:spPr>
        <p:txBody>
          <a:bodyPr/>
          <a:lstStyle/>
          <a:p>
            <a:r>
              <a:rPr lang="en-US" sz="3600" dirty="0"/>
              <a:t>ABC Toolkit:        </a:t>
            </a:r>
            <a:br>
              <a:rPr lang="en-US" sz="3200" i="1" dirty="0"/>
            </a:br>
            <a:r>
              <a:rPr lang="en-US" sz="2800" dirty="0"/>
              <a:t>ABC Theme: </a:t>
            </a:r>
            <a:r>
              <a:rPr lang="en-US" sz="2800" i="1" dirty="0"/>
              <a:t>Connect with Empathy</a:t>
            </a:r>
            <a:br>
              <a:rPr lang="en-US" sz="3600" i="1" dirty="0"/>
            </a:br>
            <a:endParaRPr lang="en-US" sz="3600"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a:t>
            </a:fld>
            <a:endParaRPr lang="en-US" dirty="0"/>
          </a:p>
        </p:txBody>
      </p:sp>
      <p:sp>
        <p:nvSpPr>
          <p:cNvPr id="5" name="Footer Placeholder 4"/>
          <p:cNvSpPr>
            <a:spLocks noGrp="1"/>
          </p:cNvSpPr>
          <p:nvPr>
            <p:ph type="ftr" sz="quarter" idx="11"/>
          </p:nvPr>
        </p:nvSpPr>
        <p:spPr/>
        <p:txBody>
          <a:bodyPr/>
          <a:lstStyle/>
          <a:p>
            <a:pPr>
              <a:defRPr/>
            </a:pPr>
            <a:r>
              <a:rPr lang="en-US" dirty="0"/>
              <a:t>CHAMPION YEAR REVIEW|  ©2024 YMCA/Project Cornerstone </a:t>
            </a:r>
            <a:endParaRPr lang="en-US" dirty="0">
              <a:solidFill>
                <a:schemeClr val="bg2"/>
              </a:solidFill>
            </a:endParaRPr>
          </a:p>
        </p:txBody>
      </p:sp>
      <p:pic>
        <p:nvPicPr>
          <p:cNvPr id="6" name="Picture 5">
            <a:extLst>
              <a:ext uri="{FF2B5EF4-FFF2-40B4-BE49-F238E27FC236}">
                <a16:creationId xmlns:a16="http://schemas.microsoft.com/office/drawing/2014/main" id="{DB1B8F28-2CFF-8883-85FC-1105DFB1B3D1}"/>
              </a:ext>
            </a:extLst>
          </p:cNvPr>
          <p:cNvPicPr>
            <a:picLocks noChangeAspect="1"/>
          </p:cNvPicPr>
          <p:nvPr/>
        </p:nvPicPr>
        <p:blipFill>
          <a:blip r:embed="rId3"/>
          <a:stretch>
            <a:fillRect/>
          </a:stretch>
        </p:blipFill>
        <p:spPr>
          <a:xfrm>
            <a:off x="2730248" y="1414555"/>
            <a:ext cx="3516173" cy="4688230"/>
          </a:xfrm>
          <a:prstGeom prst="rect">
            <a:avLst/>
          </a:prstGeom>
        </p:spPr>
      </p:pic>
    </p:spTree>
    <p:extLst>
      <p:ext uri="{BB962C8B-B14F-4D97-AF65-F5344CB8AC3E}">
        <p14:creationId xmlns:p14="http://schemas.microsoft.com/office/powerpoint/2010/main" val="154676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3"/>
            <a:ext cx="8422280" cy="1218176"/>
          </a:xfrm>
        </p:spPr>
        <p:txBody>
          <a:bodyPr/>
          <a:lstStyle/>
          <a:p>
            <a:r>
              <a:rPr lang="en-US" sz="3600" dirty="0"/>
              <a:t>Closing:			 Grades 4-6	</a:t>
            </a:r>
            <a:br>
              <a:rPr lang="en-US" sz="3600" dirty="0"/>
            </a:br>
            <a:r>
              <a:rPr lang="en-US" sz="3600" dirty="0"/>
              <a:t>Surveys </a:t>
            </a: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20</a:t>
            </a:fld>
            <a:endParaRPr lang="en-US" dirty="0"/>
          </a:p>
        </p:txBody>
      </p:sp>
      <p:sp>
        <p:nvSpPr>
          <p:cNvPr id="5" name="Footer Placeholder 4"/>
          <p:cNvSpPr>
            <a:spLocks noGrp="1"/>
          </p:cNvSpPr>
          <p:nvPr>
            <p:ph type="ftr" sz="quarter" idx="11"/>
          </p:nvPr>
        </p:nvSpPr>
        <p:spPr/>
        <p:txBody>
          <a:bodyPr/>
          <a:lstStyle/>
          <a:p>
            <a:pPr>
              <a:defRPr/>
            </a:pPr>
            <a:r>
              <a:rPr lang="en-US" dirty="0"/>
              <a:t>CHAMPION YEAR REVIEW| ©2024 YMCA/Project Cornerstone </a:t>
            </a:r>
            <a:endParaRPr lang="en-US" dirty="0">
              <a:solidFill>
                <a:schemeClr val="bg2"/>
              </a:solidFill>
            </a:endParaRPr>
          </a:p>
        </p:txBody>
      </p:sp>
      <p:sp>
        <p:nvSpPr>
          <p:cNvPr id="6" name="Content Placeholder 2">
            <a:extLst>
              <a:ext uri="{FF2B5EF4-FFF2-40B4-BE49-F238E27FC236}">
                <a16:creationId xmlns:a16="http://schemas.microsoft.com/office/drawing/2014/main" id="{3F5A3508-8888-C180-42CD-53355BD04403}"/>
              </a:ext>
            </a:extLst>
          </p:cNvPr>
          <p:cNvSpPr txBox="1">
            <a:spLocks/>
          </p:cNvSpPr>
          <p:nvPr/>
        </p:nvSpPr>
        <p:spPr bwMode="black">
          <a:xfrm>
            <a:off x="760413" y="1378635"/>
            <a:ext cx="7578722" cy="49777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a:lstStyle>
          <a:p>
            <a:pPr algn="ctr">
              <a:spcBef>
                <a:spcPts val="0"/>
              </a:spcBef>
              <a:defRPr sz="2600"/>
            </a:pPr>
            <a:endParaRPr lang="en-US" sz="2600" kern="0" dirty="0"/>
          </a:p>
          <a:p>
            <a:pPr>
              <a:spcBef>
                <a:spcPts val="1600"/>
              </a:spcBef>
              <a:defRPr sz="2800">
                <a:solidFill>
                  <a:srgbClr val="00B050"/>
                </a:solidFill>
              </a:defRPr>
            </a:pPr>
            <a:r>
              <a:rPr lang="en-US" sz="2800" kern="0" dirty="0">
                <a:solidFill>
                  <a:srgbClr val="00B050"/>
                </a:solidFill>
              </a:rPr>
              <a:t>Have students fill out the questionnaire on Survey Monkey .</a:t>
            </a:r>
          </a:p>
          <a:p>
            <a:pPr>
              <a:spcBef>
                <a:spcPts val="1600"/>
              </a:spcBef>
              <a:defRPr sz="2800">
                <a:solidFill>
                  <a:srgbClr val="00B050"/>
                </a:solidFill>
              </a:defRPr>
            </a:pPr>
            <a:endParaRPr lang="en-US" sz="2800" kern="0" dirty="0">
              <a:solidFill>
                <a:srgbClr val="00B050"/>
              </a:solidFill>
            </a:endParaRPr>
          </a:p>
          <a:p>
            <a:pPr>
              <a:spcBef>
                <a:spcPts val="1600"/>
              </a:spcBef>
              <a:defRPr sz="2800">
                <a:solidFill>
                  <a:srgbClr val="00B050"/>
                </a:solidFill>
              </a:defRPr>
            </a:pPr>
            <a:r>
              <a:rPr lang="en-US" sz="2800" kern="0" dirty="0">
                <a:solidFill>
                  <a:srgbClr val="00B050"/>
                </a:solidFill>
              </a:rPr>
              <a:t>Volunteers will receive one </a:t>
            </a:r>
          </a:p>
          <a:p>
            <a:pPr>
              <a:spcBef>
                <a:spcPts val="1600"/>
              </a:spcBef>
              <a:defRPr sz="2800">
                <a:solidFill>
                  <a:srgbClr val="00B050"/>
                </a:solidFill>
              </a:defRPr>
            </a:pPr>
            <a:r>
              <a:rPr lang="en-US" sz="2800" kern="0" dirty="0">
                <a:solidFill>
                  <a:srgbClr val="00B050"/>
                </a:solidFill>
              </a:rPr>
              <a:t>through Constant Contact.</a:t>
            </a:r>
          </a:p>
          <a:p>
            <a:pPr>
              <a:spcBef>
                <a:spcPts val="1600"/>
              </a:spcBef>
              <a:defRPr sz="2800">
                <a:solidFill>
                  <a:srgbClr val="00B050"/>
                </a:solidFill>
              </a:defRPr>
            </a:pPr>
            <a:r>
              <a:rPr lang="en-US" sz="2800" kern="0" dirty="0">
                <a:solidFill>
                  <a:srgbClr val="00B050"/>
                </a:solidFill>
              </a:rPr>
              <a:t>Due May 20</a:t>
            </a:r>
            <a:r>
              <a:rPr lang="en-US" sz="2800" kern="0" baseline="30000" dirty="0">
                <a:solidFill>
                  <a:srgbClr val="00B050"/>
                </a:solidFill>
              </a:rPr>
              <a:t>th</a:t>
            </a:r>
            <a:r>
              <a:rPr lang="en-US" sz="2800" kern="0" dirty="0">
                <a:solidFill>
                  <a:srgbClr val="00B050"/>
                </a:solidFill>
              </a:rPr>
              <a:t>.</a:t>
            </a:r>
          </a:p>
        </p:txBody>
      </p:sp>
      <p:pic>
        <p:nvPicPr>
          <p:cNvPr id="7" name="Picture 6">
            <a:extLst>
              <a:ext uri="{FF2B5EF4-FFF2-40B4-BE49-F238E27FC236}">
                <a16:creationId xmlns:a16="http://schemas.microsoft.com/office/drawing/2014/main" id="{03F6DE56-A022-32BB-C92B-DE83ABCB29B8}"/>
              </a:ext>
            </a:extLst>
          </p:cNvPr>
          <p:cNvPicPr>
            <a:picLocks noChangeAspect="1"/>
          </p:cNvPicPr>
          <p:nvPr/>
        </p:nvPicPr>
        <p:blipFill>
          <a:blip r:embed="rId3"/>
          <a:stretch>
            <a:fillRect/>
          </a:stretch>
        </p:blipFill>
        <p:spPr>
          <a:xfrm>
            <a:off x="5785977" y="2596811"/>
            <a:ext cx="2426418" cy="3932261"/>
          </a:xfrm>
          <a:prstGeom prst="rect">
            <a:avLst/>
          </a:prstGeom>
        </p:spPr>
      </p:pic>
    </p:spTree>
    <p:extLst>
      <p:ext uri="{BB962C8B-B14F-4D97-AF65-F5344CB8AC3E}">
        <p14:creationId xmlns:p14="http://schemas.microsoft.com/office/powerpoint/2010/main" val="3328552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dirty="0"/>
          </a:p>
          <a:p>
            <a:pPr algn="ctr"/>
            <a:endParaRPr lang="en-US" sz="1000" b="1" dirty="0"/>
          </a:p>
          <a:p>
            <a:pPr algn="ctr"/>
            <a:endParaRPr lang="en-US" sz="1000" b="1" dirty="0"/>
          </a:p>
          <a:p>
            <a:pPr algn="ctr"/>
            <a:endParaRPr lang="en-US" sz="1000" b="1" dirty="0"/>
          </a:p>
          <a:p>
            <a:pPr algn="ctr"/>
            <a:endParaRPr lang="en-US" sz="1000" b="1" dirty="0"/>
          </a:p>
          <a:p>
            <a:pPr algn="ctr"/>
            <a:r>
              <a:rPr lang="en-US" sz="6000" b="1" dirty="0">
                <a:solidFill>
                  <a:schemeClr val="bg1"/>
                </a:solidFill>
              </a:rPr>
              <a:t>School Wide</a:t>
            </a:r>
          </a:p>
          <a:p>
            <a:pPr algn="ctr"/>
            <a:r>
              <a:rPr lang="en-US" sz="6000" b="1" dirty="0">
                <a:solidFill>
                  <a:schemeClr val="bg1"/>
                </a:solidFill>
              </a:rPr>
              <a:t>Extensions</a:t>
            </a: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21</a:t>
            </a:fld>
            <a:endParaRPr lang="en-US" dirty="0"/>
          </a:p>
        </p:txBody>
      </p:sp>
      <p:sp>
        <p:nvSpPr>
          <p:cNvPr id="5" name="Footer Placeholder 4"/>
          <p:cNvSpPr>
            <a:spLocks noGrp="1"/>
          </p:cNvSpPr>
          <p:nvPr>
            <p:ph type="ftr" sz="quarter" idx="11"/>
          </p:nvPr>
        </p:nvSpPr>
        <p:spPr>
          <a:xfrm>
            <a:off x="568325" y="6356350"/>
            <a:ext cx="5014790" cy="287338"/>
          </a:xfrm>
        </p:spPr>
        <p:txBody>
          <a:bodyPr/>
          <a:lstStyle/>
          <a:p>
            <a:pPr>
              <a:defRPr/>
            </a:pPr>
            <a:r>
              <a:rPr lang="en-US" dirty="0"/>
              <a:t>CHAMPION YEAR REVIEW|  ©2023 YMCA/Project Cornerstone </a:t>
            </a:r>
            <a:endParaRPr lang="en-US" dirty="0">
              <a:solidFill>
                <a:schemeClr val="bg2"/>
              </a:solidFill>
            </a:endParaRPr>
          </a:p>
        </p:txBody>
      </p:sp>
    </p:spTree>
    <p:extLst>
      <p:ext uri="{BB962C8B-B14F-4D97-AF65-F5344CB8AC3E}">
        <p14:creationId xmlns:p14="http://schemas.microsoft.com/office/powerpoint/2010/main" val="2574741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School Wide Extensions</a:t>
            </a:r>
            <a:br>
              <a:rPr lang="en-US" sz="3600" dirty="0"/>
            </a:br>
            <a:r>
              <a:rPr lang="en-US" sz="3600" dirty="0"/>
              <a:t>Kindness Links Us Togehter </a:t>
            </a:r>
            <a:br>
              <a:rPr lang="en-US" sz="3600" dirty="0"/>
            </a:br>
            <a:endParaRPr lang="en-US"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22</a:t>
            </a:fld>
            <a:endParaRPr lang="en-US" dirty="0"/>
          </a:p>
        </p:txBody>
      </p:sp>
      <p:sp>
        <p:nvSpPr>
          <p:cNvPr id="5" name="Footer Placeholder 4"/>
          <p:cNvSpPr>
            <a:spLocks noGrp="1"/>
          </p:cNvSpPr>
          <p:nvPr>
            <p:ph type="ftr" sz="quarter" idx="11"/>
          </p:nvPr>
        </p:nvSpPr>
        <p:spPr/>
        <p:txBody>
          <a:bodyPr/>
          <a:lstStyle/>
          <a:p>
            <a:pPr>
              <a:defRPr/>
            </a:pPr>
            <a:r>
              <a:rPr lang="en-US" dirty="0"/>
              <a:t>CHAMPION YEAR BOOKS  ©2024 YMCA/Project Cornerstone </a:t>
            </a:r>
            <a:endParaRPr lang="en-US" dirty="0">
              <a:solidFill>
                <a:schemeClr val="bg2"/>
              </a:solidFill>
            </a:endParaRPr>
          </a:p>
        </p:txBody>
      </p:sp>
      <p:pic>
        <p:nvPicPr>
          <p:cNvPr id="3" name="Picture 2">
            <a:extLst>
              <a:ext uri="{FF2B5EF4-FFF2-40B4-BE49-F238E27FC236}">
                <a16:creationId xmlns:a16="http://schemas.microsoft.com/office/drawing/2014/main" id="{270379CE-FBCE-F2DF-4E04-1D9A9E2B8F70}"/>
              </a:ext>
            </a:extLst>
          </p:cNvPr>
          <p:cNvPicPr>
            <a:picLocks noChangeAspect="1"/>
          </p:cNvPicPr>
          <p:nvPr/>
        </p:nvPicPr>
        <p:blipFill>
          <a:blip r:embed="rId3"/>
          <a:stretch>
            <a:fillRect/>
          </a:stretch>
        </p:blipFill>
        <p:spPr>
          <a:xfrm>
            <a:off x="1075038" y="1612558"/>
            <a:ext cx="6993924" cy="4516394"/>
          </a:xfrm>
          <a:prstGeom prst="rect">
            <a:avLst/>
          </a:prstGeom>
        </p:spPr>
      </p:pic>
    </p:spTree>
    <p:extLst>
      <p:ext uri="{BB962C8B-B14F-4D97-AF65-F5344CB8AC3E}">
        <p14:creationId xmlns:p14="http://schemas.microsoft.com/office/powerpoint/2010/main" val="3952802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6D71C-3418-C31E-31D0-D68180D431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23C603-9FD5-0A22-D0A3-1F3C8FE17A9E}"/>
              </a:ext>
            </a:extLst>
          </p:cNvPr>
          <p:cNvSpPr>
            <a:spLocks noGrp="1"/>
          </p:cNvSpPr>
          <p:nvPr>
            <p:ph type="title"/>
          </p:nvPr>
        </p:nvSpPr>
        <p:spPr/>
        <p:txBody>
          <a:bodyPr/>
          <a:lstStyle/>
          <a:p>
            <a:r>
              <a:rPr lang="en-US" sz="3600" dirty="0"/>
              <a:t>School Wide Extensions </a:t>
            </a:r>
            <a:br>
              <a:rPr lang="en-US" sz="3600" dirty="0"/>
            </a:br>
            <a:endParaRPr lang="en-US" dirty="0"/>
          </a:p>
        </p:txBody>
      </p:sp>
      <p:sp>
        <p:nvSpPr>
          <p:cNvPr id="4" name="Slide Number Placeholder 3">
            <a:extLst>
              <a:ext uri="{FF2B5EF4-FFF2-40B4-BE49-F238E27FC236}">
                <a16:creationId xmlns:a16="http://schemas.microsoft.com/office/drawing/2014/main" id="{5E614647-8445-DC41-8154-BBACD2B23C0F}"/>
              </a:ext>
            </a:extLst>
          </p:cNvPr>
          <p:cNvSpPr>
            <a:spLocks noGrp="1"/>
          </p:cNvSpPr>
          <p:nvPr>
            <p:ph type="sldNum" sz="quarter" idx="10"/>
          </p:nvPr>
        </p:nvSpPr>
        <p:spPr/>
        <p:txBody>
          <a:bodyPr/>
          <a:lstStyle/>
          <a:p>
            <a:pPr>
              <a:defRPr/>
            </a:pPr>
            <a:fld id="{DD7D3D9F-483B-4D2E-9546-1BB0A0DE023F}" type="slidenum">
              <a:rPr lang="en-US" smtClean="0"/>
              <a:pPr>
                <a:defRPr/>
              </a:pPr>
              <a:t>23</a:t>
            </a:fld>
            <a:endParaRPr lang="en-US" dirty="0"/>
          </a:p>
        </p:txBody>
      </p:sp>
      <p:sp>
        <p:nvSpPr>
          <p:cNvPr id="5" name="Footer Placeholder 4">
            <a:extLst>
              <a:ext uri="{FF2B5EF4-FFF2-40B4-BE49-F238E27FC236}">
                <a16:creationId xmlns:a16="http://schemas.microsoft.com/office/drawing/2014/main" id="{61621331-C654-E325-D245-6F7010F5181C}"/>
              </a:ext>
            </a:extLst>
          </p:cNvPr>
          <p:cNvSpPr>
            <a:spLocks noGrp="1"/>
          </p:cNvSpPr>
          <p:nvPr>
            <p:ph type="ftr" sz="quarter" idx="11"/>
          </p:nvPr>
        </p:nvSpPr>
        <p:spPr/>
        <p:txBody>
          <a:bodyPr/>
          <a:lstStyle/>
          <a:p>
            <a:pPr>
              <a:defRPr/>
            </a:pPr>
            <a:r>
              <a:rPr lang="en-US" dirty="0"/>
              <a:t>CHAMPION YEAR BOOKS  ©2024 YMCA/Project Cornerstone </a:t>
            </a:r>
            <a:endParaRPr lang="en-US" dirty="0">
              <a:solidFill>
                <a:schemeClr val="bg2"/>
              </a:solidFill>
            </a:endParaRPr>
          </a:p>
        </p:txBody>
      </p:sp>
      <p:pic>
        <p:nvPicPr>
          <p:cNvPr id="3" name="Picture 2">
            <a:extLst>
              <a:ext uri="{FF2B5EF4-FFF2-40B4-BE49-F238E27FC236}">
                <a16:creationId xmlns:a16="http://schemas.microsoft.com/office/drawing/2014/main" id="{FAA8331F-2321-B6E2-9274-C90D0141ADE8}"/>
              </a:ext>
            </a:extLst>
          </p:cNvPr>
          <p:cNvPicPr>
            <a:picLocks noChangeAspect="1"/>
          </p:cNvPicPr>
          <p:nvPr/>
        </p:nvPicPr>
        <p:blipFill>
          <a:blip r:embed="rId3"/>
          <a:stretch>
            <a:fillRect/>
          </a:stretch>
        </p:blipFill>
        <p:spPr>
          <a:xfrm>
            <a:off x="2466841" y="1450499"/>
            <a:ext cx="4691063" cy="4628515"/>
          </a:xfrm>
          <a:prstGeom prst="rect">
            <a:avLst/>
          </a:prstGeom>
        </p:spPr>
      </p:pic>
    </p:spTree>
    <p:extLst>
      <p:ext uri="{BB962C8B-B14F-4D97-AF65-F5344CB8AC3E}">
        <p14:creationId xmlns:p14="http://schemas.microsoft.com/office/powerpoint/2010/main" val="3059323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School Wide Extensions</a:t>
            </a:r>
            <a:br>
              <a:rPr lang="en-US" sz="3600" dirty="0"/>
            </a:br>
            <a:r>
              <a:rPr lang="en-US" sz="3200" dirty="0"/>
              <a:t>Vote for Favorite Book </a:t>
            </a:r>
            <a:br>
              <a:rPr lang="en-US" sz="3600" dirty="0"/>
            </a:br>
            <a:endParaRPr lang="en-US"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24</a:t>
            </a:fld>
            <a:endParaRPr lang="en-US" dirty="0"/>
          </a:p>
        </p:txBody>
      </p:sp>
      <p:sp>
        <p:nvSpPr>
          <p:cNvPr id="5" name="Footer Placeholder 4"/>
          <p:cNvSpPr>
            <a:spLocks noGrp="1"/>
          </p:cNvSpPr>
          <p:nvPr>
            <p:ph type="ftr" sz="quarter" idx="11"/>
          </p:nvPr>
        </p:nvSpPr>
        <p:spPr/>
        <p:txBody>
          <a:bodyPr/>
          <a:lstStyle/>
          <a:p>
            <a:pPr>
              <a:defRPr/>
            </a:pPr>
            <a:r>
              <a:rPr lang="en-US" dirty="0"/>
              <a:t>CHAMPION YEAR REVIEW  ©2024 YMCA/Project Cornerstone </a:t>
            </a:r>
            <a:endParaRPr lang="en-US" dirty="0">
              <a:solidFill>
                <a:schemeClr val="bg2"/>
              </a:solidFill>
            </a:endParaRPr>
          </a:p>
        </p:txBody>
      </p:sp>
      <p:pic>
        <p:nvPicPr>
          <p:cNvPr id="12" name="Picture 11">
            <a:extLst>
              <a:ext uri="{FF2B5EF4-FFF2-40B4-BE49-F238E27FC236}">
                <a16:creationId xmlns:a16="http://schemas.microsoft.com/office/drawing/2014/main" id="{04BDE078-7006-B6FD-3DA4-1B6EF47BEE8D}"/>
              </a:ext>
            </a:extLst>
          </p:cNvPr>
          <p:cNvPicPr>
            <a:picLocks noChangeAspect="1"/>
          </p:cNvPicPr>
          <p:nvPr/>
        </p:nvPicPr>
        <p:blipFill>
          <a:blip r:embed="rId3"/>
          <a:stretch>
            <a:fillRect/>
          </a:stretch>
        </p:blipFill>
        <p:spPr>
          <a:xfrm>
            <a:off x="2756795" y="1453773"/>
            <a:ext cx="3517697" cy="4688230"/>
          </a:xfrm>
          <a:prstGeom prst="rect">
            <a:avLst/>
          </a:prstGeom>
        </p:spPr>
      </p:pic>
    </p:spTree>
    <p:extLst>
      <p:ext uri="{BB962C8B-B14F-4D97-AF65-F5344CB8AC3E}">
        <p14:creationId xmlns:p14="http://schemas.microsoft.com/office/powerpoint/2010/main" val="2534606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School Wide Extensions </a:t>
            </a:r>
            <a:br>
              <a:rPr lang="en-US" sz="3600" dirty="0"/>
            </a:br>
            <a:r>
              <a:rPr lang="en-US" sz="3200" dirty="0"/>
              <a:t>Staff Challenge</a:t>
            </a:r>
            <a:br>
              <a:rPr lang="en-US" sz="3600" dirty="0"/>
            </a:br>
            <a:endParaRPr lang="en-US"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25</a:t>
            </a:fld>
            <a:endParaRPr lang="en-US" dirty="0"/>
          </a:p>
        </p:txBody>
      </p:sp>
      <p:sp>
        <p:nvSpPr>
          <p:cNvPr id="5" name="Footer Placeholder 4"/>
          <p:cNvSpPr>
            <a:spLocks noGrp="1"/>
          </p:cNvSpPr>
          <p:nvPr>
            <p:ph type="ftr" sz="quarter" idx="11"/>
          </p:nvPr>
        </p:nvSpPr>
        <p:spPr/>
        <p:txBody>
          <a:bodyPr/>
          <a:lstStyle/>
          <a:p>
            <a:pPr>
              <a:defRPr/>
            </a:pPr>
            <a:r>
              <a:rPr lang="en-US" dirty="0"/>
              <a:t>CHAMPION YEAR REVIEW  ©2024 YMCA/Project Cornerstone </a:t>
            </a:r>
            <a:endParaRPr lang="en-US" dirty="0">
              <a:solidFill>
                <a:schemeClr val="bg2"/>
              </a:solidFill>
            </a:endParaRPr>
          </a:p>
        </p:txBody>
      </p:sp>
      <p:pic>
        <p:nvPicPr>
          <p:cNvPr id="8" name="Picture 7">
            <a:extLst>
              <a:ext uri="{FF2B5EF4-FFF2-40B4-BE49-F238E27FC236}">
                <a16:creationId xmlns:a16="http://schemas.microsoft.com/office/drawing/2014/main" id="{5A897D31-42AF-8AB6-536A-7629521DC8A9}"/>
              </a:ext>
            </a:extLst>
          </p:cNvPr>
          <p:cNvPicPr>
            <a:picLocks noChangeAspect="1"/>
          </p:cNvPicPr>
          <p:nvPr/>
        </p:nvPicPr>
        <p:blipFill>
          <a:blip r:embed="rId3"/>
          <a:stretch>
            <a:fillRect/>
          </a:stretch>
        </p:blipFill>
        <p:spPr>
          <a:xfrm>
            <a:off x="4299858" y="1081606"/>
            <a:ext cx="3625779" cy="5366301"/>
          </a:xfrm>
          <a:prstGeom prst="rect">
            <a:avLst/>
          </a:prstGeom>
        </p:spPr>
      </p:pic>
    </p:spTree>
    <p:extLst>
      <p:ext uri="{BB962C8B-B14F-4D97-AF65-F5344CB8AC3E}">
        <p14:creationId xmlns:p14="http://schemas.microsoft.com/office/powerpoint/2010/main" val="1103904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School Wide Extensions</a:t>
            </a:r>
            <a:br>
              <a:rPr lang="en-US" sz="3600" dirty="0"/>
            </a:br>
            <a:r>
              <a:rPr lang="en-US" sz="3200" dirty="0"/>
              <a:t>Celebrating Teachers and Staff</a:t>
            </a:r>
            <a:br>
              <a:rPr lang="en-US" sz="3600" dirty="0"/>
            </a:br>
            <a:br>
              <a:rPr lang="en-US" sz="3600" dirty="0"/>
            </a:br>
            <a:endParaRPr lang="en-US"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26</a:t>
            </a:fld>
            <a:endParaRPr lang="en-US" dirty="0"/>
          </a:p>
        </p:txBody>
      </p:sp>
      <p:sp>
        <p:nvSpPr>
          <p:cNvPr id="5" name="Footer Placeholder 4"/>
          <p:cNvSpPr>
            <a:spLocks noGrp="1"/>
          </p:cNvSpPr>
          <p:nvPr>
            <p:ph type="ftr" sz="quarter" idx="11"/>
          </p:nvPr>
        </p:nvSpPr>
        <p:spPr/>
        <p:txBody>
          <a:bodyPr/>
          <a:lstStyle/>
          <a:p>
            <a:pPr>
              <a:defRPr/>
            </a:pPr>
            <a:r>
              <a:rPr lang="en-US" dirty="0"/>
              <a:t>THE CHAMPION YEAR REVIEW  ©2024 YMCA/Project Cornerstone </a:t>
            </a:r>
            <a:endParaRPr lang="en-US" dirty="0">
              <a:solidFill>
                <a:schemeClr val="bg2"/>
              </a:solidFill>
            </a:endParaRPr>
          </a:p>
        </p:txBody>
      </p:sp>
      <p:pic>
        <p:nvPicPr>
          <p:cNvPr id="3" name="Picture 2">
            <a:extLst>
              <a:ext uri="{FF2B5EF4-FFF2-40B4-BE49-F238E27FC236}">
                <a16:creationId xmlns:a16="http://schemas.microsoft.com/office/drawing/2014/main" id="{E85A6CD3-E437-50E6-6F52-139286024E59}"/>
              </a:ext>
            </a:extLst>
          </p:cNvPr>
          <p:cNvPicPr>
            <a:picLocks noChangeAspect="1"/>
          </p:cNvPicPr>
          <p:nvPr/>
        </p:nvPicPr>
        <p:blipFill>
          <a:blip r:embed="rId3"/>
          <a:stretch>
            <a:fillRect/>
          </a:stretch>
        </p:blipFill>
        <p:spPr>
          <a:xfrm>
            <a:off x="1467643" y="1526968"/>
            <a:ext cx="6096000" cy="4552950"/>
          </a:xfrm>
          <a:prstGeom prst="rect">
            <a:avLst/>
          </a:prstGeom>
        </p:spPr>
      </p:pic>
    </p:spTree>
    <p:extLst>
      <p:ext uri="{BB962C8B-B14F-4D97-AF65-F5344CB8AC3E}">
        <p14:creationId xmlns:p14="http://schemas.microsoft.com/office/powerpoint/2010/main" val="3577781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School Wide Extensions</a:t>
            </a:r>
            <a:br>
              <a:rPr lang="en-US" sz="3600" dirty="0"/>
            </a:br>
            <a:r>
              <a:rPr lang="en-US" sz="3200" dirty="0"/>
              <a:t>Celebrating Volunteers</a:t>
            </a:r>
            <a:br>
              <a:rPr lang="en-US" sz="3600" dirty="0"/>
            </a:br>
            <a:r>
              <a:rPr lang="en-US" sz="3600" dirty="0"/>
              <a:t> </a:t>
            </a:r>
            <a:br>
              <a:rPr lang="en-US" sz="3600" dirty="0"/>
            </a:br>
            <a:br>
              <a:rPr lang="en-US" sz="3600" dirty="0"/>
            </a:br>
            <a:endParaRPr lang="en-US"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27</a:t>
            </a:fld>
            <a:endParaRPr lang="en-US" dirty="0"/>
          </a:p>
        </p:txBody>
      </p:sp>
      <p:sp>
        <p:nvSpPr>
          <p:cNvPr id="5" name="Footer Placeholder 4"/>
          <p:cNvSpPr>
            <a:spLocks noGrp="1"/>
          </p:cNvSpPr>
          <p:nvPr>
            <p:ph type="ftr" sz="quarter" idx="11"/>
          </p:nvPr>
        </p:nvSpPr>
        <p:spPr/>
        <p:txBody>
          <a:bodyPr/>
          <a:lstStyle/>
          <a:p>
            <a:pPr>
              <a:defRPr/>
            </a:pPr>
            <a:r>
              <a:rPr lang="en-US" dirty="0"/>
              <a:t>THE CHAMPION YEAR REVIEW  ©2024 YMCA/Project Cornerstone </a:t>
            </a:r>
            <a:endParaRPr lang="en-US" dirty="0">
              <a:solidFill>
                <a:schemeClr val="bg2"/>
              </a:solidFill>
            </a:endParaRPr>
          </a:p>
        </p:txBody>
      </p:sp>
      <p:pic>
        <p:nvPicPr>
          <p:cNvPr id="8" name="Picture 7">
            <a:extLst>
              <a:ext uri="{FF2B5EF4-FFF2-40B4-BE49-F238E27FC236}">
                <a16:creationId xmlns:a16="http://schemas.microsoft.com/office/drawing/2014/main" id="{C9CFFAF7-4D0D-BD74-B2AF-CD5543E55E89}"/>
              </a:ext>
            </a:extLst>
          </p:cNvPr>
          <p:cNvPicPr>
            <a:picLocks noChangeAspect="1"/>
          </p:cNvPicPr>
          <p:nvPr/>
        </p:nvPicPr>
        <p:blipFill>
          <a:blip r:embed="rId3"/>
          <a:stretch>
            <a:fillRect/>
          </a:stretch>
        </p:blipFill>
        <p:spPr>
          <a:xfrm>
            <a:off x="5815443" y="1224355"/>
            <a:ext cx="2549935" cy="2488416"/>
          </a:xfrm>
          <a:prstGeom prst="rect">
            <a:avLst/>
          </a:prstGeom>
        </p:spPr>
      </p:pic>
      <p:pic>
        <p:nvPicPr>
          <p:cNvPr id="9" name="Picture 8">
            <a:extLst>
              <a:ext uri="{FF2B5EF4-FFF2-40B4-BE49-F238E27FC236}">
                <a16:creationId xmlns:a16="http://schemas.microsoft.com/office/drawing/2014/main" id="{E72EA8D8-92A6-B99A-832B-3D0E7216CCF5}"/>
              </a:ext>
            </a:extLst>
          </p:cNvPr>
          <p:cNvPicPr>
            <a:picLocks noChangeAspect="1"/>
          </p:cNvPicPr>
          <p:nvPr/>
        </p:nvPicPr>
        <p:blipFill>
          <a:blip r:embed="rId4"/>
          <a:stretch>
            <a:fillRect/>
          </a:stretch>
        </p:blipFill>
        <p:spPr>
          <a:xfrm>
            <a:off x="2053589" y="1833213"/>
            <a:ext cx="3113903" cy="4151870"/>
          </a:xfrm>
          <a:prstGeom prst="rect">
            <a:avLst/>
          </a:prstGeom>
        </p:spPr>
      </p:pic>
    </p:spTree>
    <p:extLst>
      <p:ext uri="{BB962C8B-B14F-4D97-AF65-F5344CB8AC3E}">
        <p14:creationId xmlns:p14="http://schemas.microsoft.com/office/powerpoint/2010/main" val="1773428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School Wide Extensions</a:t>
            </a:r>
            <a:br>
              <a:rPr lang="en-US" sz="3600" dirty="0"/>
            </a:br>
            <a:r>
              <a:rPr lang="en-US" sz="3200" dirty="0"/>
              <a:t>Celebrating Students</a:t>
            </a:r>
            <a:br>
              <a:rPr lang="en-US" sz="3600" dirty="0"/>
            </a:br>
            <a:r>
              <a:rPr lang="en-US" sz="3600" dirty="0"/>
              <a:t> </a:t>
            </a:r>
            <a:br>
              <a:rPr lang="en-US" sz="3600" dirty="0"/>
            </a:br>
            <a:br>
              <a:rPr lang="en-US" sz="3600" dirty="0"/>
            </a:br>
            <a:endParaRPr lang="en-US"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28</a:t>
            </a:fld>
            <a:endParaRPr lang="en-US" dirty="0"/>
          </a:p>
        </p:txBody>
      </p:sp>
      <p:sp>
        <p:nvSpPr>
          <p:cNvPr id="5" name="Footer Placeholder 4"/>
          <p:cNvSpPr>
            <a:spLocks noGrp="1"/>
          </p:cNvSpPr>
          <p:nvPr>
            <p:ph type="ftr" sz="quarter" idx="11"/>
          </p:nvPr>
        </p:nvSpPr>
        <p:spPr/>
        <p:txBody>
          <a:bodyPr/>
          <a:lstStyle/>
          <a:p>
            <a:pPr>
              <a:defRPr/>
            </a:pPr>
            <a:r>
              <a:rPr lang="en-US" dirty="0"/>
              <a:t>THE CHAMPION YEAR REVIEW  ©2024 YMCA/Project Cornerstone </a:t>
            </a:r>
            <a:endParaRPr lang="en-US" dirty="0">
              <a:solidFill>
                <a:schemeClr val="bg2"/>
              </a:solidFill>
            </a:endParaRPr>
          </a:p>
        </p:txBody>
      </p:sp>
      <p:pic>
        <p:nvPicPr>
          <p:cNvPr id="6" name="Picture 5">
            <a:extLst>
              <a:ext uri="{FF2B5EF4-FFF2-40B4-BE49-F238E27FC236}">
                <a16:creationId xmlns:a16="http://schemas.microsoft.com/office/drawing/2014/main" id="{241A44C8-B87F-13A5-4408-D60BD370BA81}"/>
              </a:ext>
            </a:extLst>
          </p:cNvPr>
          <p:cNvPicPr>
            <a:picLocks noChangeAspect="1"/>
          </p:cNvPicPr>
          <p:nvPr/>
        </p:nvPicPr>
        <p:blipFill>
          <a:blip r:embed="rId3"/>
          <a:stretch>
            <a:fillRect/>
          </a:stretch>
        </p:blipFill>
        <p:spPr>
          <a:xfrm>
            <a:off x="2395310" y="1807653"/>
            <a:ext cx="4698605" cy="4180114"/>
          </a:xfrm>
          <a:prstGeom prst="rect">
            <a:avLst/>
          </a:prstGeom>
        </p:spPr>
      </p:pic>
    </p:spTree>
    <p:extLst>
      <p:ext uri="{BB962C8B-B14F-4D97-AF65-F5344CB8AC3E}">
        <p14:creationId xmlns:p14="http://schemas.microsoft.com/office/powerpoint/2010/main" val="1038863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Home and School Communication</a:t>
            </a:r>
          </a:p>
        </p:txBody>
      </p:sp>
      <p:sp>
        <p:nvSpPr>
          <p:cNvPr id="3" name="Content Placeholder 2"/>
          <p:cNvSpPr>
            <a:spLocks noGrp="1"/>
          </p:cNvSpPr>
          <p:nvPr>
            <p:ph idx="1"/>
          </p:nvPr>
        </p:nvSpPr>
        <p:spPr>
          <a:xfrm>
            <a:off x="328613" y="982981"/>
            <a:ext cx="8339137" cy="5096300"/>
          </a:xfrm>
        </p:spPr>
        <p:txBody>
          <a:bodyPr/>
          <a:lstStyle/>
          <a:p>
            <a:pPr algn="ctr"/>
            <a:r>
              <a:rPr lang="en-US" sz="2800" b="1" dirty="0">
                <a:solidFill>
                  <a:schemeClr val="tx1"/>
                </a:solidFill>
              </a:rPr>
              <a:t>Newsletter Blurb</a:t>
            </a:r>
            <a:endParaRPr lang="en-US" dirty="0">
              <a:solidFill>
                <a:schemeClr val="tx1"/>
              </a:solidFill>
            </a:endParaRPr>
          </a:p>
          <a:p>
            <a:pPr marL="0" algn="ctr"/>
            <a:r>
              <a:rPr lang="en-US" sz="2800" b="1" dirty="0">
                <a:solidFill>
                  <a:schemeClr val="tx1"/>
                </a:solidFill>
              </a:rPr>
              <a:t>Student Stickers</a:t>
            </a:r>
          </a:p>
          <a:p>
            <a:pPr algn="ctr"/>
            <a:r>
              <a:rPr lang="en-US" sz="2800" b="1" dirty="0">
                <a:solidFill>
                  <a:schemeClr val="tx1"/>
                </a:solidFill>
              </a:rPr>
              <a:t>Parent Letter and Email Blurb</a:t>
            </a:r>
          </a:p>
          <a:p>
            <a:pPr algn="ctr"/>
            <a:r>
              <a:rPr lang="en-US" sz="2800" b="1" dirty="0">
                <a:solidFill>
                  <a:schemeClr val="tx1"/>
                </a:solidFill>
              </a:rPr>
              <a:t>Tool Kits</a:t>
            </a:r>
            <a:endParaRPr lang="en-US" sz="1600" dirty="0">
              <a:solidFill>
                <a:schemeClr val="tx1"/>
              </a:solidFill>
            </a:endParaRPr>
          </a:p>
          <a:p>
            <a:pPr algn="ctr"/>
            <a:r>
              <a:rPr lang="en-US" sz="2800" b="1" dirty="0">
                <a:solidFill>
                  <a:schemeClr val="tx1"/>
                </a:solidFill>
              </a:rPr>
              <a:t>Family Movie Night</a:t>
            </a:r>
          </a:p>
          <a:p>
            <a:pPr algn="ctr"/>
            <a:r>
              <a:rPr lang="en-US" sz="2800" b="1" dirty="0">
                <a:solidFill>
                  <a:srgbClr val="00B0F0"/>
                </a:solidFill>
              </a:rPr>
              <a:t>SUMMMER FUN</a:t>
            </a:r>
          </a:p>
          <a:p>
            <a:pPr algn="ctr"/>
            <a:endParaRPr lang="en-US" sz="2000" dirty="0">
              <a:solidFill>
                <a:schemeClr val="tx1"/>
              </a:solidFill>
            </a:endParaRPr>
          </a:p>
          <a:p>
            <a:pPr algn="ctr"/>
            <a:endParaRPr lang="en-US" sz="2800" b="1" dirty="0">
              <a:solidFill>
                <a:schemeClr val="tx1"/>
              </a:solidFill>
            </a:endParaRPr>
          </a:p>
          <a:p>
            <a:pPr algn="ctr"/>
            <a:endParaRPr lang="en-US" dirty="0"/>
          </a:p>
          <a:p>
            <a:pPr algn="ctr"/>
            <a:endParaRPr lang="en-US" sz="2800" b="1"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rPr>
              <a:t>30</a:t>
            </a:r>
          </a:p>
        </p:txBody>
      </p:sp>
      <p:sp>
        <p:nvSpPr>
          <p:cNvPr id="6" name="Footer Placeholder 5">
            <a:extLst>
              <a:ext uri="{FF2B5EF4-FFF2-40B4-BE49-F238E27FC236}">
                <a16:creationId xmlns:a16="http://schemas.microsoft.com/office/drawing/2014/main" id="{22AD2B0A-99C9-4896-C6D0-88DC18B2B644}"/>
              </a:ext>
            </a:extLst>
          </p:cNvPr>
          <p:cNvSpPr>
            <a:spLocks noGrp="1"/>
          </p:cNvSpPr>
          <p:nvPr>
            <p:ph type="ftr" sz="quarter" idx="11"/>
          </p:nvPr>
        </p:nvSpPr>
        <p:spPr>
          <a:xfrm>
            <a:off x="1066800" y="6356350"/>
            <a:ext cx="4192588" cy="287338"/>
          </a:xfrm>
        </p:spPr>
        <p:txBody>
          <a:bodyPr/>
          <a:lstStyle/>
          <a:p>
            <a:pPr>
              <a:defRPr/>
            </a:pPr>
            <a:r>
              <a:rPr lang="en-US" dirty="0">
                <a:solidFill>
                  <a:schemeClr val="bg2"/>
                </a:solidFill>
              </a:rPr>
              <a:t>CHAMPION YEAR REVIEW @2024 YMCA Project Cornerstone </a:t>
            </a:r>
          </a:p>
        </p:txBody>
      </p:sp>
      <p:pic>
        <p:nvPicPr>
          <p:cNvPr id="5" name="Picture 4">
            <a:extLst>
              <a:ext uri="{FF2B5EF4-FFF2-40B4-BE49-F238E27FC236}">
                <a16:creationId xmlns:a16="http://schemas.microsoft.com/office/drawing/2014/main" id="{2C6E83C7-7652-9FEC-BF6A-EBD9671D70C2}"/>
              </a:ext>
            </a:extLst>
          </p:cNvPr>
          <p:cNvPicPr>
            <a:picLocks noChangeAspect="1"/>
          </p:cNvPicPr>
          <p:nvPr/>
        </p:nvPicPr>
        <p:blipFill>
          <a:blip r:embed="rId3"/>
          <a:stretch>
            <a:fillRect/>
          </a:stretch>
        </p:blipFill>
        <p:spPr>
          <a:xfrm>
            <a:off x="6487552" y="4475722"/>
            <a:ext cx="1747264" cy="1742094"/>
          </a:xfrm>
          <a:prstGeom prst="rect">
            <a:avLst/>
          </a:prstGeom>
        </p:spPr>
      </p:pic>
    </p:spTree>
    <p:extLst>
      <p:ext uri="{BB962C8B-B14F-4D97-AF65-F5344CB8AC3E}">
        <p14:creationId xmlns:p14="http://schemas.microsoft.com/office/powerpoint/2010/main" val="286392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dirty="0"/>
          </a:p>
          <a:p>
            <a:pPr algn="ctr"/>
            <a:endParaRPr lang="en-US" sz="1000" b="1" dirty="0"/>
          </a:p>
          <a:p>
            <a:pPr algn="ctr"/>
            <a:endParaRPr lang="en-US" sz="1000" b="1" dirty="0"/>
          </a:p>
          <a:p>
            <a:pPr algn="ctr"/>
            <a:endParaRPr lang="en-US" sz="1000" b="1" dirty="0"/>
          </a:p>
          <a:p>
            <a:pPr algn="ctr"/>
            <a:endParaRPr lang="en-US" sz="1000" b="1" dirty="0"/>
          </a:p>
          <a:p>
            <a:pPr algn="ctr"/>
            <a:r>
              <a:rPr lang="en-US" sz="6000" b="1" dirty="0">
                <a:solidFill>
                  <a:schemeClr val="bg1"/>
                </a:solidFill>
              </a:rPr>
              <a:t>Conversation </a:t>
            </a:r>
          </a:p>
          <a:p>
            <a:pPr algn="ctr"/>
            <a:r>
              <a:rPr lang="en-US" sz="6000" b="1" dirty="0">
                <a:solidFill>
                  <a:schemeClr val="bg1"/>
                </a:solidFill>
              </a:rPr>
              <a:t>Starter</a:t>
            </a: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3</a:t>
            </a:fld>
            <a:endParaRPr lang="en-US" dirty="0"/>
          </a:p>
        </p:txBody>
      </p:sp>
      <p:sp>
        <p:nvSpPr>
          <p:cNvPr id="5" name="Footer Placeholder 4"/>
          <p:cNvSpPr>
            <a:spLocks noGrp="1"/>
          </p:cNvSpPr>
          <p:nvPr>
            <p:ph type="ftr" sz="quarter" idx="11"/>
          </p:nvPr>
        </p:nvSpPr>
        <p:spPr>
          <a:xfrm>
            <a:off x="568325" y="6356350"/>
            <a:ext cx="5014790" cy="287338"/>
          </a:xfrm>
        </p:spPr>
        <p:txBody>
          <a:bodyPr/>
          <a:lstStyle/>
          <a:p>
            <a:pPr>
              <a:defRPr/>
            </a:pPr>
            <a:r>
              <a:rPr lang="en-US" dirty="0"/>
              <a:t>CHAMPION YEAR REVIEW|  ©2024 YMCA/Project Cornerstone </a:t>
            </a:r>
            <a:endParaRPr lang="en-US" dirty="0">
              <a:solidFill>
                <a:schemeClr val="bg2"/>
              </a:solidFill>
            </a:endParaRPr>
          </a:p>
        </p:txBody>
      </p:sp>
    </p:spTree>
    <p:extLst>
      <p:ext uri="{BB962C8B-B14F-4D97-AF65-F5344CB8AC3E}">
        <p14:creationId xmlns:p14="http://schemas.microsoft.com/office/powerpoint/2010/main" val="2014541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2"/>
            <a:ext cx="8374062" cy="1062037"/>
          </a:xfrm>
        </p:spPr>
        <p:txBody>
          <a:bodyPr/>
          <a:lstStyle/>
          <a:p>
            <a:r>
              <a:rPr lang="en-US" sz="3600" dirty="0"/>
              <a:t>Closing Comments:  </a:t>
            </a:r>
            <a:br>
              <a:rPr lang="en-US" sz="3200" dirty="0"/>
            </a:br>
            <a:r>
              <a:rPr lang="en-US" sz="2800" dirty="0"/>
              <a:t>Wrapping It Up!</a:t>
            </a:r>
          </a:p>
        </p:txBody>
      </p:sp>
      <p:sp>
        <p:nvSpPr>
          <p:cNvPr id="3" name="Content Placeholder 2"/>
          <p:cNvSpPr>
            <a:spLocks noGrp="1"/>
          </p:cNvSpPr>
          <p:nvPr>
            <p:ph idx="1"/>
          </p:nvPr>
        </p:nvSpPr>
        <p:spPr>
          <a:xfrm>
            <a:off x="804863" y="1556276"/>
            <a:ext cx="6713537" cy="4839860"/>
          </a:xfrm>
        </p:spPr>
        <p:txBody>
          <a:bodyPr/>
          <a:lstStyle/>
          <a:p>
            <a:pPr marL="465138" lvl="2" indent="0" algn="ctr">
              <a:spcBef>
                <a:spcPts val="600"/>
              </a:spcBef>
              <a:buNone/>
            </a:pPr>
            <a:endParaRPr lang="en-US" sz="3200" b="1"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sym typeface="Helvetica"/>
              </a:rPr>
              <a:pPr marL="0" marR="0" lvl="0" indent="0" algn="l" defTabSz="914400" rtl="0" eaLnBrk="0" fontAlgn="base" latinLnBrk="0" hangingPunct="0">
                <a:lnSpc>
                  <a:spcPct val="100000"/>
                </a:lnSpc>
                <a:spcBef>
                  <a:spcPct val="0"/>
                </a:spcBef>
                <a:spcAft>
                  <a:spcPct val="0"/>
                </a:spcAft>
                <a:buClrTx/>
                <a:buSzTx/>
                <a:buFontTx/>
                <a:buNone/>
                <a:tabLst/>
                <a:defRPr/>
              </a:pPr>
              <a:t>30</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sym typeface="Helvetica"/>
            </a:endParaRPr>
          </a:p>
        </p:txBody>
      </p:sp>
      <p:sp>
        <p:nvSpPr>
          <p:cNvPr id="6" name="Footer Placeholder 5">
            <a:extLst>
              <a:ext uri="{FF2B5EF4-FFF2-40B4-BE49-F238E27FC236}">
                <a16:creationId xmlns:a16="http://schemas.microsoft.com/office/drawing/2014/main" id="{BF36AD95-2240-348A-8D58-EC77E3436011}"/>
              </a:ext>
            </a:extLst>
          </p:cNvPr>
          <p:cNvSpPr>
            <a:spLocks noGrp="1"/>
          </p:cNvSpPr>
          <p:nvPr>
            <p:ph type="ftr" sz="quarter" idx="1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kern="0" dirty="0">
                <a:solidFill>
                  <a:srgbClr val="464847"/>
                </a:solidFill>
                <a:sym typeface="Helvetica"/>
              </a:rPr>
              <a:t>CHAMPION YEAR REVIEW</a:t>
            </a:r>
            <a:r>
              <a:rPr kumimoji="0" lang="en-US" sz="800" b="0" i="0" u="none" strike="noStrike" kern="0" cap="none" spc="0" normalizeH="0" baseline="0" noProof="0" dirty="0">
                <a:ln>
                  <a:noFill/>
                </a:ln>
                <a:solidFill>
                  <a:srgbClr val="464847"/>
                </a:solidFill>
                <a:effectLst/>
                <a:uLnTx/>
                <a:uFillTx/>
                <a:latin typeface="Verdana" pitchFamily="64" charset="0"/>
                <a:ea typeface="ＭＳ Ｐゴシック" pitchFamily="64" charset="-128"/>
                <a:sym typeface="Helvetica"/>
              </a:rPr>
              <a:t> @2024 YMCA Project Cornerstone </a:t>
            </a:r>
          </a:p>
        </p:txBody>
      </p:sp>
      <p:sp>
        <p:nvSpPr>
          <p:cNvPr id="9" name="TextBox 8">
            <a:extLst>
              <a:ext uri="{FF2B5EF4-FFF2-40B4-BE49-F238E27FC236}">
                <a16:creationId xmlns:a16="http://schemas.microsoft.com/office/drawing/2014/main" id="{7F931CD5-7D02-C7C3-8478-26EB432E5D99}"/>
              </a:ext>
            </a:extLst>
          </p:cNvPr>
          <p:cNvSpPr txBox="1"/>
          <p:nvPr/>
        </p:nvSpPr>
        <p:spPr>
          <a:xfrm>
            <a:off x="1875630" y="3734379"/>
            <a:ext cx="4572000" cy="2539157"/>
          </a:xfrm>
          <a:prstGeom prst="rect">
            <a:avLst/>
          </a:prstGeom>
          <a:noFill/>
        </p:spPr>
        <p:txBody>
          <a:bodyPr wrap="square">
            <a:spAutoFit/>
          </a:bodyPr>
          <a:lstStyle/>
          <a:p>
            <a:pPr marL="1257300" lvl="2" indent="-342900">
              <a:spcBef>
                <a:spcPts val="600"/>
              </a:spcBef>
              <a:buFont typeface="Arial" panose="020B0604020202020204" pitchFamily="34" charset="0"/>
              <a:buChar char="•"/>
            </a:pPr>
            <a:r>
              <a:rPr lang="en-US" sz="2400" b="1" i="1" dirty="0">
                <a:solidFill>
                  <a:srgbClr val="002060"/>
                </a:solidFill>
              </a:rPr>
              <a:t>Recruit now</a:t>
            </a:r>
            <a:endParaRPr lang="en-US" sz="2400" dirty="0">
              <a:solidFill>
                <a:srgbClr val="002060"/>
              </a:solidFill>
            </a:endParaRPr>
          </a:p>
          <a:p>
            <a:pPr marL="1257300" lvl="2" indent="-342900">
              <a:spcBef>
                <a:spcPts val="600"/>
              </a:spcBef>
              <a:buFont typeface="Arial" panose="020B0604020202020204" pitchFamily="34" charset="0"/>
              <a:buChar char="•"/>
            </a:pPr>
            <a:r>
              <a:rPr lang="en-US" sz="2400" b="1" i="1" dirty="0">
                <a:solidFill>
                  <a:srgbClr val="002060"/>
                </a:solidFill>
              </a:rPr>
              <a:t>Training Dates</a:t>
            </a:r>
          </a:p>
          <a:p>
            <a:pPr marL="1257300" lvl="2" indent="-342900">
              <a:spcBef>
                <a:spcPts val="600"/>
              </a:spcBef>
              <a:buFont typeface="Arial" panose="020B0604020202020204" pitchFamily="34" charset="0"/>
              <a:buChar char="•"/>
            </a:pPr>
            <a:r>
              <a:rPr lang="en-US" sz="2400" b="1" i="1" dirty="0">
                <a:solidFill>
                  <a:srgbClr val="002060"/>
                </a:solidFill>
              </a:rPr>
              <a:t>Volunteer Celebration</a:t>
            </a:r>
          </a:p>
          <a:p>
            <a:pPr marL="1257300" lvl="2" indent="-342900">
              <a:spcBef>
                <a:spcPts val="600"/>
              </a:spcBef>
              <a:buFont typeface="Arial" panose="020B0604020202020204" pitchFamily="34" charset="0"/>
              <a:buChar char="•"/>
            </a:pPr>
            <a:r>
              <a:rPr lang="en-US" b="1" i="1" dirty="0">
                <a:solidFill>
                  <a:srgbClr val="002060"/>
                </a:solidFill>
              </a:rPr>
              <a:t>Moving to Middle School</a:t>
            </a:r>
            <a:endParaRPr lang="en-US" sz="2400" b="1" i="1" dirty="0">
              <a:solidFill>
                <a:srgbClr val="002060"/>
              </a:solidFill>
            </a:endParaRPr>
          </a:p>
        </p:txBody>
      </p:sp>
      <p:pic>
        <p:nvPicPr>
          <p:cNvPr id="5" name="Picture 4">
            <a:extLst>
              <a:ext uri="{FF2B5EF4-FFF2-40B4-BE49-F238E27FC236}">
                <a16:creationId xmlns:a16="http://schemas.microsoft.com/office/drawing/2014/main" id="{4C81B37A-B18F-B958-9817-50718C5FABA8}"/>
              </a:ext>
            </a:extLst>
          </p:cNvPr>
          <p:cNvPicPr>
            <a:picLocks noChangeAspect="1"/>
          </p:cNvPicPr>
          <p:nvPr/>
        </p:nvPicPr>
        <p:blipFill>
          <a:blip r:embed="rId3"/>
          <a:stretch>
            <a:fillRect/>
          </a:stretch>
        </p:blipFill>
        <p:spPr>
          <a:xfrm>
            <a:off x="1189573" y="1556276"/>
            <a:ext cx="5944115" cy="1975275"/>
          </a:xfrm>
          <a:prstGeom prst="rect">
            <a:avLst/>
          </a:prstGeom>
        </p:spPr>
      </p:pic>
    </p:spTree>
    <p:extLst>
      <p:ext uri="{BB962C8B-B14F-4D97-AF65-F5344CB8AC3E}">
        <p14:creationId xmlns:p14="http://schemas.microsoft.com/office/powerpoint/2010/main" val="75614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Conversation Starter:    Grades K-2</a:t>
            </a:r>
            <a:br>
              <a:rPr lang="en-US" sz="3200" dirty="0"/>
            </a:br>
            <a:r>
              <a:rPr lang="en-US" sz="3200" dirty="0"/>
              <a:t>ABC Toolbox</a:t>
            </a:r>
            <a:br>
              <a:rPr lang="en-US" sz="3200" dirty="0"/>
            </a:br>
            <a:br>
              <a:rPr lang="en-US" dirty="0"/>
            </a:br>
            <a:endParaRPr lang="en-US" sz="3200" dirty="0">
              <a:solidFill>
                <a:srgbClr val="5C2E91"/>
              </a:solidFill>
            </a:endParaRP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4</a:t>
            </a:fld>
            <a:endParaRPr lang="en-US" dirty="0"/>
          </a:p>
        </p:txBody>
      </p:sp>
      <p:sp>
        <p:nvSpPr>
          <p:cNvPr id="5" name="Footer Placeholder 4"/>
          <p:cNvSpPr>
            <a:spLocks noGrp="1"/>
          </p:cNvSpPr>
          <p:nvPr>
            <p:ph type="ftr" sz="quarter" idx="11"/>
          </p:nvPr>
        </p:nvSpPr>
        <p:spPr/>
        <p:txBody>
          <a:bodyPr/>
          <a:lstStyle/>
          <a:p>
            <a:pPr>
              <a:defRPr/>
            </a:pPr>
            <a:r>
              <a:rPr lang="en-US" dirty="0"/>
              <a:t>CHAMPION YEAR REVIEW| ©2024 YMCA/Project Cornerstone </a:t>
            </a:r>
            <a:endParaRPr lang="en-US" dirty="0">
              <a:solidFill>
                <a:schemeClr val="bg2"/>
              </a:solidFill>
            </a:endParaRPr>
          </a:p>
        </p:txBody>
      </p:sp>
      <p:pic>
        <p:nvPicPr>
          <p:cNvPr id="3" name="Picture 2">
            <a:extLst>
              <a:ext uri="{FF2B5EF4-FFF2-40B4-BE49-F238E27FC236}">
                <a16:creationId xmlns:a16="http://schemas.microsoft.com/office/drawing/2014/main" id="{CE5FE5BE-8AB4-35E6-4E58-42F97E966764}"/>
              </a:ext>
            </a:extLst>
          </p:cNvPr>
          <p:cNvPicPr>
            <a:picLocks noChangeAspect="1"/>
          </p:cNvPicPr>
          <p:nvPr/>
        </p:nvPicPr>
        <p:blipFill>
          <a:blip r:embed="rId3"/>
          <a:stretch>
            <a:fillRect/>
          </a:stretch>
        </p:blipFill>
        <p:spPr>
          <a:xfrm>
            <a:off x="2851381" y="1582665"/>
            <a:ext cx="3328526" cy="4364182"/>
          </a:xfrm>
          <a:prstGeom prst="rect">
            <a:avLst/>
          </a:prstGeom>
        </p:spPr>
      </p:pic>
    </p:spTree>
    <p:extLst>
      <p:ext uri="{BB962C8B-B14F-4D97-AF65-F5344CB8AC3E}">
        <p14:creationId xmlns:p14="http://schemas.microsoft.com/office/powerpoint/2010/main" val="559854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3E83C-5466-4D0F-EE16-F75694669F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C0C65E-FC0E-4C1E-0401-7B1686DEDC2A}"/>
              </a:ext>
            </a:extLst>
          </p:cNvPr>
          <p:cNvSpPr>
            <a:spLocks noGrp="1"/>
          </p:cNvSpPr>
          <p:nvPr>
            <p:ph type="title"/>
          </p:nvPr>
        </p:nvSpPr>
        <p:spPr/>
        <p:txBody>
          <a:bodyPr/>
          <a:lstStyle/>
          <a:p>
            <a:r>
              <a:rPr lang="en-US" sz="3200" dirty="0"/>
              <a:t>Conversation Starter: Grades 3-6</a:t>
            </a:r>
            <a:br>
              <a:rPr lang="en-US" sz="3200" dirty="0"/>
            </a:br>
            <a:r>
              <a:rPr lang="en-US" sz="3200" dirty="0"/>
              <a:t>What is Empathy?</a:t>
            </a:r>
            <a:br>
              <a:rPr lang="en-US" sz="3200" dirty="0"/>
            </a:br>
            <a:br>
              <a:rPr lang="en-US" dirty="0"/>
            </a:br>
            <a:endParaRPr lang="en-US" sz="3200" dirty="0">
              <a:solidFill>
                <a:srgbClr val="5C2E91"/>
              </a:solidFill>
            </a:endParaRPr>
          </a:p>
        </p:txBody>
      </p:sp>
      <p:sp>
        <p:nvSpPr>
          <p:cNvPr id="4" name="Slide Number Placeholder 3">
            <a:extLst>
              <a:ext uri="{FF2B5EF4-FFF2-40B4-BE49-F238E27FC236}">
                <a16:creationId xmlns:a16="http://schemas.microsoft.com/office/drawing/2014/main" id="{5DCC2D8C-3C68-031A-4332-01527EE4DCD7}"/>
              </a:ext>
            </a:extLst>
          </p:cNvPr>
          <p:cNvSpPr>
            <a:spLocks noGrp="1"/>
          </p:cNvSpPr>
          <p:nvPr>
            <p:ph type="sldNum" sz="quarter" idx="10"/>
          </p:nvPr>
        </p:nvSpPr>
        <p:spPr/>
        <p:txBody>
          <a:bodyPr/>
          <a:lstStyle/>
          <a:p>
            <a:pPr>
              <a:defRPr/>
            </a:pPr>
            <a:fld id="{DD7D3D9F-483B-4D2E-9546-1BB0A0DE023F}" type="slidenum">
              <a:rPr lang="en-US" smtClean="0"/>
              <a:pPr>
                <a:defRPr/>
              </a:pPr>
              <a:t>5</a:t>
            </a:fld>
            <a:endParaRPr lang="en-US" dirty="0"/>
          </a:p>
        </p:txBody>
      </p:sp>
      <p:sp>
        <p:nvSpPr>
          <p:cNvPr id="5" name="Footer Placeholder 4">
            <a:extLst>
              <a:ext uri="{FF2B5EF4-FFF2-40B4-BE49-F238E27FC236}">
                <a16:creationId xmlns:a16="http://schemas.microsoft.com/office/drawing/2014/main" id="{AA80CE8F-55BD-4CCE-B329-16BB8972F230}"/>
              </a:ext>
            </a:extLst>
          </p:cNvPr>
          <p:cNvSpPr>
            <a:spLocks noGrp="1"/>
          </p:cNvSpPr>
          <p:nvPr>
            <p:ph type="ftr" sz="quarter" idx="11"/>
          </p:nvPr>
        </p:nvSpPr>
        <p:spPr/>
        <p:txBody>
          <a:bodyPr/>
          <a:lstStyle/>
          <a:p>
            <a:pPr>
              <a:defRPr/>
            </a:pPr>
            <a:r>
              <a:rPr lang="en-US" dirty="0"/>
              <a:t>CHAMPION YEAR REVIEW| ©2024 YMCA/Project Cornerstone </a:t>
            </a:r>
            <a:endParaRPr lang="en-US" dirty="0">
              <a:solidFill>
                <a:schemeClr val="bg2"/>
              </a:solidFill>
            </a:endParaRPr>
          </a:p>
        </p:txBody>
      </p:sp>
      <p:sp>
        <p:nvSpPr>
          <p:cNvPr id="8" name="TextBox 7">
            <a:extLst>
              <a:ext uri="{FF2B5EF4-FFF2-40B4-BE49-F238E27FC236}">
                <a16:creationId xmlns:a16="http://schemas.microsoft.com/office/drawing/2014/main" id="{944A1BE7-CD85-E0DD-9875-71A7BB51F8AA}"/>
              </a:ext>
            </a:extLst>
          </p:cNvPr>
          <p:cNvSpPr txBox="1"/>
          <p:nvPr/>
        </p:nvSpPr>
        <p:spPr>
          <a:xfrm>
            <a:off x="4130675" y="1509891"/>
            <a:ext cx="4572000" cy="4801314"/>
          </a:xfrm>
          <a:prstGeom prst="rect">
            <a:avLst/>
          </a:prstGeom>
          <a:noFill/>
        </p:spPr>
        <p:txBody>
          <a:bodyPr wrap="square">
            <a:spAutoFit/>
          </a:bodyPr>
          <a:lstStyle/>
          <a:p>
            <a:r>
              <a:rPr lang="en-US" sz="2600" b="1" i="1" dirty="0"/>
              <a:t>Use 5 Senses to Brainstorm about Empathy.</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2000" dirty="0"/>
              <a:t>Ask students to share what they have learned this year.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Use the toolkit to remind students about their ABC Tools. </a:t>
            </a:r>
          </a:p>
          <a:p>
            <a:endParaRPr lang="en-US" sz="2000" dirty="0"/>
          </a:p>
          <a:p>
            <a:pPr marL="342900" indent="-342900">
              <a:buFont typeface="Arial" panose="020B0604020202020204" pitchFamily="34" charset="0"/>
              <a:buChar char="•"/>
            </a:pPr>
            <a:r>
              <a:rPr lang="en-US" sz="2000" dirty="0"/>
              <a:t>Today we will review the books, tools, and skills learned this year.</a:t>
            </a:r>
          </a:p>
          <a:p>
            <a:endParaRPr lang="en-US" dirty="0"/>
          </a:p>
        </p:txBody>
      </p:sp>
      <p:pic>
        <p:nvPicPr>
          <p:cNvPr id="7" name="Picture 6">
            <a:extLst>
              <a:ext uri="{FF2B5EF4-FFF2-40B4-BE49-F238E27FC236}">
                <a16:creationId xmlns:a16="http://schemas.microsoft.com/office/drawing/2014/main" id="{39142DF1-5C6F-459E-457E-C9A41C699B65}"/>
              </a:ext>
            </a:extLst>
          </p:cNvPr>
          <p:cNvPicPr>
            <a:picLocks noChangeAspect="1"/>
          </p:cNvPicPr>
          <p:nvPr/>
        </p:nvPicPr>
        <p:blipFill>
          <a:blip r:embed="rId3"/>
          <a:stretch>
            <a:fillRect/>
          </a:stretch>
        </p:blipFill>
        <p:spPr>
          <a:xfrm>
            <a:off x="555625" y="1658871"/>
            <a:ext cx="3353091" cy="4474852"/>
          </a:xfrm>
          <a:prstGeom prst="rect">
            <a:avLst/>
          </a:prstGeom>
        </p:spPr>
      </p:pic>
    </p:spTree>
    <p:extLst>
      <p:ext uri="{BB962C8B-B14F-4D97-AF65-F5344CB8AC3E}">
        <p14:creationId xmlns:p14="http://schemas.microsoft.com/office/powerpoint/2010/main" val="3161887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6</a:t>
            </a:fld>
            <a:endParaRPr lang="en-US" dirty="0"/>
          </a:p>
        </p:txBody>
      </p:sp>
      <p:sp>
        <p:nvSpPr>
          <p:cNvPr id="5" name="Footer Placeholder 4"/>
          <p:cNvSpPr>
            <a:spLocks noGrp="1"/>
          </p:cNvSpPr>
          <p:nvPr>
            <p:ph type="ftr" sz="quarter" idx="11"/>
          </p:nvPr>
        </p:nvSpPr>
        <p:spPr/>
        <p:txBody>
          <a:bodyPr/>
          <a:lstStyle/>
          <a:p>
            <a:pPr>
              <a:defRPr/>
            </a:pPr>
            <a:r>
              <a:rPr lang="en-US" dirty="0"/>
              <a:t>CHAMPION YEAR REVIEW| ©2024 YMCA/Project Cornerstone </a:t>
            </a:r>
            <a:endParaRPr lang="en-US" dirty="0">
              <a:solidFill>
                <a:schemeClr val="bg2"/>
              </a:solidFill>
            </a:endParaRPr>
          </a:p>
        </p:txBody>
      </p:sp>
      <p:sp>
        <p:nvSpPr>
          <p:cNvPr id="12" name="Title 11"/>
          <p:cNvSpPr>
            <a:spLocks noGrp="1"/>
          </p:cNvSpPr>
          <p:nvPr>
            <p:ph type="title"/>
          </p:nvPr>
        </p:nvSpPr>
        <p:spPr>
          <a:xfrm>
            <a:off x="328613" y="328612"/>
            <a:ext cx="8374062" cy="975531"/>
          </a:xfrm>
        </p:spPr>
        <p:txBody>
          <a:bodyPr/>
          <a:lstStyle/>
          <a:p>
            <a:r>
              <a:rPr lang="en-US" sz="3200" dirty="0"/>
              <a:t>Conversation Starter: 	Grades K-2</a:t>
            </a:r>
            <a:br>
              <a:rPr lang="en-US" sz="3600" dirty="0"/>
            </a:br>
            <a:r>
              <a:rPr lang="en-US" sz="3200" dirty="0"/>
              <a:t>Mindfulness Activity </a:t>
            </a:r>
          </a:p>
        </p:txBody>
      </p:sp>
      <p:sp>
        <p:nvSpPr>
          <p:cNvPr id="3" name="TextBox 2">
            <a:extLst>
              <a:ext uri="{FF2B5EF4-FFF2-40B4-BE49-F238E27FC236}">
                <a16:creationId xmlns:a16="http://schemas.microsoft.com/office/drawing/2014/main" id="{7CB3F0CF-A6A9-D37D-6337-0D46E336758B}"/>
              </a:ext>
            </a:extLst>
          </p:cNvPr>
          <p:cNvSpPr txBox="1"/>
          <p:nvPr/>
        </p:nvSpPr>
        <p:spPr>
          <a:xfrm>
            <a:off x="3439998" y="1842353"/>
            <a:ext cx="5135677" cy="44309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2060"/>
                </a:solidFill>
                <a:effectLst/>
                <a:uFillTx/>
                <a:latin typeface="+mn-lt"/>
                <a:ea typeface="+mn-ea"/>
                <a:cs typeface="+mn-cs"/>
                <a:sym typeface="Verdana"/>
              </a:rPr>
              <a:t>Spiderman Breathing</a:t>
            </a:r>
          </a:p>
          <a:p>
            <a:pPr>
              <a:spcBef>
                <a:spcPts val="0"/>
              </a:spcBef>
              <a:defRPr sz="1800"/>
            </a:pPr>
            <a:endParaRPr lang="en-US" sz="2000" dirty="0">
              <a:effectLst/>
              <a:latin typeface="Verdana" panose="020B0604030504040204" pitchFamily="34" charset="0"/>
              <a:ea typeface="Cambria" panose="020405030504060302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Verdana" panose="020B0604030504040204" pitchFamily="34" charset="0"/>
                <a:ea typeface="Calibri" panose="020F0502020204030204" pitchFamily="34" charset="0"/>
                <a:cs typeface="Times New Roman" panose="02020603050405020304" pitchFamily="18" charset="0"/>
              </a:rPr>
              <a:t>Stand up straight and tall.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Verdana" panose="020B0604030504040204" pitchFamily="34" charset="0"/>
                <a:ea typeface="Calibri" panose="020F0502020204030204" pitchFamily="34" charset="0"/>
                <a:cs typeface="Times New Roman" panose="02020603050405020304" pitchFamily="18" charset="0"/>
              </a:rPr>
              <a:t>Reach your arms above your head.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Verdana" panose="020B0604030504040204" pitchFamily="34" charset="0"/>
                <a:ea typeface="Calibri" panose="020F0502020204030204" pitchFamily="34" charset="0"/>
                <a:cs typeface="Times New Roman" panose="02020603050405020304" pitchFamily="18" charset="0"/>
              </a:rPr>
              <a:t>Ready your hands to sling some webs. (Fold over two middle fingers on each hand).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dirty="0">
                <a:effectLst/>
                <a:latin typeface="Verdana" panose="020B0604030504040204" pitchFamily="34" charset="0"/>
                <a:ea typeface="Calibri" panose="020F0502020204030204" pitchFamily="34" charset="0"/>
                <a:cs typeface="Times New Roman" panose="02020603050405020304" pitchFamily="18" charset="0"/>
              </a:rPr>
              <a:t>Bring your arms down slowly as you sling webs (okay to make a slinging sound “pfew, pfew, pfew”).</a:t>
            </a:r>
          </a:p>
          <a:p>
            <a:pPr marL="342900" marR="0" lvl="0" indent="-342900">
              <a:lnSpc>
                <a:spcPct val="107000"/>
              </a:lnSpc>
              <a:spcBef>
                <a:spcPts val="0"/>
              </a:spcBef>
              <a:spcAft>
                <a:spcPts val="800"/>
              </a:spcAft>
              <a:buFont typeface="Symbol" panose="05050102010706020507" pitchFamily="18" charset="2"/>
              <a:buChar char=""/>
            </a:pPr>
            <a:r>
              <a:rPr lang="en-US" sz="2000" dirty="0">
                <a:latin typeface="Verdana" panose="020B0604030504040204" pitchFamily="34" charset="0"/>
                <a:ea typeface="Calibri" panose="020F0502020204030204" pitchFamily="34" charset="0"/>
                <a:cs typeface="Times New Roman" panose="02020603050405020304" pitchFamily="18" charset="0"/>
              </a:rPr>
              <a:t>Repeat 2 to 3 times.</a:t>
            </a:r>
            <a:endParaRPr kumimoji="0" lang="en-US" sz="2800" b="1" i="0" u="none" strike="noStrike" cap="none" spc="0" normalizeH="0" baseline="0" dirty="0">
              <a:ln>
                <a:noFill/>
              </a:ln>
              <a:solidFill>
                <a:srgbClr val="002060"/>
              </a:solidFill>
              <a:effectLst/>
              <a:uFillTx/>
              <a:latin typeface="+mn-lt"/>
              <a:ea typeface="+mn-ea"/>
              <a:cs typeface="+mn-cs"/>
              <a:sym typeface="Verdana"/>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800" b="1" i="0" u="none" strike="noStrike" cap="none" spc="0" normalizeH="0" baseline="0" dirty="0">
              <a:ln>
                <a:noFill/>
              </a:ln>
              <a:solidFill>
                <a:srgbClr val="002060"/>
              </a:solidFill>
              <a:effectLst/>
              <a:uFillTx/>
              <a:latin typeface="+mn-lt"/>
              <a:ea typeface="+mn-ea"/>
              <a:cs typeface="+mn-cs"/>
              <a:sym typeface="Verdana"/>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B37925E-1420-7224-0199-26AA48F96A25}"/>
                  </a:ext>
                </a:extLst>
              </p14:cNvPr>
              <p14:cNvContentPartPr/>
              <p14:nvPr/>
            </p14:nvContentPartPr>
            <p14:xfrm>
              <a:off x="6655311" y="625243"/>
              <a:ext cx="360" cy="360"/>
            </p14:xfrm>
          </p:contentPart>
        </mc:Choice>
        <mc:Fallback xmlns="">
          <p:pic>
            <p:nvPicPr>
              <p:cNvPr id="2" name="Ink 1">
                <a:extLst>
                  <a:ext uri="{FF2B5EF4-FFF2-40B4-BE49-F238E27FC236}">
                    <a16:creationId xmlns:a16="http://schemas.microsoft.com/office/drawing/2014/main" id="{EB37925E-1420-7224-0199-26AA48F96A25}"/>
                  </a:ext>
                </a:extLst>
              </p:cNvPr>
              <p:cNvPicPr/>
              <p:nvPr/>
            </p:nvPicPr>
            <p:blipFill>
              <a:blip r:embed="rId4"/>
              <a:stretch>
                <a:fillRect/>
              </a:stretch>
            </p:blipFill>
            <p:spPr>
              <a:xfrm>
                <a:off x="6649191" y="619123"/>
                <a:ext cx="12600" cy="12600"/>
              </a:xfrm>
              <a:prstGeom prst="rect">
                <a:avLst/>
              </a:prstGeom>
            </p:spPr>
          </p:pic>
        </mc:Fallback>
      </mc:AlternateContent>
      <p:grpSp>
        <p:nvGrpSpPr>
          <p:cNvPr id="8" name="Group 7">
            <a:extLst>
              <a:ext uri="{FF2B5EF4-FFF2-40B4-BE49-F238E27FC236}">
                <a16:creationId xmlns:a16="http://schemas.microsoft.com/office/drawing/2014/main" id="{C0110477-9AF1-EEA3-3064-DD94931137E2}"/>
              </a:ext>
            </a:extLst>
          </p:cNvPr>
          <p:cNvGrpSpPr/>
          <p:nvPr/>
        </p:nvGrpSpPr>
        <p:grpSpPr>
          <a:xfrm>
            <a:off x="5509431" y="2511643"/>
            <a:ext cx="360" cy="360"/>
            <a:chOff x="5509431" y="2511643"/>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0C66C62A-6ABC-EE8D-243F-583E6B13FFE0}"/>
                    </a:ext>
                  </a:extLst>
                </p14:cNvPr>
                <p14:cNvContentPartPr/>
                <p14:nvPr/>
              </p14:nvContentPartPr>
              <p14:xfrm>
                <a:off x="5509431" y="2511643"/>
                <a:ext cx="360" cy="360"/>
              </p14:xfrm>
            </p:contentPart>
          </mc:Choice>
          <mc:Fallback xmlns="">
            <p:pic>
              <p:nvPicPr>
                <p:cNvPr id="6" name="Ink 5">
                  <a:extLst>
                    <a:ext uri="{FF2B5EF4-FFF2-40B4-BE49-F238E27FC236}">
                      <a16:creationId xmlns:a16="http://schemas.microsoft.com/office/drawing/2014/main" id="{0C66C62A-6ABC-EE8D-243F-583E6B13FFE0}"/>
                    </a:ext>
                  </a:extLst>
                </p:cNvPr>
                <p:cNvPicPr/>
                <p:nvPr/>
              </p:nvPicPr>
              <p:blipFill>
                <a:blip r:embed="rId4"/>
                <a:stretch>
                  <a:fillRect/>
                </a:stretch>
              </p:blipFill>
              <p:spPr>
                <a:xfrm>
                  <a:off x="5503311" y="2505523"/>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6521D141-C12F-E22A-1104-07C1424CEA9F}"/>
                    </a:ext>
                  </a:extLst>
                </p14:cNvPr>
                <p14:cNvContentPartPr/>
                <p14:nvPr/>
              </p14:nvContentPartPr>
              <p14:xfrm>
                <a:off x="5509431" y="2511643"/>
                <a:ext cx="360" cy="360"/>
              </p14:xfrm>
            </p:contentPart>
          </mc:Choice>
          <mc:Fallback xmlns="">
            <p:pic>
              <p:nvPicPr>
                <p:cNvPr id="7" name="Ink 6">
                  <a:extLst>
                    <a:ext uri="{FF2B5EF4-FFF2-40B4-BE49-F238E27FC236}">
                      <a16:creationId xmlns:a16="http://schemas.microsoft.com/office/drawing/2014/main" id="{6521D141-C12F-E22A-1104-07C1424CEA9F}"/>
                    </a:ext>
                  </a:extLst>
                </p:cNvPr>
                <p:cNvPicPr/>
                <p:nvPr/>
              </p:nvPicPr>
              <p:blipFill>
                <a:blip r:embed="rId4"/>
                <a:stretch>
                  <a:fillRect/>
                </a:stretch>
              </p:blipFill>
              <p:spPr>
                <a:xfrm>
                  <a:off x="5503311" y="2505523"/>
                  <a:ext cx="12600" cy="12600"/>
                </a:xfrm>
                <a:prstGeom prst="rect">
                  <a:avLst/>
                </a:prstGeom>
              </p:spPr>
            </p:pic>
          </mc:Fallback>
        </mc:AlternateContent>
      </p:grpSp>
      <p:pic>
        <p:nvPicPr>
          <p:cNvPr id="11" name="Picture 10">
            <a:extLst>
              <a:ext uri="{FF2B5EF4-FFF2-40B4-BE49-F238E27FC236}">
                <a16:creationId xmlns:a16="http://schemas.microsoft.com/office/drawing/2014/main" id="{6D9D8364-65FF-CEE2-5643-43CA716AF974}"/>
              </a:ext>
            </a:extLst>
          </p:cNvPr>
          <p:cNvPicPr>
            <a:picLocks noChangeAspect="1"/>
          </p:cNvPicPr>
          <p:nvPr/>
        </p:nvPicPr>
        <p:blipFill>
          <a:blip r:embed="rId7"/>
          <a:stretch>
            <a:fillRect/>
          </a:stretch>
        </p:blipFill>
        <p:spPr>
          <a:xfrm>
            <a:off x="240301" y="1772503"/>
            <a:ext cx="3199697" cy="2698061"/>
          </a:xfrm>
          <a:prstGeom prst="rect">
            <a:avLst/>
          </a:prstGeom>
        </p:spPr>
      </p:pic>
    </p:spTree>
    <p:extLst>
      <p:ext uri="{BB962C8B-B14F-4D97-AF65-F5344CB8AC3E}">
        <p14:creationId xmlns:p14="http://schemas.microsoft.com/office/powerpoint/2010/main" val="1066325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3CFC1-B3E5-DAD2-F62A-7878E1D12CC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B8025E-9E14-E0E6-E084-48DC8AA0AB20}"/>
              </a:ext>
            </a:extLst>
          </p:cNvPr>
          <p:cNvSpPr>
            <a:spLocks noGrp="1"/>
          </p:cNvSpPr>
          <p:nvPr>
            <p:ph type="sldNum" sz="quarter" idx="10"/>
          </p:nvPr>
        </p:nvSpPr>
        <p:spPr/>
        <p:txBody>
          <a:bodyPr/>
          <a:lstStyle/>
          <a:p>
            <a:pPr>
              <a:defRPr/>
            </a:pPr>
            <a:fld id="{DD7D3D9F-483B-4D2E-9546-1BB0A0DE023F}" type="slidenum">
              <a:rPr lang="en-US" smtClean="0"/>
              <a:pPr>
                <a:defRPr/>
              </a:pPr>
              <a:t>7</a:t>
            </a:fld>
            <a:endParaRPr lang="en-US" dirty="0"/>
          </a:p>
        </p:txBody>
      </p:sp>
      <p:sp>
        <p:nvSpPr>
          <p:cNvPr id="5" name="Footer Placeholder 4">
            <a:extLst>
              <a:ext uri="{FF2B5EF4-FFF2-40B4-BE49-F238E27FC236}">
                <a16:creationId xmlns:a16="http://schemas.microsoft.com/office/drawing/2014/main" id="{F86C2C77-50D6-3DC6-156A-F8F39875DE12}"/>
              </a:ext>
            </a:extLst>
          </p:cNvPr>
          <p:cNvSpPr>
            <a:spLocks noGrp="1"/>
          </p:cNvSpPr>
          <p:nvPr>
            <p:ph type="ftr" sz="quarter" idx="11"/>
          </p:nvPr>
        </p:nvSpPr>
        <p:spPr/>
        <p:txBody>
          <a:bodyPr/>
          <a:lstStyle/>
          <a:p>
            <a:pPr>
              <a:defRPr/>
            </a:pPr>
            <a:r>
              <a:rPr lang="en-US" dirty="0"/>
              <a:t>CHAMPION YEAR REVIEW| ©2024 YMCA/Project Cornerstone </a:t>
            </a:r>
            <a:endParaRPr lang="en-US" dirty="0">
              <a:solidFill>
                <a:schemeClr val="bg2"/>
              </a:solidFill>
            </a:endParaRPr>
          </a:p>
        </p:txBody>
      </p:sp>
      <p:sp>
        <p:nvSpPr>
          <p:cNvPr id="12" name="Title 11">
            <a:extLst>
              <a:ext uri="{FF2B5EF4-FFF2-40B4-BE49-F238E27FC236}">
                <a16:creationId xmlns:a16="http://schemas.microsoft.com/office/drawing/2014/main" id="{554517BB-4163-578B-6B4A-D71BD311EDA9}"/>
              </a:ext>
            </a:extLst>
          </p:cNvPr>
          <p:cNvSpPr>
            <a:spLocks noGrp="1"/>
          </p:cNvSpPr>
          <p:nvPr>
            <p:ph type="title"/>
          </p:nvPr>
        </p:nvSpPr>
        <p:spPr>
          <a:xfrm>
            <a:off x="328613" y="328612"/>
            <a:ext cx="8374062" cy="975531"/>
          </a:xfrm>
        </p:spPr>
        <p:txBody>
          <a:bodyPr/>
          <a:lstStyle/>
          <a:p>
            <a:r>
              <a:rPr lang="en-US" sz="3200" dirty="0"/>
              <a:t>Conversation Starter: 	Grades 3-6</a:t>
            </a:r>
            <a:br>
              <a:rPr lang="en-US" sz="3600" dirty="0"/>
            </a:br>
            <a:r>
              <a:rPr lang="en-US" sz="3200" dirty="0"/>
              <a:t>Just Like Me Mindfulness</a:t>
            </a:r>
          </a:p>
        </p:txBody>
      </p:sp>
      <p:sp>
        <p:nvSpPr>
          <p:cNvPr id="3" name="TextBox 2">
            <a:extLst>
              <a:ext uri="{FF2B5EF4-FFF2-40B4-BE49-F238E27FC236}">
                <a16:creationId xmlns:a16="http://schemas.microsoft.com/office/drawing/2014/main" id="{1716ACEB-BA54-D82F-6868-FA82EA306151}"/>
              </a:ext>
            </a:extLst>
          </p:cNvPr>
          <p:cNvSpPr txBox="1"/>
          <p:nvPr/>
        </p:nvSpPr>
        <p:spPr>
          <a:xfrm>
            <a:off x="3566998" y="1411857"/>
            <a:ext cx="5135677" cy="4944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0"/>
              </a:spcBef>
              <a:defRPr sz="1800"/>
            </a:pPr>
            <a:endParaRPr lang="en-US" sz="2000" dirty="0">
              <a:effectLst/>
              <a:latin typeface="Verdana" panose="020B0604030504040204" pitchFamily="34" charset="0"/>
              <a:ea typeface="Cambria" panose="020405030504060302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kumimoji="0" lang="en-US" sz="2800" b="1" i="0" u="none" strike="noStrike" cap="none" spc="0" normalizeH="0" baseline="0" dirty="0">
                <a:ln>
                  <a:noFill/>
                </a:ln>
                <a:solidFill>
                  <a:srgbClr val="002060"/>
                </a:solidFill>
                <a:uFillTx/>
                <a:latin typeface="Verdana" panose="020B0604030504040204" pitchFamily="34" charset="0"/>
                <a:ea typeface="Calibri" panose="020F0502020204030204" pitchFamily="34" charset="0"/>
                <a:cs typeface="Times New Roman" panose="02020603050405020304" pitchFamily="18" charset="0"/>
                <a:sym typeface="Verdana"/>
              </a:rPr>
              <a:t>This person has a body and mind, just like me.</a:t>
            </a:r>
          </a:p>
          <a:p>
            <a:pPr marL="342900" marR="0" lvl="0" indent="-342900">
              <a:lnSpc>
                <a:spcPct val="107000"/>
              </a:lnSpc>
              <a:spcBef>
                <a:spcPts val="0"/>
              </a:spcBef>
              <a:spcAft>
                <a:spcPts val="0"/>
              </a:spcAft>
              <a:buFont typeface="Symbol" panose="05050102010706020507" pitchFamily="18" charset="2"/>
              <a:buChar char=""/>
            </a:pPr>
            <a:r>
              <a:rPr lang="en-US" sz="2800" b="1" dirty="0">
                <a:solidFill>
                  <a:srgbClr val="002060"/>
                </a:solidFill>
                <a:latin typeface="Verdana" panose="020B0604030504040204" pitchFamily="34" charset="0"/>
                <a:ea typeface="Calibri" panose="020F0502020204030204" pitchFamily="34" charset="0"/>
                <a:cs typeface="Times New Roman" panose="02020603050405020304" pitchFamily="18" charset="0"/>
                <a:sym typeface="Verdana"/>
              </a:rPr>
              <a:t>This person has feelings and thoughts, just like me.</a:t>
            </a:r>
          </a:p>
          <a:p>
            <a:pPr marL="342900" marR="0" lvl="0" indent="-342900">
              <a:lnSpc>
                <a:spcPct val="107000"/>
              </a:lnSpc>
              <a:spcBef>
                <a:spcPts val="0"/>
              </a:spcBef>
              <a:spcAft>
                <a:spcPts val="0"/>
              </a:spcAft>
              <a:buFont typeface="Symbol" panose="05050102010706020507" pitchFamily="18" charset="2"/>
              <a:buChar char=""/>
            </a:pPr>
            <a:r>
              <a:rPr kumimoji="0" lang="en-US" sz="2800" b="1" i="0" u="none" strike="noStrike" cap="none" spc="0" normalizeH="0" baseline="0" dirty="0">
                <a:ln>
                  <a:noFill/>
                </a:ln>
                <a:solidFill>
                  <a:srgbClr val="002060"/>
                </a:solidFill>
                <a:uFillTx/>
                <a:latin typeface="Verdana" panose="020B0604030504040204" pitchFamily="34" charset="0"/>
                <a:ea typeface="Calibri" panose="020F0502020204030204" pitchFamily="34" charset="0"/>
                <a:cs typeface="Times New Roman" panose="02020603050405020304" pitchFamily="18" charset="0"/>
                <a:sym typeface="Verdana"/>
              </a:rPr>
              <a:t>This person worries, just like me.</a:t>
            </a:r>
          </a:p>
          <a:p>
            <a:pPr marL="342900" marR="0" lvl="0" indent="-342900">
              <a:lnSpc>
                <a:spcPct val="107000"/>
              </a:lnSpc>
              <a:spcBef>
                <a:spcPts val="0"/>
              </a:spcBef>
              <a:spcAft>
                <a:spcPts val="0"/>
              </a:spcAft>
              <a:buFont typeface="Symbol" panose="05050102010706020507" pitchFamily="18" charset="2"/>
              <a:buChar char=""/>
            </a:pPr>
            <a:r>
              <a:rPr lang="en-US" sz="2800" b="1" dirty="0">
                <a:solidFill>
                  <a:srgbClr val="002060"/>
                </a:solidFill>
                <a:latin typeface="Verdana" panose="020B0604030504040204" pitchFamily="34" charset="0"/>
                <a:ea typeface="Calibri" panose="020F0502020204030204" pitchFamily="34" charset="0"/>
                <a:cs typeface="Times New Roman" panose="02020603050405020304" pitchFamily="18" charset="0"/>
                <a:sym typeface="Verdana"/>
              </a:rPr>
              <a:t>This person is learning, just like me.</a:t>
            </a:r>
            <a:endParaRPr kumimoji="0" lang="en-US" sz="2800" b="1" i="0" u="none" strike="noStrike" cap="none" spc="0" normalizeH="0" baseline="0" dirty="0">
              <a:ln>
                <a:noFill/>
              </a:ln>
              <a:solidFill>
                <a:srgbClr val="002060"/>
              </a:solidFill>
              <a:uFillTx/>
              <a:latin typeface="Verdana" panose="020B0604030504040204" pitchFamily="34" charset="0"/>
              <a:ea typeface="Calibri" panose="020F0502020204030204" pitchFamily="34" charset="0"/>
              <a:cs typeface="Times New Roman" panose="02020603050405020304" pitchFamily="18" charset="0"/>
              <a:sym typeface="Verdana"/>
            </a:endParaRPr>
          </a:p>
          <a:p>
            <a:pPr marR="0" lvl="0">
              <a:lnSpc>
                <a:spcPct val="107000"/>
              </a:lnSpc>
              <a:spcBef>
                <a:spcPts val="0"/>
              </a:spcBef>
              <a:spcAft>
                <a:spcPts val="0"/>
              </a:spcAft>
            </a:pPr>
            <a:endParaRPr kumimoji="0" lang="en-US" b="1" i="0" u="none" strike="noStrike" cap="none" spc="0" normalizeH="0" baseline="0" dirty="0">
              <a:ln>
                <a:noFill/>
              </a:ln>
              <a:solidFill>
                <a:srgbClr val="002060"/>
              </a:solidFill>
              <a:effectLst/>
              <a:uFillTx/>
              <a:latin typeface="+mn-lt"/>
              <a:ea typeface="+mn-ea"/>
              <a:cs typeface="+mn-cs"/>
              <a:sym typeface="Verdana"/>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B382E988-382D-ADC7-DE0B-934FA320394B}"/>
                  </a:ext>
                </a:extLst>
              </p14:cNvPr>
              <p14:cNvContentPartPr/>
              <p14:nvPr/>
            </p14:nvContentPartPr>
            <p14:xfrm>
              <a:off x="6655311" y="625243"/>
              <a:ext cx="360" cy="360"/>
            </p14:xfrm>
          </p:contentPart>
        </mc:Choice>
        <mc:Fallback xmlns="">
          <p:pic>
            <p:nvPicPr>
              <p:cNvPr id="2" name="Ink 1">
                <a:extLst>
                  <a:ext uri="{FF2B5EF4-FFF2-40B4-BE49-F238E27FC236}">
                    <a16:creationId xmlns:a16="http://schemas.microsoft.com/office/drawing/2014/main" id="{B382E988-382D-ADC7-DE0B-934FA320394B}"/>
                  </a:ext>
                </a:extLst>
              </p:cNvPr>
              <p:cNvPicPr/>
              <p:nvPr/>
            </p:nvPicPr>
            <p:blipFill>
              <a:blip r:embed="rId4"/>
              <a:stretch>
                <a:fillRect/>
              </a:stretch>
            </p:blipFill>
            <p:spPr>
              <a:xfrm>
                <a:off x="6649191" y="619123"/>
                <a:ext cx="12600" cy="12600"/>
              </a:xfrm>
              <a:prstGeom prst="rect">
                <a:avLst/>
              </a:prstGeom>
            </p:spPr>
          </p:pic>
        </mc:Fallback>
      </mc:AlternateContent>
      <p:grpSp>
        <p:nvGrpSpPr>
          <p:cNvPr id="8" name="Group 7">
            <a:extLst>
              <a:ext uri="{FF2B5EF4-FFF2-40B4-BE49-F238E27FC236}">
                <a16:creationId xmlns:a16="http://schemas.microsoft.com/office/drawing/2014/main" id="{5D1796D6-D026-12FE-7A59-2EC309473F44}"/>
              </a:ext>
            </a:extLst>
          </p:cNvPr>
          <p:cNvGrpSpPr/>
          <p:nvPr/>
        </p:nvGrpSpPr>
        <p:grpSpPr>
          <a:xfrm>
            <a:off x="5509431" y="2511643"/>
            <a:ext cx="360" cy="360"/>
            <a:chOff x="5509431" y="2511643"/>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99263E78-7433-B796-8EA9-3B72AA9E1762}"/>
                    </a:ext>
                  </a:extLst>
                </p14:cNvPr>
                <p14:cNvContentPartPr/>
                <p14:nvPr/>
              </p14:nvContentPartPr>
              <p14:xfrm>
                <a:off x="5509431" y="2511643"/>
                <a:ext cx="360" cy="360"/>
              </p14:xfrm>
            </p:contentPart>
          </mc:Choice>
          <mc:Fallback xmlns="">
            <p:pic>
              <p:nvPicPr>
                <p:cNvPr id="6" name="Ink 5">
                  <a:extLst>
                    <a:ext uri="{FF2B5EF4-FFF2-40B4-BE49-F238E27FC236}">
                      <a16:creationId xmlns:a16="http://schemas.microsoft.com/office/drawing/2014/main" id="{99263E78-7433-B796-8EA9-3B72AA9E1762}"/>
                    </a:ext>
                  </a:extLst>
                </p:cNvPr>
                <p:cNvPicPr/>
                <p:nvPr/>
              </p:nvPicPr>
              <p:blipFill>
                <a:blip r:embed="rId4"/>
                <a:stretch>
                  <a:fillRect/>
                </a:stretch>
              </p:blipFill>
              <p:spPr>
                <a:xfrm>
                  <a:off x="5503311" y="2505523"/>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BBAA5205-4D3B-16FE-F0F4-4B51ADB9BE97}"/>
                    </a:ext>
                  </a:extLst>
                </p14:cNvPr>
                <p14:cNvContentPartPr/>
                <p14:nvPr/>
              </p14:nvContentPartPr>
              <p14:xfrm>
                <a:off x="5509431" y="2511643"/>
                <a:ext cx="360" cy="360"/>
              </p14:xfrm>
            </p:contentPart>
          </mc:Choice>
          <mc:Fallback xmlns="">
            <p:pic>
              <p:nvPicPr>
                <p:cNvPr id="7" name="Ink 6">
                  <a:extLst>
                    <a:ext uri="{FF2B5EF4-FFF2-40B4-BE49-F238E27FC236}">
                      <a16:creationId xmlns:a16="http://schemas.microsoft.com/office/drawing/2014/main" id="{BBAA5205-4D3B-16FE-F0F4-4B51ADB9BE97}"/>
                    </a:ext>
                  </a:extLst>
                </p:cNvPr>
                <p:cNvPicPr/>
                <p:nvPr/>
              </p:nvPicPr>
              <p:blipFill>
                <a:blip r:embed="rId4"/>
                <a:stretch>
                  <a:fillRect/>
                </a:stretch>
              </p:blipFill>
              <p:spPr>
                <a:xfrm>
                  <a:off x="5503311" y="2505523"/>
                  <a:ext cx="12600" cy="12600"/>
                </a:xfrm>
                <a:prstGeom prst="rect">
                  <a:avLst/>
                </a:prstGeom>
              </p:spPr>
            </p:pic>
          </mc:Fallback>
        </mc:AlternateContent>
      </p:grpSp>
      <p:pic>
        <p:nvPicPr>
          <p:cNvPr id="9" name="Picture 8">
            <a:extLst>
              <a:ext uri="{FF2B5EF4-FFF2-40B4-BE49-F238E27FC236}">
                <a16:creationId xmlns:a16="http://schemas.microsoft.com/office/drawing/2014/main" id="{B5898B1B-D5E1-6538-DC85-56077BB1ADDF}"/>
              </a:ext>
            </a:extLst>
          </p:cNvPr>
          <p:cNvPicPr>
            <a:picLocks noChangeAspect="1"/>
          </p:cNvPicPr>
          <p:nvPr/>
        </p:nvPicPr>
        <p:blipFill>
          <a:blip r:embed="rId7"/>
          <a:stretch>
            <a:fillRect/>
          </a:stretch>
        </p:blipFill>
        <p:spPr>
          <a:xfrm>
            <a:off x="760413" y="1842353"/>
            <a:ext cx="2590911" cy="3886366"/>
          </a:xfrm>
          <a:prstGeom prst="rect">
            <a:avLst/>
          </a:prstGeom>
        </p:spPr>
      </p:pic>
    </p:spTree>
    <p:extLst>
      <p:ext uri="{BB962C8B-B14F-4D97-AF65-F5344CB8AC3E}">
        <p14:creationId xmlns:p14="http://schemas.microsoft.com/office/powerpoint/2010/main" val="1378639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dirty="0"/>
          </a:p>
          <a:p>
            <a:pPr algn="ctr"/>
            <a:endParaRPr lang="en-US" sz="1000" b="1" dirty="0"/>
          </a:p>
          <a:p>
            <a:pPr algn="ctr"/>
            <a:endParaRPr lang="en-US" sz="1000" b="1" dirty="0"/>
          </a:p>
          <a:p>
            <a:pPr algn="ctr"/>
            <a:endParaRPr lang="en-US" sz="1000" b="1" dirty="0"/>
          </a:p>
          <a:p>
            <a:pPr algn="ctr"/>
            <a:endParaRPr lang="en-US" sz="1000" b="1" dirty="0"/>
          </a:p>
          <a:p>
            <a:pPr algn="ctr"/>
            <a:r>
              <a:rPr lang="en-US" sz="6000" b="1" dirty="0">
                <a:solidFill>
                  <a:schemeClr val="bg1"/>
                </a:solidFill>
              </a:rPr>
              <a:t>Review </a:t>
            </a:r>
          </a:p>
          <a:p>
            <a:pPr algn="ctr"/>
            <a:r>
              <a:rPr lang="en-US" sz="6000" b="1" dirty="0">
                <a:solidFill>
                  <a:schemeClr val="bg1"/>
                </a:solidFill>
              </a:rPr>
              <a:t>The Books</a:t>
            </a: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8</a:t>
            </a:fld>
            <a:endParaRPr lang="en-US" dirty="0"/>
          </a:p>
        </p:txBody>
      </p:sp>
      <p:sp>
        <p:nvSpPr>
          <p:cNvPr id="5" name="Footer Placeholder 4"/>
          <p:cNvSpPr>
            <a:spLocks noGrp="1"/>
          </p:cNvSpPr>
          <p:nvPr>
            <p:ph type="ftr" sz="quarter" idx="11"/>
          </p:nvPr>
        </p:nvSpPr>
        <p:spPr>
          <a:xfrm>
            <a:off x="568325" y="6356350"/>
            <a:ext cx="5014790" cy="287338"/>
          </a:xfrm>
        </p:spPr>
        <p:txBody>
          <a:bodyPr/>
          <a:lstStyle/>
          <a:p>
            <a:pPr>
              <a:defRPr/>
            </a:pPr>
            <a:r>
              <a:rPr lang="en-US" dirty="0"/>
              <a:t>CHAMPINON YEAR REVIEW|  ©2024 YMCA/Project Cornerstone </a:t>
            </a:r>
            <a:endParaRPr lang="en-US" dirty="0">
              <a:solidFill>
                <a:schemeClr val="bg2"/>
              </a:solidFill>
            </a:endParaRPr>
          </a:p>
        </p:txBody>
      </p:sp>
    </p:spTree>
    <p:extLst>
      <p:ext uri="{BB962C8B-B14F-4D97-AF65-F5344CB8AC3E}">
        <p14:creationId xmlns:p14="http://schemas.microsoft.com/office/powerpoint/2010/main" val="2574741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2"/>
            <a:ext cx="8374062" cy="1141789"/>
          </a:xfrm>
        </p:spPr>
        <p:txBody>
          <a:bodyPr/>
          <a:lstStyle/>
          <a:p>
            <a:r>
              <a:rPr lang="en-US" sz="3600" dirty="0"/>
              <a:t>Review:   			Grades K-6</a:t>
            </a:r>
            <a:br>
              <a:rPr lang="en-US" sz="3200" dirty="0"/>
            </a:br>
            <a:r>
              <a:rPr lang="en-US" sz="3200" dirty="0"/>
              <a:t>Take the Cornerstone Challenge</a:t>
            </a:r>
            <a:br>
              <a:rPr lang="en-US" sz="3200" dirty="0"/>
            </a:br>
            <a:r>
              <a:rPr lang="en-US" sz="3200" dirty="0"/>
              <a:t> </a:t>
            </a:r>
            <a:endParaRPr lang="en-US" sz="2800"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9</a:t>
            </a:fld>
            <a:endParaRPr lang="en-US" dirty="0"/>
          </a:p>
        </p:txBody>
      </p:sp>
      <p:sp>
        <p:nvSpPr>
          <p:cNvPr id="5" name="Footer Placeholder 4"/>
          <p:cNvSpPr>
            <a:spLocks noGrp="1"/>
          </p:cNvSpPr>
          <p:nvPr>
            <p:ph type="ftr" sz="quarter" idx="11"/>
          </p:nvPr>
        </p:nvSpPr>
        <p:spPr/>
        <p:txBody>
          <a:bodyPr/>
          <a:lstStyle/>
          <a:p>
            <a:pPr>
              <a:defRPr/>
            </a:pPr>
            <a:r>
              <a:rPr lang="en-US" dirty="0"/>
              <a:t>CHAMPION YEAR REVIEW| ©2024 YMCA/Project Cornerstone </a:t>
            </a:r>
            <a:endParaRPr lang="en-US" dirty="0">
              <a:solidFill>
                <a:schemeClr val="bg2"/>
              </a:solidFill>
            </a:endParaRPr>
          </a:p>
        </p:txBody>
      </p:sp>
      <p:pic>
        <p:nvPicPr>
          <p:cNvPr id="7" name="Picture 6">
            <a:extLst>
              <a:ext uri="{FF2B5EF4-FFF2-40B4-BE49-F238E27FC236}">
                <a16:creationId xmlns:a16="http://schemas.microsoft.com/office/drawing/2014/main" id="{387FD75B-F4AC-9C9B-DA6B-FB37E9CF5330}"/>
              </a:ext>
            </a:extLst>
          </p:cNvPr>
          <p:cNvPicPr>
            <a:picLocks noChangeAspect="1"/>
          </p:cNvPicPr>
          <p:nvPr/>
        </p:nvPicPr>
        <p:blipFill>
          <a:blip r:embed="rId3"/>
          <a:stretch>
            <a:fillRect/>
          </a:stretch>
        </p:blipFill>
        <p:spPr>
          <a:xfrm>
            <a:off x="2913856" y="1470401"/>
            <a:ext cx="3840074" cy="4422133"/>
          </a:xfrm>
          <a:prstGeom prst="rect">
            <a:avLst/>
          </a:prstGeom>
        </p:spPr>
      </p:pic>
    </p:spTree>
    <p:extLst>
      <p:ext uri="{BB962C8B-B14F-4D97-AF65-F5344CB8AC3E}">
        <p14:creationId xmlns:p14="http://schemas.microsoft.com/office/powerpoint/2010/main" val="4066965186"/>
      </p:ext>
    </p:extLst>
  </p:cSld>
  <p:clrMapOvr>
    <a:masterClrMapping/>
  </p:clrMapOvr>
</p:sld>
</file>

<file path=ppt/theme/theme1.xml><?xml version="1.0" encoding="utf-8"?>
<a:theme xmlns:a="http://schemas.openxmlformats.org/drawingml/2006/main" name="FRIENDS">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4A240A4369BD4B8E62ADC970CDAB73" ma:contentTypeVersion="18" ma:contentTypeDescription="Create a new document." ma:contentTypeScope="" ma:versionID="33319b834d5bf5a02debe6571d3e4c94">
  <xsd:schema xmlns:xsd="http://www.w3.org/2001/XMLSchema" xmlns:xs="http://www.w3.org/2001/XMLSchema" xmlns:p="http://schemas.microsoft.com/office/2006/metadata/properties" xmlns:ns2="b2a57fa4-c662-4c21-ac6a-d9b9cbcda439" xmlns:ns3="9ebef5b9-c5d5-4c25-a9fe-bec868ad469b" targetNamespace="http://schemas.microsoft.com/office/2006/metadata/properties" ma:root="true" ma:fieldsID="50399b9cb4d2d0198b6e5867059290d8" ns2:_="" ns3:_="">
    <xsd:import namespace="b2a57fa4-c662-4c21-ac6a-d9b9cbcda439"/>
    <xsd:import namespace="9ebef5b9-c5d5-4c25-a9fe-bec868ad469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a57fa4-c662-4c21-ac6a-d9b9cbcda4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9938087-ec50-45ed-980d-13c342d101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bef5b9-c5d5-4c25-a9fe-bec868ad46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02b53e-a439-4259-aabb-ef34b2061265}" ma:internalName="TaxCatchAll" ma:showField="CatchAllData" ma:web="9ebef5b9-c5d5-4c25-a9fe-bec868ad46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a57fa4-c662-4c21-ac6a-d9b9cbcda439">
      <Terms xmlns="http://schemas.microsoft.com/office/infopath/2007/PartnerControls"/>
    </lcf76f155ced4ddcb4097134ff3c332f>
    <TaxCatchAll xmlns="9ebef5b9-c5d5-4c25-a9fe-bec868ad469b" xsi:nil="true"/>
    <SharedWithUsers xmlns="9ebef5b9-c5d5-4c25-a9fe-bec868ad469b">
      <UserInfo>
        <DisplayName>Sarah Moore (Project Cornerstone)</DisplayName>
        <AccountId>12</AccountId>
        <AccountType/>
      </UserInfo>
      <UserInfo>
        <DisplayName>Lori Maitski (Project Cornerstone)</DisplayName>
        <AccountId>15</AccountId>
        <AccountType/>
      </UserInfo>
      <UserInfo>
        <DisplayName>Rona Brodrick (Project Cornerstone)</DisplayName>
        <AccountId>14</AccountId>
        <AccountType/>
      </UserInfo>
    </SharedWithUsers>
  </documentManagement>
</p:properties>
</file>

<file path=customXml/itemProps1.xml><?xml version="1.0" encoding="utf-8"?>
<ds:datastoreItem xmlns:ds="http://schemas.openxmlformats.org/officeDocument/2006/customXml" ds:itemID="{8B432A82-360D-4AAA-95E5-F65C44DAEB89}">
  <ds:schemaRefs>
    <ds:schemaRef ds:uri="9ebef5b9-c5d5-4c25-a9fe-bec868ad469b"/>
    <ds:schemaRef ds:uri="b2a57fa4-c662-4c21-ac6a-d9b9cbcda4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1679FB7-7972-4E46-BCEC-4CD9F11BCEF6}">
  <ds:schemaRefs>
    <ds:schemaRef ds:uri="http://schemas.microsoft.com/sharepoint/v3/contenttype/forms"/>
  </ds:schemaRefs>
</ds:datastoreItem>
</file>

<file path=customXml/itemProps3.xml><?xml version="1.0" encoding="utf-8"?>
<ds:datastoreItem xmlns:ds="http://schemas.openxmlformats.org/officeDocument/2006/customXml" ds:itemID="{D205DA80-F6BE-4600-854C-3237CE3A637C}">
  <ds:schemaRefs>
    <ds:schemaRef ds:uri="9ebef5b9-c5d5-4c25-a9fe-bec868ad469b"/>
    <ds:schemaRef ds:uri="b2a57fa4-c662-4c21-ac6a-d9b9cbcda4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FRIENDS</Template>
  <TotalTime>86</TotalTime>
  <Words>4667</Words>
  <Application>Microsoft Office PowerPoint</Application>
  <PresentationFormat>On-screen Show (4:3)</PresentationFormat>
  <Paragraphs>500</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FRIENDS</vt:lpstr>
      <vt:lpstr>ABC CHAMPION REVIEW</vt:lpstr>
      <vt:lpstr>ABC Toolkit:         ABC Theme: Connect with Empathy </vt:lpstr>
      <vt:lpstr>PowerPoint Presentation</vt:lpstr>
      <vt:lpstr>Conversation Starter:    Grades K-2 ABC Toolbox  </vt:lpstr>
      <vt:lpstr>Conversation Starter: Grades 3-6 What is Empathy?  </vt:lpstr>
      <vt:lpstr>Conversation Starter:  Grades K-2 Mindfulness Activity </vt:lpstr>
      <vt:lpstr>Conversation Starter:  Grades 3-6 Just Like Me Mindfulness</vt:lpstr>
      <vt:lpstr>PowerPoint Presentation</vt:lpstr>
      <vt:lpstr>Review:      Grades K-6 Take the Cornerstone Challenge  </vt:lpstr>
      <vt:lpstr>Review     Grades K-6 Book Walk</vt:lpstr>
      <vt:lpstr>Review     Grades K-6 4 Corners Game</vt:lpstr>
      <vt:lpstr>PowerPoint Presentation</vt:lpstr>
      <vt:lpstr>Activity Idea:   Grades K-2 Web of Kindness  </vt:lpstr>
      <vt:lpstr>Activity Ideas: Grades 3-6 Jeopardy</vt:lpstr>
      <vt:lpstr>Activity Ideas:    Grades K-6 Scavenger Hunt </vt:lpstr>
      <vt:lpstr>Activity Ideas:   Grades  K-6 You’re the Illustrator </vt:lpstr>
      <vt:lpstr>PowerPoint Presentation</vt:lpstr>
      <vt:lpstr>Closing:    Grades K-6   </vt:lpstr>
      <vt:lpstr>Closing Cornerstone Cheer</vt:lpstr>
      <vt:lpstr>Closing:    Grades 4-6  Surveys </vt:lpstr>
      <vt:lpstr>PowerPoint Presentation</vt:lpstr>
      <vt:lpstr>School Wide Extensions Kindness Links Us Togehter  </vt:lpstr>
      <vt:lpstr>School Wide Extensions  </vt:lpstr>
      <vt:lpstr>School Wide Extensions Vote for Favorite Book  </vt:lpstr>
      <vt:lpstr>School Wide Extensions  Staff Challenge </vt:lpstr>
      <vt:lpstr>School Wide Extensions Celebrating Teachers and Staff  </vt:lpstr>
      <vt:lpstr>School Wide Extensions Celebrating Volunteers    </vt:lpstr>
      <vt:lpstr>School Wide Extensions Celebrating Students    </vt:lpstr>
      <vt:lpstr>Home and School Communication</vt:lpstr>
      <vt:lpstr>Closing Comments:   Wrapping It Up!</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BOOK</dc:title>
  <dc:creator>Kelly Noftz (Association Office)</dc:creator>
  <cp:lastModifiedBy>Lori Maitski (Project Cornerstone)</cp:lastModifiedBy>
  <cp:revision>3</cp:revision>
  <cp:lastPrinted>2020-02-12T17:36:32Z</cp:lastPrinted>
  <dcterms:created xsi:type="dcterms:W3CDTF">2014-07-03T00:25:19Z</dcterms:created>
  <dcterms:modified xsi:type="dcterms:W3CDTF">2024-03-07T16:38:35Z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0x010100724A240A4369BD4B8E62ADC970CDAB73</vt:lpwstr>
  </property>
  <property fmtid="{D5CDD505-2E9C-101B-9397-08002B2CF9AE}" pid="3" name="MediaServiceImageTags">
    <vt:lpwstr/>
  </property>
</Properties>
</file>