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 id="2147483672" r:id="rId6"/>
    <p:sldMasterId id="2147483684" r:id="rId7"/>
    <p:sldMasterId id="2147483708" r:id="rId8"/>
  </p:sldMasterIdLst>
  <p:notesMasterIdLst>
    <p:notesMasterId r:id="rId36"/>
  </p:notesMasterIdLst>
  <p:handoutMasterIdLst>
    <p:handoutMasterId r:id="rId37"/>
  </p:handoutMasterIdLst>
  <p:sldIdLst>
    <p:sldId id="256" r:id="rId9"/>
    <p:sldId id="348" r:id="rId10"/>
    <p:sldId id="461" r:id="rId11"/>
    <p:sldId id="334" r:id="rId12"/>
    <p:sldId id="361" r:id="rId13"/>
    <p:sldId id="470" r:id="rId14"/>
    <p:sldId id="342" r:id="rId15"/>
    <p:sldId id="282" r:id="rId16"/>
    <p:sldId id="465" r:id="rId17"/>
    <p:sldId id="335" r:id="rId18"/>
    <p:sldId id="466" r:id="rId19"/>
    <p:sldId id="471" r:id="rId20"/>
    <p:sldId id="380" r:id="rId21"/>
    <p:sldId id="381" r:id="rId22"/>
    <p:sldId id="339" r:id="rId23"/>
    <p:sldId id="410" r:id="rId24"/>
    <p:sldId id="304" r:id="rId25"/>
    <p:sldId id="390" r:id="rId26"/>
    <p:sldId id="385" r:id="rId27"/>
    <p:sldId id="468" r:id="rId28"/>
    <p:sldId id="340" r:id="rId29"/>
    <p:sldId id="289" r:id="rId30"/>
    <p:sldId id="341" r:id="rId31"/>
    <p:sldId id="319" r:id="rId32"/>
    <p:sldId id="287" r:id="rId33"/>
    <p:sldId id="363" r:id="rId34"/>
    <p:sldId id="291" r:id="rId35"/>
  </p:sldIdLst>
  <p:sldSz cx="9144000" cy="6858000" type="screen4x3"/>
  <p:notesSz cx="6950075" cy="9236075"/>
  <p:defaultTextStyle>
    <a:defPPr>
      <a:defRPr lang="en-US"/>
    </a:defPPr>
    <a:lvl1pPr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1pPr>
    <a:lvl2pPr marL="4572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2pPr>
    <a:lvl3pPr marL="9144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3pPr>
    <a:lvl4pPr marL="13716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4pPr>
    <a:lvl5pPr marL="18288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5pPr>
    <a:lvl6pPr marL="22860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6pPr>
    <a:lvl7pPr marL="27432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7pPr>
    <a:lvl8pPr marL="32004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8pPr>
    <a:lvl9pPr marL="36576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9pPr>
  </p:defaultTextStyle>
  <p:extLst>
    <p:ext uri="{EFAFB233-063F-42B5-8137-9DF3F51BA10A}">
      <p15:sldGuideLst xmlns:p15="http://schemas.microsoft.com/office/powerpoint/2012/main">
        <p15:guide id="1" orient="horz" pos="3888">
          <p15:clr>
            <a:srgbClr val="A4A3A4"/>
          </p15:clr>
        </p15:guide>
        <p15:guide id="2" pos="5472">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F19"/>
    <a:srgbClr val="FF33CC"/>
    <a:srgbClr val="0060AF"/>
    <a:srgbClr val="C6168D"/>
    <a:srgbClr val="5C2E91"/>
    <a:srgbClr val="FF9933"/>
    <a:srgbClr val="F15922"/>
    <a:srgbClr val="A92B31"/>
    <a:srgbClr val="DD58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606E2-6BBA-451A-9CE0-A6A3A04820E3}" v="4" dt="2023-12-19T20:51:52.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3888"/>
        <p:guide pos="5472"/>
      </p:guideLst>
    </p:cSldViewPr>
  </p:slideViewPr>
  <p:notesTextViewPr>
    <p:cViewPr>
      <p:scale>
        <a:sx n="1" d="1"/>
        <a:sy n="1" d="1"/>
      </p:scale>
      <p:origin x="0" y="0"/>
    </p:cViewPr>
  </p:notesTextViewPr>
  <p:notesViewPr>
    <p:cSldViewPr snapToGrid="0">
      <p:cViewPr varScale="1">
        <p:scale>
          <a:sx n="96" d="100"/>
          <a:sy n="96" d="100"/>
        </p:scale>
        <p:origin x="4304" y="17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sz="quarter" idx="1"/>
          </p:nvPr>
        </p:nvSpPr>
        <p:spPr>
          <a:xfrm>
            <a:off x="3936769" y="0"/>
            <a:ext cx="3011699" cy="461804"/>
          </a:xfrm>
          <a:prstGeom prst="rect">
            <a:avLst/>
          </a:prstGeom>
        </p:spPr>
        <p:txBody>
          <a:bodyPr vert="horz" lIns="92487" tIns="46244" rIns="92487" bIns="46244" rtlCol="0"/>
          <a:lstStyle>
            <a:lvl1pPr algn="r">
              <a:defRPr sz="1200"/>
            </a:lvl1pPr>
          </a:lstStyle>
          <a:p>
            <a:fld id="{41AE5CB9-94D3-4939-9459-BA305C5605F3}" type="datetimeFigureOut">
              <a:rPr lang="en-US" smtClean="0"/>
              <a:t>12/20/23</a:t>
            </a:fld>
            <a:endParaRPr lang="en-US" dirty="0"/>
          </a:p>
        </p:txBody>
      </p:sp>
      <p:sp>
        <p:nvSpPr>
          <p:cNvPr id="4" name="Footer Placeholder 3"/>
          <p:cNvSpPr>
            <a:spLocks noGrp="1"/>
          </p:cNvSpPr>
          <p:nvPr>
            <p:ph type="ftr" sz="quarter" idx="2"/>
          </p:nvPr>
        </p:nvSpPr>
        <p:spPr>
          <a:xfrm>
            <a:off x="1" y="8772668"/>
            <a:ext cx="3011699" cy="461804"/>
          </a:xfrm>
          <a:prstGeom prst="rect">
            <a:avLst/>
          </a:prstGeom>
        </p:spPr>
        <p:txBody>
          <a:bodyPr vert="horz" lIns="92487" tIns="46244" rIns="92487" bIns="462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9" y="8772668"/>
            <a:ext cx="3011699" cy="461804"/>
          </a:xfrm>
          <a:prstGeom prst="rect">
            <a:avLst/>
          </a:prstGeom>
        </p:spPr>
        <p:txBody>
          <a:bodyPr vert="horz" lIns="92487" tIns="46244" rIns="92487" bIns="46244" rtlCol="0" anchor="b"/>
          <a:lstStyle>
            <a:lvl1pPr algn="r">
              <a:defRPr sz="1200"/>
            </a:lvl1pPr>
          </a:lstStyle>
          <a:p>
            <a:fld id="{9209DE20-322A-477B-862D-B2F2B25E7392}" type="slidenum">
              <a:rPr lang="en-US" smtClean="0"/>
              <a:t>‹#›</a:t>
            </a:fld>
            <a:endParaRPr lang="en-US" dirty="0"/>
          </a:p>
        </p:txBody>
      </p:sp>
    </p:spTree>
    <p:extLst>
      <p:ext uri="{BB962C8B-B14F-4D97-AF65-F5344CB8AC3E}">
        <p14:creationId xmlns:p14="http://schemas.microsoft.com/office/powerpoint/2010/main" val="2081249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11699" cy="461804"/>
          </a:xfrm>
          <a:prstGeom prst="rect">
            <a:avLst/>
          </a:prstGeom>
          <a:noFill/>
          <a:ln w="9525">
            <a:noFill/>
            <a:miter lim="800000"/>
            <a:headEnd/>
            <a:tailEnd/>
          </a:ln>
        </p:spPr>
        <p:txBody>
          <a:bodyPr vert="horz" wrap="square" lIns="92487" tIns="46244" rIns="92487" bIns="46244" numCol="1" anchor="t" anchorCtr="0" compatLnSpc="1">
            <a:prstTxWarp prst="textNoShape">
              <a:avLst/>
            </a:prstTxWarp>
          </a:bodyPr>
          <a:lstStyle>
            <a:lvl1pPr>
              <a:defRPr sz="12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4099" name="Rectangle 3"/>
          <p:cNvSpPr>
            <a:spLocks noGrp="1" noChangeArrowheads="1"/>
          </p:cNvSpPr>
          <p:nvPr>
            <p:ph type="dt" idx="1"/>
          </p:nvPr>
        </p:nvSpPr>
        <p:spPr bwMode="auto">
          <a:xfrm>
            <a:off x="3938378" y="0"/>
            <a:ext cx="3011699" cy="461804"/>
          </a:xfrm>
          <a:prstGeom prst="rect">
            <a:avLst/>
          </a:prstGeom>
          <a:noFill/>
          <a:ln w="9525">
            <a:noFill/>
            <a:miter lim="800000"/>
            <a:headEnd/>
            <a:tailEnd/>
          </a:ln>
        </p:spPr>
        <p:txBody>
          <a:bodyPr vert="horz" wrap="square" lIns="92487" tIns="46244" rIns="92487" bIns="46244" numCol="1" anchor="t" anchorCtr="0" compatLnSpc="1">
            <a:prstTxWarp prst="textNoShape">
              <a:avLst/>
            </a:prstTxWarp>
          </a:bodyPr>
          <a:lstStyle>
            <a:lvl1pPr algn="r">
              <a:defRPr sz="12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123908" name="Rectangle 4"/>
          <p:cNvSpPr>
            <a:spLocks noGrp="1" noRot="1" noChangeAspect="1" noChangeArrowheads="1" noTextEdit="1"/>
          </p:cNvSpPr>
          <p:nvPr>
            <p:ph type="sldImg" idx="2"/>
          </p:nvPr>
        </p:nvSpPr>
        <p:spPr bwMode="auto">
          <a:xfrm>
            <a:off x="1166813" y="692150"/>
            <a:ext cx="4616450" cy="34639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6677" y="4387136"/>
            <a:ext cx="5096722" cy="4156234"/>
          </a:xfrm>
          <a:prstGeom prst="rect">
            <a:avLst/>
          </a:prstGeom>
          <a:noFill/>
          <a:ln w="9525">
            <a:noFill/>
            <a:miter lim="800000"/>
            <a:headEnd/>
            <a:tailEnd/>
          </a:ln>
        </p:spPr>
        <p:txBody>
          <a:bodyPr vert="horz" wrap="square" lIns="92487" tIns="46244" rIns="92487" bIns="462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774271"/>
            <a:ext cx="3011699" cy="461804"/>
          </a:xfrm>
          <a:prstGeom prst="rect">
            <a:avLst/>
          </a:prstGeom>
          <a:noFill/>
          <a:ln w="9525">
            <a:noFill/>
            <a:miter lim="800000"/>
            <a:headEnd/>
            <a:tailEnd/>
          </a:ln>
        </p:spPr>
        <p:txBody>
          <a:bodyPr vert="horz" wrap="square" lIns="92487" tIns="46244" rIns="92487" bIns="46244" numCol="1" anchor="b" anchorCtr="0" compatLnSpc="1">
            <a:prstTxWarp prst="textNoShape">
              <a:avLst/>
            </a:prstTxWarp>
          </a:bodyPr>
          <a:lstStyle>
            <a:lvl1pPr>
              <a:defRPr sz="12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4103" name="Rectangle 7"/>
          <p:cNvSpPr>
            <a:spLocks noGrp="1" noChangeArrowheads="1"/>
          </p:cNvSpPr>
          <p:nvPr>
            <p:ph type="sldNum" sz="quarter" idx="5"/>
          </p:nvPr>
        </p:nvSpPr>
        <p:spPr bwMode="auto">
          <a:xfrm>
            <a:off x="3938378" y="8774271"/>
            <a:ext cx="3011699" cy="461804"/>
          </a:xfrm>
          <a:prstGeom prst="rect">
            <a:avLst/>
          </a:prstGeom>
          <a:noFill/>
          <a:ln w="9525">
            <a:noFill/>
            <a:miter lim="800000"/>
            <a:headEnd/>
            <a:tailEnd/>
          </a:ln>
        </p:spPr>
        <p:txBody>
          <a:bodyPr vert="horz" wrap="square" lIns="92487" tIns="46244" rIns="92487" bIns="46244" numCol="1" anchor="b" anchorCtr="0" compatLnSpc="1">
            <a:prstTxWarp prst="textNoShape">
              <a:avLst/>
            </a:prstTxWarp>
          </a:bodyPr>
          <a:lstStyle>
            <a:lvl1pPr algn="r">
              <a:defRPr sz="1200">
                <a:latin typeface="Verdana" pitchFamily="64" charset="0"/>
                <a:ea typeface="ＭＳ Ｐゴシック" pitchFamily="64" charset="-128"/>
                <a:cs typeface="ＭＳ Ｐゴシック" pitchFamily="64" charset="-128"/>
              </a:defRPr>
            </a:lvl1pPr>
          </a:lstStyle>
          <a:p>
            <a:pPr>
              <a:defRPr/>
            </a:pPr>
            <a:fld id="{F50C3D00-B2F6-4D83-A049-FE51B6E62AD3}" type="slidenum">
              <a:rPr lang="en-US"/>
              <a:pPr>
                <a:defRPr/>
              </a:pPr>
              <a:t>‹#›</a:t>
            </a:fld>
            <a:endParaRPr lang="en-US" dirty="0"/>
          </a:p>
        </p:txBody>
      </p:sp>
    </p:spTree>
    <p:extLst>
      <p:ext uri="{BB962C8B-B14F-4D97-AF65-F5344CB8AC3E}">
        <p14:creationId xmlns:p14="http://schemas.microsoft.com/office/powerpoint/2010/main" val="2164919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zfd6vtNEfr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0MX_fJAhmE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VFz0wktGr2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am04.safelinks.protection.outlook.com/?url=https://www.crayola.com/crafts/kindness-clothespins-craft/&amp;data=05|01|lori@projectcornerstone.org|7a70fce6c51a412d6f6f08dba8cb104a|40eab2465d65406a8caf57703865e340|0|0|638289362349135420|Unknown|TWFpbGZsb3d8eyJWIjoiMC4wLjAwMDAiLCJQIjoiV2luMzIiLCJBTiI6Ik1haWwiLCJXVCI6Mn0%3D|3000|||&amp;sdata=7XOPL9RRfESpgIEtvZre3A5ZNyDUN31Q4d4tkplJUyQ%3D&amp;reserved=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b1nJqpqgzR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D9OOXCu5XM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a:t>This presentation is intended for use by ABC Leads who have attended the monthly ABC Lead training.  </a:t>
            </a:r>
          </a:p>
          <a:p>
            <a:pPr lvl="0"/>
            <a:r>
              <a:rPr lang="en-US" sz="1100" b="1"/>
              <a:t>ABC GPS</a:t>
            </a:r>
          </a:p>
          <a:p>
            <a:pPr>
              <a:spcBef>
                <a:spcPts val="0"/>
              </a:spcBef>
            </a:pPr>
            <a:r>
              <a:rPr lang="en-US" sz="1100"/>
              <a:t>Use this to help with planning for your school training. It will help you select the goals and activities for your readers.</a:t>
            </a:r>
          </a:p>
          <a:p>
            <a:endParaRPr lang="en-US" sz="1100" b="1"/>
          </a:p>
          <a:p>
            <a:pPr>
              <a:spcBef>
                <a:spcPts val="0"/>
              </a:spcBef>
            </a:pPr>
            <a:r>
              <a:rPr lang="en-US" sz="1100" b="1"/>
              <a:t>Parent Letter or Email Newsletter Blurb</a:t>
            </a:r>
          </a:p>
          <a:p>
            <a:pPr>
              <a:spcBef>
                <a:spcPts val="0"/>
              </a:spcBef>
            </a:pPr>
            <a:r>
              <a:rPr lang="en-US" sz="1100"/>
              <a:t>Available to use in emails or newsletter to parents at home. Available in Spanish, Vietnamese, Russian, and Ukrainian.</a:t>
            </a:r>
          </a:p>
          <a:p>
            <a:endParaRPr lang="en-US" sz="1100" b="1"/>
          </a:p>
          <a:p>
            <a:pPr>
              <a:spcBef>
                <a:spcPts val="0"/>
              </a:spcBef>
            </a:pPr>
            <a:r>
              <a:rPr lang="en-US" sz="1100" b="1"/>
              <a:t>Yard Duty Tips and Lanyards</a:t>
            </a:r>
          </a:p>
          <a:p>
            <a:pPr>
              <a:spcBef>
                <a:spcPts val="0"/>
              </a:spcBef>
            </a:pPr>
            <a:r>
              <a:rPr lang="en-US" sz="1100"/>
              <a:t>Post the yard duty tips. Pass out the lanyard tags to wear.</a:t>
            </a:r>
          </a:p>
          <a:p>
            <a:pPr>
              <a:spcBef>
                <a:spcPts val="0"/>
              </a:spcBef>
            </a:pPr>
            <a:r>
              <a:rPr lang="en-US" sz="1100"/>
              <a:t>Invite yard duty to the trainings. Ask them to read in the classroom.</a:t>
            </a:r>
          </a:p>
          <a:p>
            <a:pPr lvl="0"/>
            <a:endParaRPr lang="en-US" sz="1100" b="1"/>
          </a:p>
          <a:p>
            <a:r>
              <a:rPr lang="en-US" sz="1100" b="1"/>
              <a:t>Staff Letter</a:t>
            </a:r>
          </a:p>
          <a:p>
            <a:r>
              <a:rPr lang="en-US" sz="1100"/>
              <a:t>Email all school staff about the lesson. Lesson plan can be included.</a:t>
            </a:r>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a:t>
            </a:fld>
            <a:endParaRPr lang="en-US"/>
          </a:p>
        </p:txBody>
      </p:sp>
    </p:spTree>
    <p:extLst>
      <p:ext uri="{BB962C8B-B14F-4D97-AF65-F5344CB8AC3E}">
        <p14:creationId xmlns:p14="http://schemas.microsoft.com/office/powerpoint/2010/main" val="3395184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10056">
              <a:spcBef>
                <a:spcPts val="442"/>
              </a:spcBef>
              <a:defRPr b="1"/>
            </a:pPr>
            <a:r>
              <a:rPr lang="en-US" sz="1100"/>
              <a:t>This is a </a:t>
            </a:r>
            <a:r>
              <a:rPr lang="en-US" sz="1100">
                <a:solidFill>
                  <a:srgbClr val="FF0000"/>
                </a:solidFill>
              </a:rPr>
              <a:t>new</a:t>
            </a:r>
            <a:r>
              <a:rPr lang="en-US" sz="1100">
                <a:solidFill>
                  <a:srgbClr val="19AF19"/>
                </a:solidFill>
              </a:rPr>
              <a:t> </a:t>
            </a:r>
            <a:r>
              <a:rPr lang="en-US" sz="1100"/>
              <a:t>book to the ABC Program. Read the book to the students and ask the discussion questions. Focus on the concepts  If time, a video can be shown to extend the lesson.</a:t>
            </a:r>
            <a:endParaRPr lang="en-US" sz="1100" dirty="0"/>
          </a:p>
          <a:p>
            <a:pPr defTabSz="1010056">
              <a:spcBef>
                <a:spcPts val="442"/>
              </a:spcBef>
              <a:defRPr b="1"/>
            </a:pPr>
            <a:endParaRPr lang="en-US" sz="1100" dirty="0"/>
          </a:p>
          <a:p>
            <a:pPr defTabSz="1010056">
              <a:spcBef>
                <a:spcPts val="442"/>
              </a:spcBef>
              <a:defRPr b="1"/>
            </a:pPr>
            <a:r>
              <a:rPr lang="en-US" sz="1100"/>
              <a:t>Reading to Grades 3-6</a:t>
            </a:r>
            <a:endParaRPr lang="en-US" sz="1100" dirty="0"/>
          </a:p>
          <a:p>
            <a:pPr rtl="0"/>
            <a:r>
              <a:rPr lang="en-US" sz="1100"/>
              <a:t>Show these videos:</a:t>
            </a:r>
          </a:p>
          <a:p>
            <a:pPr marL="179173" indent="-179173">
              <a:spcBef>
                <a:spcPts val="0"/>
              </a:spcBef>
              <a:buFont typeface="Arial" panose="020B0604020202020204" pitchFamily="34" charset="0"/>
              <a:buChar char="•"/>
            </a:pPr>
            <a:r>
              <a:rPr lang="en-US" sz="1100"/>
              <a:t>Steve Hartman this month is: Gratitude</a:t>
            </a:r>
            <a:endParaRPr lang="en-US" sz="1100" dirty="0"/>
          </a:p>
          <a:p>
            <a:pPr marL="179173" indent="-179173">
              <a:spcBef>
                <a:spcPts val="0"/>
              </a:spcBef>
              <a:buFont typeface="Arial" panose="020B0604020202020204" pitchFamily="34" charset="0"/>
              <a:buChar char="•"/>
            </a:pPr>
            <a:r>
              <a:rPr lang="en-US" sz="1100" u="sng" dirty="0">
                <a:solidFill>
                  <a:srgbClr val="0000FF"/>
                </a:solidFill>
                <a:latin typeface="Verdana" panose="020B0604030504040204" pitchFamily="34" charset="0"/>
                <a:ea typeface="Verdana" panose="020B0604030504040204" pitchFamily="34" charset="0"/>
                <a:cs typeface="Verdana" panose="020B0604030504040204" pitchFamily="34" charset="0"/>
                <a:hlinkClick r:id="rId3"/>
              </a:rPr>
              <a:t>https://www.youtube.com/watch?v=zfd6vtNEfrs</a:t>
            </a: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marL="179173" indent="-179173">
              <a:spcBef>
                <a:spcPts val="0"/>
              </a:spcBef>
              <a:spcAft>
                <a:spcPts val="0"/>
              </a:spcAft>
              <a:buFont typeface="Arial" panose="020B0604020202020204" pitchFamily="34" charset="0"/>
              <a:buChar char="•"/>
            </a:pPr>
            <a:r>
              <a:rPr lang="en-US" sz="1100">
                <a:latin typeface="Verdana" panose="020B0604030504040204" pitchFamily="34" charset="0"/>
                <a:ea typeface="Verdana" panose="020B0604030504040204" pitchFamily="34" charset="0"/>
                <a:cs typeface="Times New Roman" panose="02020603050405020304" pitchFamily="18" charset="0"/>
              </a:rPr>
              <a:t>Pre-recorded Conversation Video by Austin is on the website.</a:t>
            </a: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marL="179173" indent="-179173">
              <a:spcBef>
                <a:spcPts val="0"/>
              </a:spcBef>
              <a:spcAft>
                <a:spcPts val="0"/>
              </a:spcAft>
              <a:buFont typeface="Arial" panose="020B0604020202020204" pitchFamily="34" charset="0"/>
              <a:buChar char="•"/>
            </a:pPr>
            <a:r>
              <a:rPr lang="en-US" sz="1100">
                <a:latin typeface="Verdana" panose="020B0604030504040204" pitchFamily="34" charset="0"/>
                <a:ea typeface="Verdana" panose="020B0604030504040204" pitchFamily="34" charset="0"/>
                <a:cs typeface="Times New Roman" panose="02020603050405020304" pitchFamily="18" charset="0"/>
              </a:rPr>
              <a:t>Let’s Eat (8 minutes)</a:t>
            </a: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marL="179173" indent="-179173">
              <a:spcBef>
                <a:spcPts val="0"/>
              </a:spcBef>
              <a:spcAft>
                <a:spcPts val="0"/>
              </a:spcAft>
              <a:buFont typeface="Arial" panose="020B0604020202020204" pitchFamily="34" charset="0"/>
              <a:buChar char="•"/>
            </a:pPr>
            <a:r>
              <a:rPr lang="en-US" sz="1100">
                <a:latin typeface="Verdana" panose="020B0604030504040204" pitchFamily="34" charset="0"/>
                <a:ea typeface="Verdana" panose="020B0604030504040204" pitchFamily="34" charset="0"/>
                <a:cs typeface="Times New Roman" panose="02020603050405020304" pitchFamily="18" charset="0"/>
                <a:hlinkClick r:id="rId4"/>
              </a:rPr>
              <a:t>https://www.youtube.com/watch?v=0MX_fJAhmEE</a:t>
            </a: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marL="179173" indent="-179173">
              <a:spcBef>
                <a:spcPts val="0"/>
              </a:spcBef>
              <a:spcAft>
                <a:spcPts val="0"/>
              </a:spcAft>
              <a:buFont typeface="Arial" panose="020B0604020202020204" pitchFamily="34" charset="0"/>
              <a:buChar char="•"/>
            </a:pP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a:spcBef>
                <a:spcPts val="0"/>
              </a:spcBef>
              <a:spcAft>
                <a:spcPts val="0"/>
              </a:spcAft>
            </a:pPr>
            <a:endParaRPr lang="en-US" sz="1100" dirty="0">
              <a:latin typeface="Calibri" panose="020F0502020204030204" pitchFamily="34" charset="0"/>
              <a:ea typeface="Calibri" panose="020F0502020204030204" pitchFamily="34" charset="0"/>
            </a:endParaRPr>
          </a:p>
          <a:p>
            <a:r>
              <a:rPr lang="en-US" sz="1100" b="1"/>
              <a:t>Follow up with discussion and choose one activity:</a:t>
            </a:r>
          </a:p>
          <a:p>
            <a:pPr marL="228589" indent="-228589">
              <a:buFont typeface="+mj-lt"/>
              <a:buAutoNum type="arabicPeriod"/>
            </a:pPr>
            <a:r>
              <a:rPr lang="en-US" sz="1100"/>
              <a:t>Unique Me in a Diverse World-Identity Map</a:t>
            </a:r>
            <a:endParaRPr lang="en-US" sz="1100" dirty="0"/>
          </a:p>
          <a:p>
            <a:pPr marL="228589" indent="-228589">
              <a:buFont typeface="+mj-lt"/>
              <a:buAutoNum type="arabicPeriod"/>
            </a:pPr>
            <a:r>
              <a:rPr lang="en-US" sz="1100"/>
              <a:t>Gratitude Circle</a:t>
            </a:r>
            <a:endParaRPr lang="en-US" sz="1100" dirty="0"/>
          </a:p>
          <a:p>
            <a:pPr marL="228589" indent="-228589">
              <a:buFont typeface="+mj-lt"/>
              <a:buAutoNum type="arabicPeriod"/>
            </a:pPr>
            <a:r>
              <a:rPr lang="en-US" sz="1100"/>
              <a:t>Gratitude Tree</a:t>
            </a:r>
            <a:endParaRPr lang="en-US" sz="1100" dirty="0"/>
          </a:p>
          <a:p>
            <a:pPr marL="228589" indent="-228589">
              <a:buFont typeface="+mj-lt"/>
              <a:buAutoNum type="arabicPeriod"/>
            </a:pPr>
            <a:r>
              <a:rPr lang="en-US" sz="1100"/>
              <a:t>Speech Bubbles</a:t>
            </a:r>
            <a:endParaRPr lang="en-US" dirty="0"/>
          </a:p>
          <a:p>
            <a:endParaRPr lang="en-US" b="1"/>
          </a:p>
          <a:p>
            <a:pPr marL="179173" indent="-179173">
              <a:buFont typeface="Arial" panose="020B0604020202020204" pitchFamily="34" charset="0"/>
              <a:buChar char="•"/>
            </a:pPr>
            <a:endParaRPr lang="en-US" sz="1100" b="1" dirty="0"/>
          </a:p>
          <a:p>
            <a:pPr marL="179173" indent="-179173">
              <a:buFont typeface="Arial" panose="020B0604020202020204" pitchFamily="34" charset="0"/>
              <a:buChar char="•"/>
            </a:pPr>
            <a:endParaRPr lang="en-US" sz="1100" dirty="0"/>
          </a:p>
          <a:p>
            <a:endParaRPr lang="en-US" sz="1300" dirty="0"/>
          </a:p>
          <a:p>
            <a:endParaRPr lang="en-US"/>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10</a:t>
            </a:fld>
            <a:endParaRPr lang="en-US" sz="1300" dirty="0">
              <a:solidFill>
                <a:srgbClr val="000000"/>
              </a:solidFill>
            </a:endParaRPr>
          </a:p>
        </p:txBody>
      </p:sp>
    </p:spTree>
    <p:extLst>
      <p:ext uri="{BB962C8B-B14F-4D97-AF65-F5344CB8AC3E}">
        <p14:creationId xmlns:p14="http://schemas.microsoft.com/office/powerpoint/2010/main" val="3245492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Verdana" panose="020B0604030504040204" pitchFamily="34" charset="0"/>
                <a:ea typeface="Verdana" panose="020B0604030504040204" pitchFamily="34" charset="0"/>
              </a:rPr>
              <a:t>Refer to  </a:t>
            </a:r>
            <a:r>
              <a:rPr lang="en-US" sz="1100" b="1">
                <a:latin typeface="Verdana" panose="020B0604030504040204" pitchFamily="34" charset="0"/>
                <a:ea typeface="Verdana" panose="020B0604030504040204" pitchFamily="34" charset="0"/>
              </a:rPr>
              <a:t>Lesson Plan</a:t>
            </a:r>
            <a:r>
              <a:rPr lang="en-US" sz="1100">
                <a:latin typeface="Verdana" panose="020B0604030504040204" pitchFamily="34" charset="0"/>
                <a:ea typeface="Verdana" panose="020B0604030504040204" pitchFamily="34" charset="0"/>
              </a:rPr>
              <a:t>, Read the book, pages 3-4</a:t>
            </a:r>
          </a:p>
          <a:p>
            <a:endParaRPr lang="en-US" sz="1100">
              <a:latin typeface="Verdana" panose="020B0604030504040204" pitchFamily="34" charset="0"/>
              <a:ea typeface="Verdana" panose="020B0604030504040204" pitchFamily="34"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Show the cover of the book and read the title, author, illustrator, and publisher. (For younger students explain what these are.) </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Ask students to think about the title. What do they think the book will be about? What gives them clues? What does the title mean? </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As we read, really look at and appreciate the illustrations. Imagine this story without the illustrations. Read a few pages without showing the pictures and then show them. </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does seeing the pictures effect the understanding of the story? There are important clues about the main character’s authentic self revealed in the illustrations. (Note: girl in the mirror, significance of flowers, phoenix, butterfly, etc.) </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Look for details of Chinese culture that appear in the illustrations. Discuss the possible meaning and substance of these illustrations. </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Read the book slowly to appreciate the descriptive language.  </a:t>
            </a:r>
          </a:p>
          <a:p>
            <a:endParaRPr lang="en-US" sz="1100">
              <a:latin typeface="Verdana" panose="020B0604030504040204" pitchFamily="34" charset="0"/>
              <a:ea typeface="Verdana" panose="020B0604030504040204" pitchFamily="34" charset="0"/>
            </a:endParaRPr>
          </a:p>
          <a:p>
            <a:endParaRPr lang="en-US" sz="1100">
              <a:latin typeface="Verdana" panose="020B0604030504040204" pitchFamily="34" charset="0"/>
              <a:ea typeface="Verdana" panose="020B0604030504040204" pitchFamily="34" charset="0"/>
            </a:endParaRPr>
          </a:p>
          <a:p>
            <a:endParaRPr lang="en-US" b="1"/>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11</a:t>
            </a:fld>
            <a:endParaRPr lang="en-US"/>
          </a:p>
        </p:txBody>
      </p:sp>
    </p:spTree>
    <p:extLst>
      <p:ext uri="{BB962C8B-B14F-4D97-AF65-F5344CB8AC3E}">
        <p14:creationId xmlns:p14="http://schemas.microsoft.com/office/powerpoint/2010/main" val="2880911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a:t>
            </a:r>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12</a:t>
            </a:fld>
            <a:endParaRPr lang="en-US" sz="1300">
              <a:solidFill>
                <a:srgbClr val="000000"/>
              </a:solidFill>
            </a:endParaRPr>
          </a:p>
        </p:txBody>
      </p:sp>
      <p:sp>
        <p:nvSpPr>
          <p:cNvPr id="9" name="TextBox 8">
            <a:extLst>
              <a:ext uri="{FF2B5EF4-FFF2-40B4-BE49-F238E27FC236}">
                <a16:creationId xmlns:a16="http://schemas.microsoft.com/office/drawing/2014/main" id="{3D649A63-520E-A1B9-BC59-C5CF83C10E14}"/>
              </a:ext>
            </a:extLst>
          </p:cNvPr>
          <p:cNvSpPr txBox="1"/>
          <p:nvPr/>
        </p:nvSpPr>
        <p:spPr>
          <a:xfrm>
            <a:off x="1435770" y="4156077"/>
            <a:ext cx="4619625" cy="276995"/>
          </a:xfrm>
          <a:prstGeom prst="rect">
            <a:avLst/>
          </a:prstGeom>
          <a:noFill/>
        </p:spPr>
        <p:txBody>
          <a:bodyPr wrap="square" lIns="91436" tIns="45718" rIns="91436" bIns="45718">
            <a:spAutoFit/>
          </a:bodyPr>
          <a:lstStyle/>
          <a:p>
            <a:pPr defTabSz="924872">
              <a:defRPr/>
            </a:pPr>
            <a:endParaRPr lang="en-US" sz="1200" i="1" dirty="0"/>
          </a:p>
        </p:txBody>
      </p:sp>
      <p:sp>
        <p:nvSpPr>
          <p:cNvPr id="10" name="TextBox 9">
            <a:extLst>
              <a:ext uri="{FF2B5EF4-FFF2-40B4-BE49-F238E27FC236}">
                <a16:creationId xmlns:a16="http://schemas.microsoft.com/office/drawing/2014/main" id="{8997D882-9907-5B5C-D5CF-7952916A3A36}"/>
              </a:ext>
            </a:extLst>
          </p:cNvPr>
          <p:cNvSpPr txBox="1"/>
          <p:nvPr/>
        </p:nvSpPr>
        <p:spPr>
          <a:xfrm>
            <a:off x="1588170" y="4308476"/>
            <a:ext cx="4619625" cy="276995"/>
          </a:xfrm>
          <a:prstGeom prst="rect">
            <a:avLst/>
          </a:prstGeom>
          <a:noFill/>
        </p:spPr>
        <p:txBody>
          <a:bodyPr wrap="square" lIns="91436" tIns="45718" rIns="91436" bIns="45718">
            <a:spAutoFit/>
          </a:bodyPr>
          <a:lstStyle/>
          <a:p>
            <a:pPr defTabSz="924872">
              <a:defRPr/>
            </a:pPr>
            <a:endParaRPr lang="en-US" sz="1200" i="1" dirty="0"/>
          </a:p>
        </p:txBody>
      </p:sp>
      <p:sp>
        <p:nvSpPr>
          <p:cNvPr id="11" name="Notes Placeholder 2">
            <a:extLst>
              <a:ext uri="{FF2B5EF4-FFF2-40B4-BE49-F238E27FC236}">
                <a16:creationId xmlns:a16="http://schemas.microsoft.com/office/drawing/2014/main" id="{8625D4D2-A2C1-9C04-A417-D3C2964322DE}"/>
              </a:ext>
            </a:extLst>
          </p:cNvPr>
          <p:cNvSpPr txBox="1">
            <a:spLocks/>
          </p:cNvSpPr>
          <p:nvPr/>
        </p:nvSpPr>
        <p:spPr bwMode="auto">
          <a:xfrm>
            <a:off x="1079077" y="4539536"/>
            <a:ext cx="5096722" cy="4156234"/>
          </a:xfrm>
          <a:prstGeom prst="rect">
            <a:avLst/>
          </a:prstGeom>
          <a:noFill/>
          <a:ln w="9525">
            <a:noFill/>
            <a:miter lim="800000"/>
            <a:headEnd/>
            <a:tailEnd/>
          </a:ln>
        </p:spPr>
        <p:txBody>
          <a:bodyPr vert="horz" wrap="square" lIns="92487" tIns="46244" rIns="92487" bIns="46244"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defTabSz="924872">
              <a:defRPr/>
            </a:pPr>
            <a:r>
              <a:rPr lang="en-US" sz="1100"/>
              <a:t>Let the discussion of the book be a relationship booster! Look to the discussion questions as ways to begin relationships and learn about each other. </a:t>
            </a:r>
            <a:endParaRPr lang="en-US" sz="1100" dirty="0"/>
          </a:p>
          <a:p>
            <a:pPr defTabSz="924872">
              <a:defRPr/>
            </a:pPr>
            <a:r>
              <a:rPr lang="en-US" sz="1100"/>
              <a:t>The conversations, connections and insights gained through conversation about the book are crucial to internalizing the skills of the lesson. Don’t rush. </a:t>
            </a:r>
            <a:endParaRPr lang="en-US" sz="1100" dirty="0"/>
          </a:p>
          <a:p>
            <a:pPr defTabSz="924872">
              <a:defRPr/>
            </a:pPr>
            <a:r>
              <a:rPr lang="en-US" sz="1100"/>
              <a:t>Here is one of the techniques from the Classroom Management Workshop:</a:t>
            </a:r>
            <a:endParaRPr lang="en-US" sz="1100" dirty="0"/>
          </a:p>
          <a:p>
            <a:pPr defTabSz="924872">
              <a:defRPr/>
            </a:pPr>
            <a:r>
              <a:rPr lang="en-US" sz="1100"/>
              <a:t>In order to promote more students being involved with the discussion, have students turn to a neighbor and discuss a question. Make sure they know how you will call them back to the group. Practice doing a waterfall:</a:t>
            </a:r>
            <a:endParaRPr lang="en-US" sz="1100" dirty="0"/>
          </a:p>
          <a:p>
            <a:pPr defTabSz="924872">
              <a:defRPr/>
            </a:pPr>
            <a:r>
              <a:rPr lang="en-US" sz="1100"/>
              <a:t>Waterfall (move hands from top to bottom and say shh, shh, shh,)</a:t>
            </a:r>
            <a:endParaRPr lang="en-US" sz="1100" dirty="0"/>
          </a:p>
          <a:p>
            <a:pPr defTabSz="924872">
              <a:defRPr/>
            </a:pPr>
            <a:endParaRPr lang="en-US" sz="1100" dirty="0"/>
          </a:p>
          <a:p>
            <a:pPr defTabSz="924872">
              <a:defRPr/>
            </a:pPr>
            <a:endParaRPr lang="en-US" dirty="0"/>
          </a:p>
        </p:txBody>
      </p:sp>
    </p:spTree>
    <p:extLst>
      <p:ext uri="{BB962C8B-B14F-4D97-AF65-F5344CB8AC3E}">
        <p14:creationId xmlns:p14="http://schemas.microsoft.com/office/powerpoint/2010/main" val="2676651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3"/>
            <a:ext cx="5289118" cy="4423955"/>
          </a:xfrm>
        </p:spPr>
        <p:txBody>
          <a:bodyPr/>
          <a:lstStyle/>
          <a:p>
            <a:pPr>
              <a:spcBef>
                <a:spcPts val="0"/>
              </a:spcBef>
            </a:pPr>
            <a:r>
              <a:rPr lang="en-US" sz="1100"/>
              <a:t>Refer to </a:t>
            </a:r>
            <a:r>
              <a:rPr lang="en-US" sz="1100" b="1"/>
              <a:t>Lesson Plan, </a:t>
            </a:r>
            <a:r>
              <a:rPr lang="en-US" sz="1100"/>
              <a:t>Discussion, page 4</a:t>
            </a:r>
          </a:p>
          <a:p>
            <a:pPr>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Why is the girl looking in the mirror at the beginning?</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The author writes that the family in the book has “eyes that kiss in the corners”. How are other eyes described in the book? What words would you use to describe your eyes? </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 eyes show different emotions?</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else makes us each unique and different?</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do you know about families? Who is in your family? (Be aware that families come in many shapes and sizes.)</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does your family show love? What are some of your favorite family moments? What do families give or share with each other?</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 you appreciate or show gratitude for your family?</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pPr>
            <a:endParaRPr lang="en-US" sz="1100" dirty="0">
              <a:latin typeface="Verdana" panose="020B0604030504040204" pitchFamily="34" charset="0"/>
              <a:ea typeface="Cambria" panose="02040503050406030204" pitchFamily="18" charset="0"/>
              <a:cs typeface="Arial" panose="020B0604020202020204" pitchFamily="34" charset="0"/>
            </a:endParaRPr>
          </a:p>
          <a:p>
            <a:pPr>
              <a:spcBef>
                <a:spcPts val="0"/>
              </a:spcBef>
              <a:spcAft>
                <a:spcPts val="0"/>
              </a:spcAft>
            </a:pPr>
            <a:r>
              <a:rPr lang="en-US" sz="1100">
                <a:latin typeface="Verdana" panose="020B0604030504040204" pitchFamily="34" charset="0"/>
                <a:ea typeface="Calibri" panose="020F0502020204030204" pitchFamily="34" charset="0"/>
                <a:cs typeface="Times New Roman" panose="02020603050405020304" pitchFamily="18" charset="0"/>
              </a:rPr>
              <a:t> </a:t>
            </a:r>
          </a:p>
          <a:p>
            <a:pPr>
              <a:lnSpc>
                <a:spcPct val="150000"/>
              </a:lnSpc>
              <a:spcBef>
                <a:spcPts val="0"/>
              </a:spcBef>
            </a:pPr>
            <a:endParaRPr lang="en-US" sz="1100"/>
          </a:p>
          <a:p>
            <a:pPr lvl="0"/>
            <a:endParaRPr lang="en-US"/>
          </a:p>
          <a:p>
            <a:pPr lvl="0"/>
            <a:endParaRPr lang="en-US"/>
          </a:p>
          <a:p>
            <a:pPr marL="179153" indent="-179153">
              <a:buFont typeface="Arial" panose="020B0604020202020204" pitchFamily="34" charset="0"/>
              <a:buChar char="•"/>
            </a:pPr>
            <a:endParaRPr lang="en-US" dirty="0"/>
          </a:p>
          <a:p>
            <a:pPr>
              <a:lnSpc>
                <a:spcPct val="150000"/>
              </a:lnSpc>
              <a:spcBef>
                <a:spcPts val="0"/>
              </a:spcBef>
            </a:pPr>
            <a:endParaRPr lang="en-US"/>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a:solidFill>
                  <a:srgbClr val="000000"/>
                </a:solidFill>
              </a:rPr>
              <a:pPr defTabSz="914355">
                <a:defRPr/>
              </a:pPr>
              <a:t>13</a:t>
            </a:fld>
            <a:endParaRPr lang="en-US" dirty="0">
              <a:solidFill>
                <a:srgbClr val="000000"/>
              </a:solidFill>
            </a:endParaRPr>
          </a:p>
        </p:txBody>
      </p:sp>
    </p:spTree>
    <p:extLst>
      <p:ext uri="{BB962C8B-B14F-4D97-AF65-F5344CB8AC3E}">
        <p14:creationId xmlns:p14="http://schemas.microsoft.com/office/powerpoint/2010/main" val="3388368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7864" y="4535881"/>
            <a:ext cx="5364481" cy="4320540"/>
          </a:xfrm>
        </p:spPr>
        <p:txBody>
          <a:bodyPr/>
          <a:lstStyle/>
          <a:p>
            <a:pPr>
              <a:spcBef>
                <a:spcPts val="0"/>
              </a:spcBef>
            </a:pPr>
            <a:r>
              <a:rPr lang="en-US" sz="1100" dirty="0"/>
              <a:t>Refer to </a:t>
            </a:r>
            <a:r>
              <a:rPr lang="en-US" sz="1100" b="1" dirty="0"/>
              <a:t>Lesson Plan, </a:t>
            </a:r>
            <a:r>
              <a:rPr lang="en-US" sz="1100" dirty="0"/>
              <a:t>Discussion, page 4 </a:t>
            </a:r>
            <a:r>
              <a:rPr lang="en-US" sz="1100" b="1" dirty="0">
                <a:solidFill>
                  <a:srgbClr val="FF0000"/>
                </a:solidFill>
              </a:rPr>
              <a:t>  </a:t>
            </a:r>
          </a:p>
          <a:p>
            <a:pPr>
              <a:spcBef>
                <a:spcPts val="0"/>
              </a:spcBef>
            </a:pP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mj-lt"/>
              <a:buAutoNum type="arabicPeriod"/>
            </a:pPr>
            <a:r>
              <a:rPr lang="en-US" sz="1100" dirty="0"/>
              <a:t>In the story we learn about the girl’s family and how it relates to her. What would you share about your family and how it makes you, you? </a:t>
            </a:r>
            <a:r>
              <a:rPr lang="en-US" sz="1100" dirty="0">
                <a:latin typeface="Verdana" panose="020B0604030504040204" pitchFamily="34" charset="0"/>
                <a:ea typeface="Calibri" panose="020F0502020204030204" pitchFamily="34" charset="0"/>
                <a:cs typeface="Times New Roman" panose="02020603050405020304" pitchFamily="18" charset="0"/>
              </a:rPr>
              <a:t>What stories have you heard from the elders in the family?</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does your family show gratitude for each other?</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Why is it important to show gratitude to others?</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rituals does the author write about in the book?</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Do you have any rituals that ground you in your heritage?</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would you share about your culture with the class?</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are some ways to learn about other cultures? (books, documentaries, attend cultural festivals or museums, try new foods, learn new dances, etc.)</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Have you ever experienced microaggressions (subtle put-down, back-handed compliment or insensitive joke)?</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did they make you feel?</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does being your authentic self shield from the sting of these comments? </a:t>
            </a:r>
          </a:p>
          <a:p>
            <a:pPr marL="328087" indent="-328087">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is good about being part of a diverse community and sharing your authentic self with others?</a:t>
            </a:r>
          </a:p>
          <a:p>
            <a:endParaRPr lang="en-US" dirty="0"/>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a:solidFill>
                  <a:srgbClr val="000000"/>
                </a:solidFill>
              </a:rPr>
              <a:pPr defTabSz="914355">
                <a:defRPr/>
              </a:pPr>
              <a:t>14</a:t>
            </a:fld>
            <a:endParaRPr lang="en-US" dirty="0">
              <a:solidFill>
                <a:srgbClr val="000000"/>
              </a:solidFill>
            </a:endParaRPr>
          </a:p>
        </p:txBody>
      </p:sp>
    </p:spTree>
    <p:extLst>
      <p:ext uri="{BB962C8B-B14F-4D97-AF65-F5344CB8AC3E}">
        <p14:creationId xmlns:p14="http://schemas.microsoft.com/office/powerpoint/2010/main" val="213882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a:t>
            </a:r>
            <a:r>
              <a:rPr lang="en-US" b="1" dirty="0"/>
              <a:t>one</a:t>
            </a:r>
            <a:r>
              <a:rPr lang="en-US" dirty="0"/>
              <a:t> activity to match your intent/goals for the lesson. </a:t>
            </a:r>
          </a:p>
          <a:p>
            <a:r>
              <a:rPr lang="en-US" dirty="0"/>
              <a:t> </a:t>
            </a:r>
          </a:p>
          <a:p>
            <a:pPr marL="171441" indent="-171441">
              <a:buFont typeface="Arial" panose="020B0604020202020204" pitchFamily="34" charset="0"/>
              <a:buChar char="•"/>
            </a:pPr>
            <a:r>
              <a:rPr lang="en-US" dirty="0"/>
              <a:t>This part of the lesson can be done if you have 45 minutes or longer. </a:t>
            </a:r>
          </a:p>
          <a:p>
            <a:pPr marL="171441" indent="-171441">
              <a:buFont typeface="Arial" panose="020B0604020202020204" pitchFamily="34" charset="0"/>
              <a:buChar char="•"/>
            </a:pPr>
            <a:r>
              <a:rPr lang="en-US" dirty="0"/>
              <a:t>If your discussion takes longer, it is ok to go directly to the Closing. </a:t>
            </a:r>
          </a:p>
          <a:p>
            <a:pPr marL="171441" indent="-171441">
              <a:buFont typeface="Arial" panose="020B0604020202020204" pitchFamily="34" charset="0"/>
              <a:buChar char="•"/>
            </a:pPr>
            <a:r>
              <a:rPr lang="en-US" dirty="0"/>
              <a:t>You can leave the activity for the teacher to, ask to come back for a second visit, or do at recess time.</a:t>
            </a:r>
          </a:p>
          <a:p>
            <a:endParaRPr lang="en-US" dirty="0"/>
          </a:p>
          <a:p>
            <a:endParaRPr lang="en-US" dirty="0"/>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15</a:t>
            </a:fld>
            <a:endParaRPr lang="en-US" sz="1300" dirty="0">
              <a:solidFill>
                <a:srgbClr val="000000"/>
              </a:solidFill>
            </a:endParaRPr>
          </a:p>
        </p:txBody>
      </p:sp>
    </p:spTree>
    <p:extLst>
      <p:ext uri="{BB962C8B-B14F-4D97-AF65-F5344CB8AC3E}">
        <p14:creationId xmlns:p14="http://schemas.microsoft.com/office/powerpoint/2010/main" val="2218887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9857" y="4561149"/>
            <a:ext cx="5364481" cy="4320540"/>
          </a:xfrm>
        </p:spPr>
        <p:txBody>
          <a:bodyPr/>
          <a:lstStyle/>
          <a:p>
            <a:r>
              <a:rPr lang="en-US" sz="1100" dirty="0"/>
              <a:t>Refer to </a:t>
            </a:r>
            <a:r>
              <a:rPr lang="en-US" sz="1100" b="1" dirty="0"/>
              <a:t>Lesson Plan</a:t>
            </a:r>
            <a:r>
              <a:rPr lang="en-US" sz="1100" dirty="0"/>
              <a:t>, Activity Ideas , pages 4-5</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Discuss with students what positive affirmations are and give some examples. Brainstorm ideas and make a list. Then have them quietly reflect on what positive things might they say about themselves? Hold up the large or small mirror and say positive affirmations about your self. Give students these sentences to fill in to help them:</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I’m an awesome 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Most people really like my ____________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am a good friend because 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am a kind person because _____________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know I am loved because ____________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am proud of _____________</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Have students glue the reflective paper on to the paper plate or the mirror template. Decorate the edges of the mirror. </a:t>
            </a:r>
            <a:r>
              <a:rPr lang="en-US" sz="1100" dirty="0">
                <a:latin typeface="Verdana" panose="020B0604030504040204" pitchFamily="34" charset="0"/>
                <a:ea typeface="Times New Roman" panose="02020603050405020304" pitchFamily="18" charset="0"/>
                <a:cs typeface="Times New Roman" panose="02020603050405020304" pitchFamily="18" charset="0"/>
              </a:rPr>
              <a:t>On the back of the mirror, students can draw something that they like about themselves or something they want to stand out about themselves. As a group, hold up the mirrors and s</a:t>
            </a:r>
            <a:r>
              <a:rPr lang="en-US" sz="1100" dirty="0">
                <a:latin typeface="Verdana" panose="020B0604030504040204" pitchFamily="34" charset="0"/>
                <a:ea typeface="Calibri" panose="020F0502020204030204" pitchFamily="34" charset="0"/>
                <a:cs typeface="Times New Roman" panose="02020603050405020304" pitchFamily="18" charset="0"/>
              </a:rPr>
              <a:t>ay we are all unique and different. It makes us interesting, authentic, and special human beings.</a:t>
            </a:r>
          </a:p>
          <a:p>
            <a:pPr>
              <a:spcBef>
                <a:spcPts val="0"/>
              </a:spcBef>
              <a:spcAft>
                <a:spcPts val="0"/>
              </a:spcAft>
            </a:pPr>
            <a:r>
              <a:rPr lang="en-US" sz="1700" b="1" dirty="0">
                <a:latin typeface="Verdana" panose="020B0604030504040204" pitchFamily="34" charset="0"/>
                <a:ea typeface="Calibri" panose="020F0502020204030204" pitchFamily="34" charset="0"/>
                <a:cs typeface="Times New Roman" panose="02020603050405020304" pitchFamily="18" charset="0"/>
              </a:rPr>
              <a:t> </a:t>
            </a:r>
            <a:endParaRPr lang="en-US" sz="1700" dirty="0">
              <a:latin typeface="Verdana" panose="020B0604030504040204" pitchFamily="34" charset="0"/>
              <a:ea typeface="Calibri" panose="020F0502020204030204" pitchFamily="34" charset="0"/>
              <a:cs typeface="Times New Roman" panose="02020603050405020304" pitchFamily="18" charset="0"/>
            </a:endParaRPr>
          </a:p>
          <a:p>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437449">
              <a:spcBef>
                <a:spcPts val="0"/>
              </a:spcBef>
              <a:spcAft>
                <a:spcPts val="0"/>
              </a:spcAft>
            </a:pPr>
            <a:r>
              <a:rPr lang="en-US" sz="1700" b="1" dirty="0">
                <a:solidFill>
                  <a:srgbClr val="00B050"/>
                </a:solidFill>
                <a:latin typeface="Verdana" panose="020B0604030504040204" pitchFamily="34" charset="0"/>
                <a:ea typeface="Times New Roman" panose="02020603050405020304" pitchFamily="18" charset="0"/>
                <a:cs typeface="Times New Roman" panose="02020603050405020304" pitchFamily="18" charset="0"/>
              </a:rPr>
              <a:t> </a:t>
            </a:r>
            <a:endParaRPr lang="en-US" sz="1700" dirty="0">
              <a:latin typeface="Garamond" panose="02020404030301010803" pitchFamily="18" charset="0"/>
              <a:ea typeface="Times New Roman" panose="02020603050405020304" pitchFamily="18" charset="0"/>
              <a:cs typeface="Times New Roman" panose="02020603050405020304" pitchFamily="18" charset="0"/>
            </a:endParaRPr>
          </a:p>
          <a:p>
            <a:endParaRPr lang="en-US" sz="1100" dirty="0"/>
          </a:p>
          <a:p>
            <a:r>
              <a:rPr lang="en-US" sz="1100" dirty="0"/>
              <a:t> </a:t>
            </a:r>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a:solidFill>
                  <a:srgbClr val="000000"/>
                </a:solidFill>
              </a:rPr>
              <a:pPr defTabSz="914355">
                <a:defRPr/>
              </a:pPr>
              <a:t>16</a:t>
            </a:fld>
            <a:endParaRPr lang="en-US" dirty="0">
              <a:solidFill>
                <a:srgbClr val="000000"/>
              </a:solidFill>
            </a:endParaRPr>
          </a:p>
        </p:txBody>
      </p:sp>
    </p:spTree>
    <p:extLst>
      <p:ext uri="{BB962C8B-B14F-4D97-AF65-F5344CB8AC3E}">
        <p14:creationId xmlns:p14="http://schemas.microsoft.com/office/powerpoint/2010/main" val="828794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Activity, page 5</a:t>
            </a:r>
            <a:endParaRPr lang="en-US" sz="1100" dirty="0">
              <a:solidFill>
                <a:srgbClr val="FF0000"/>
              </a:solidFill>
            </a:endParaRPr>
          </a:p>
          <a:p>
            <a:pPr>
              <a:spcBef>
                <a:spcPts val="0"/>
              </a:spcBef>
              <a:spcAft>
                <a:spcPts val="0"/>
              </a:spcAf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Emphasize the importance of appreciating individuality and understanding the positive impact it has on the world. Ask each child to reflect on what makes them unique. Have them close their eyes and think about their authentic selves. What talents, interests, values, and personal traits contribute to their individuality? What is their story?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a:spcBef>
                <a:spcPts val="0"/>
              </a:spcBef>
              <a:spcAft>
                <a:spcPts val="0"/>
              </a:spcAf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Ask them to create a self-portrait or a poster using symbols, phrases, words, or images that represent themselves. Each student can explain what they have created and share a few words how this relates to their authentic self. </a:t>
            </a:r>
          </a:p>
          <a:p>
            <a:pPr>
              <a:spcBef>
                <a:spcPts val="0"/>
              </a:spcBef>
              <a:spcAft>
                <a:spcPts val="0"/>
              </a:spcAft>
            </a:pPr>
            <a:endParaRPr lang="en-US" sz="11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Explain that this poster represents the diverse contributions of each child, forming a beautiful mosaic of uniqueness.</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SzPts val="1000"/>
              <a:buFont typeface="Symbol" panose="05050102010706020507" pitchFamily="18" charset="2"/>
              <a:buChar char=""/>
              <a:tabLst>
                <a:tab pos="437449" algn="l"/>
              </a:tabLs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What do you notice about the diversity and beauty of our collective creations?</a:t>
            </a:r>
            <a:endPar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SzPts val="1000"/>
              <a:buFont typeface="Symbol" panose="05050102010706020507" pitchFamily="18" charset="2"/>
              <a:buChar char=""/>
              <a:tabLst>
                <a:tab pos="437449" algn="l"/>
              </a:tabLs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How does this poster represent the uniqueness and contributions of each individual?</a:t>
            </a:r>
            <a:endPar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SzPts val="1000"/>
              <a:buFont typeface="Symbol" panose="05050102010706020507" pitchFamily="18" charset="2"/>
              <a:buChar char=""/>
              <a:tabLst>
                <a:tab pos="437449" algn="l"/>
              </a:tabLs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How does celebrating our authentic selves contribute to a diverse and inclusive world?</a:t>
            </a:r>
            <a:endPar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SzPts val="1000"/>
              <a:buFont typeface="Symbol" panose="05050102010706020507" pitchFamily="18" charset="2"/>
              <a:buChar char=""/>
              <a:tabLst>
                <a:tab pos="437449" algn="l"/>
              </a:tabLs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How can we appreciate and respect the authentic selves of others?</a:t>
            </a:r>
            <a:endPar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sz="1100" b="1"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453581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808038"/>
            <a:ext cx="4616450" cy="3463925"/>
          </a:xfrm>
        </p:spPr>
      </p:sp>
      <p:sp>
        <p:nvSpPr>
          <p:cNvPr id="3" name="Notes Placeholder 2"/>
          <p:cNvSpPr>
            <a:spLocks noGrp="1"/>
          </p:cNvSpPr>
          <p:nvPr>
            <p:ph type="body" idx="1"/>
          </p:nvPr>
        </p:nvSpPr>
        <p:spPr/>
        <p:txBody>
          <a:bodyPr/>
          <a:lstStyle/>
          <a:p>
            <a:r>
              <a:rPr lang="en-US" sz="1100" dirty="0"/>
              <a:t>Refer to </a:t>
            </a:r>
            <a:r>
              <a:rPr lang="en-US" sz="1100" b="1" dirty="0"/>
              <a:t>Lesson Plan, </a:t>
            </a:r>
            <a:r>
              <a:rPr lang="en-US" sz="1100" dirty="0"/>
              <a:t>Activity Options, pages 5-6 </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Have the students sit in a circle. Begin by explaining to the children what gratitude means and why it is important to appreciate and express gratitude for the people in their lives. Discuss how expressing gratitude can make both the giver and receiver feel good and strengthen relationships.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lnSpc>
                <a:spcPct val="115000"/>
              </a:lnSpc>
              <a:spcBef>
                <a:spcPts val="0"/>
              </a:spcBef>
              <a:spcAft>
                <a:spcPts val="0"/>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Hold the gratitude wand and share something they are grateful for and briefly explain why.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lnSpc>
                <a:spcPct val="115000"/>
              </a:lnSpc>
              <a:spcBef>
                <a:spcPts val="0"/>
              </a:spcBef>
              <a:spcAft>
                <a:spcPts val="0"/>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Pass the gratitude wand or ball to someone in the circle and say "I pass the gratitude to ____"</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lnSpc>
                <a:spcPct val="115000"/>
              </a:lnSpc>
              <a:spcBef>
                <a:spcPts val="0"/>
              </a:spcBef>
              <a:spcAft>
                <a:spcPts val="0"/>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Each student shares what they are grateful for and continues passing the wand to another person. Continue until all students wishing to participate have had a chance to express gratitude.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lnSpc>
                <a:spcPct val="115000"/>
              </a:lnSpc>
              <a:spcBef>
                <a:spcPts val="0"/>
              </a:spcBef>
              <a:spcAft>
                <a:spcPts val="957"/>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If time allows, follow up by creating </a:t>
            </a: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 classroom or school gratitude tree.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p>
          <a:p>
            <a:endParaRPr lang="en-US" dirty="0"/>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18</a:t>
            </a:fld>
            <a:endParaRPr lang="en-US" sz="1300" dirty="0">
              <a:solidFill>
                <a:srgbClr val="000000"/>
              </a:solidFill>
            </a:endParaRPr>
          </a:p>
        </p:txBody>
      </p:sp>
    </p:spTree>
    <p:extLst>
      <p:ext uri="{BB962C8B-B14F-4D97-AF65-F5344CB8AC3E}">
        <p14:creationId xmlns:p14="http://schemas.microsoft.com/office/powerpoint/2010/main" val="176122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Refer to </a:t>
            </a:r>
            <a:r>
              <a:rPr lang="en-US" sz="1100" b="1" dirty="0"/>
              <a:t>Lesson Plan,</a:t>
            </a:r>
            <a:r>
              <a:rPr lang="en-US" sz="1100" dirty="0"/>
              <a:t> Activity Options, page 6</a:t>
            </a:r>
          </a:p>
          <a:p>
            <a:pPr>
              <a:spcBef>
                <a:spcPts val="0"/>
              </a:spcBef>
            </a:pPr>
            <a:endParaRPr lang="en-US" sz="1100" dirty="0"/>
          </a:p>
          <a:p>
            <a:pPr>
              <a:spcBef>
                <a:spcPts val="0"/>
              </a:spcBef>
              <a:spcAft>
                <a:spcPts val="0"/>
              </a:spcAf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Prepare the Gratitude Tree base: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Take the large poster paper or cardboard and cut it into the shape of a tree trunk and branches. Do this ahead of time. Attach the tree to a wall.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957"/>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Cut out multiple leaf shapes from construction paper of various colors. (See leaf handout on the website.)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Discuss who in their lives have made a positive impact, such as family members, friends, teachers, or community helpers.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Encourage the children to think about specific actions or qualities that they appreciate about these individuals. For example: I’m grateful to my grandmother for letting me help bake cookies.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Have the children write or draw the names of the people they are grateful for on the leaves.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They can also write or draw something specific they appreciate about each person on the leaves. Using glue or tape, attach the decorated leaves to the branches of the Gratitude Tree.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spcBef>
                <a:spcPts val="0"/>
              </a:spcBef>
              <a:spcAft>
                <a:spcPts val="957"/>
              </a:spcAft>
              <a:buFont typeface="Symbol" panose="05050102010706020507" pitchFamily="18" charset="2"/>
              <a:buChar char=""/>
            </a:pPr>
            <a:r>
              <a:rPr lang="en-US" sz="11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Invite students to write in their first language as a way to celebrate their authentic selves.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1100" dirty="0"/>
          </a:p>
          <a:p>
            <a:pPr>
              <a:spcBef>
                <a:spcPts val="0"/>
              </a:spcBef>
            </a:pPr>
            <a:endParaRPr lang="en-US" sz="1100" dirty="0"/>
          </a:p>
          <a:p>
            <a:pPr>
              <a:spcBef>
                <a:spcPts val="0"/>
              </a:spcBef>
            </a:pPr>
            <a:endParaRPr lang="en-US" sz="1100" dirty="0"/>
          </a:p>
          <a:p>
            <a:pPr>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19</a:t>
            </a:fld>
            <a:endParaRPr lang="en-US" sz="1300" dirty="0">
              <a:solidFill>
                <a:srgbClr val="000000"/>
              </a:solidFill>
            </a:endParaRPr>
          </a:p>
        </p:txBody>
      </p:sp>
    </p:spTree>
    <p:extLst>
      <p:ext uri="{BB962C8B-B14F-4D97-AF65-F5344CB8AC3E}">
        <p14:creationId xmlns:p14="http://schemas.microsoft.com/office/powerpoint/2010/main" val="258406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463935"/>
            <a:ext cx="5364480" cy="4417176"/>
          </a:xfrm>
        </p:spPr>
        <p:txBody>
          <a:bodyPr/>
          <a:lstStyle/>
          <a:p>
            <a:r>
              <a:rPr lang="en-US" sz="1100">
                <a:latin typeface="Verdana" panose="020B0604030504040204" pitchFamily="34" charset="0"/>
                <a:ea typeface="Verdana" panose="020B0604030504040204" pitchFamily="34" charset="0"/>
              </a:rPr>
              <a:t>Refer to  </a:t>
            </a:r>
            <a:r>
              <a:rPr lang="en-US" sz="1100" b="1">
                <a:latin typeface="Verdana" panose="020B0604030504040204" pitchFamily="34" charset="0"/>
                <a:ea typeface="Verdana" panose="020B0604030504040204" pitchFamily="34" charset="0"/>
              </a:rPr>
              <a:t>Lesson Plan, </a:t>
            </a:r>
            <a:r>
              <a:rPr lang="en-US" sz="1100">
                <a:latin typeface="Verdana" panose="020B0604030504040204" pitchFamily="34" charset="0"/>
                <a:ea typeface="Verdana" panose="020B0604030504040204" pitchFamily="34" charset="0"/>
              </a:rPr>
              <a:t>pages 1-2</a:t>
            </a:r>
          </a:p>
          <a:p>
            <a:pPr>
              <a:spcBef>
                <a:spcPts val="0"/>
              </a:spcBef>
              <a:spcAft>
                <a:spcPts val="0"/>
              </a:spcAft>
            </a:pPr>
            <a:endParaRPr lang="en-US" sz="1100" b="1">
              <a:latin typeface="Verdana" panose="020B0604030504040204" pitchFamily="34" charset="0"/>
              <a:ea typeface="Verdana" panose="020B0604030504040204" pitchFamily="34" charset="0"/>
            </a:endParaRPr>
          </a:p>
          <a:p>
            <a:pPr>
              <a:spcBef>
                <a:spcPts val="0"/>
              </a:spcBef>
              <a:spcAft>
                <a:spcPts val="0"/>
              </a:spcAft>
            </a:pPr>
            <a:r>
              <a:rPr lang="en-US" sz="1100" b="1">
                <a:latin typeface="Verdana" panose="020B0604030504040204" pitchFamily="34" charset="0"/>
                <a:ea typeface="Verdana" panose="020B0604030504040204" pitchFamily="34" charset="0"/>
              </a:rPr>
              <a:t>This book builds the Developmental Relationships:</a:t>
            </a:r>
          </a:p>
          <a:p>
            <a:pPr>
              <a:spcBef>
                <a:spcPts val="0"/>
              </a:spcBef>
              <a:spcAft>
                <a:spcPts val="0"/>
              </a:spcAft>
            </a:pPr>
            <a:r>
              <a:rPr lang="en-US" sz="1100" dirty="0">
                <a:latin typeface="Verdana" panose="020B0604030504040204" pitchFamily="34" charset="0"/>
                <a:ea typeface="Verdana" panose="020B0604030504040204" pitchFamily="34" charset="0"/>
                <a:cs typeface="Verdana" panose="020B0604030504040204" pitchFamily="34" charset="0"/>
              </a:rPr>
              <a:t>Express Care - </a:t>
            </a:r>
            <a:r>
              <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rPr>
              <a:t>Listen, Believe in Me, Be Warm, Encourage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Verdana" panose="020B0604030504040204" pitchFamily="34" charset="0"/>
                <a:cs typeface="Verdana" panose="020B0604030504040204" pitchFamily="34" charset="0"/>
              </a:rPr>
              <a:t>Expand Possibilities – Inspire, Broaden Horizons, Connect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100" b="1">
              <a:latin typeface="Verdana" panose="020B0604030504040204" pitchFamily="34" charset="0"/>
              <a:ea typeface="Verdana" panose="020B0604030504040204" pitchFamily="34" charset="0"/>
            </a:endParaRPr>
          </a:p>
          <a:p>
            <a:pPr>
              <a:spcBef>
                <a:spcPts val="0"/>
              </a:spcBef>
            </a:pPr>
            <a:r>
              <a:rPr lang="en-US" sz="1100" b="1"/>
              <a:t>Social and Emotional Learning: Self-Awareness</a:t>
            </a:r>
          </a:p>
          <a:p>
            <a:pPr>
              <a:spcBef>
                <a:spcPts val="0"/>
              </a:spcBef>
            </a:pPr>
            <a:r>
              <a:rPr lang="en-US" sz="1100" dirty="0">
                <a:latin typeface="Verdana" panose="020B0604030504040204" pitchFamily="34" charset="0"/>
                <a:ea typeface="Calibri" panose="020F0502020204030204" pitchFamily="34" charset="0"/>
                <a:cs typeface="Times New Roman" panose="02020603050405020304" pitchFamily="18" charset="0"/>
              </a:rPr>
              <a:t>(identify emotions, self-perception/identity, recognizing strengths, sense of self-confidence, and self-efficacy)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1100"/>
          </a:p>
          <a:p>
            <a:pPr>
              <a:spcBef>
                <a:spcPts val="0"/>
              </a:spcBef>
              <a:spcAft>
                <a:spcPts val="0"/>
              </a:spcAft>
            </a:pPr>
            <a:r>
              <a:rPr lang="en-US" sz="1100" b="1">
                <a:latin typeface="Verdana" panose="020B0604030504040204" pitchFamily="34" charset="0"/>
                <a:ea typeface="Verdana" panose="020B0604030504040204" pitchFamily="34" charset="0"/>
              </a:rPr>
              <a:t>In our lesson today, our goals are:</a:t>
            </a:r>
          </a:p>
          <a:p>
            <a:pPr marL="328087" indent="-328087">
              <a:lnSpc>
                <a:spcPct val="115000"/>
              </a:lnSpc>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Verdana" panose="020B0604030504040204" pitchFamily="34" charset="0"/>
              </a:rPr>
              <a:t>Students will express gratitude for the people in their lives.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marR="328087" indent="-328087">
              <a:lnSpc>
                <a:spcPct val="115000"/>
              </a:lnSpc>
              <a:spcBef>
                <a:spcPts val="0"/>
              </a:spcBef>
              <a:spcAft>
                <a:spcPts val="0"/>
              </a:spcAft>
              <a:buFont typeface="Symbol" panose="05050102010706020507" pitchFamily="18" charset="2"/>
              <a:buChar char=""/>
              <a:tabLst>
                <a:tab pos="5522793" algn="l"/>
              </a:tabLst>
            </a:pPr>
            <a:r>
              <a:rPr lang="en-US" sz="1100" dirty="0">
                <a:latin typeface="Verdana" panose="020B0604030504040204" pitchFamily="34" charset="0"/>
                <a:ea typeface="Calibri" panose="020F0502020204030204" pitchFamily="34" charset="0"/>
                <a:cs typeface="Times New Roman" panose="02020603050405020304" pitchFamily="18" charset="0"/>
              </a:rPr>
              <a:t>Students will celebrate their authentic self and their contribution to the diversity in our world.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28087" indent="-328087">
              <a:lnSpc>
                <a:spcPct val="115000"/>
              </a:lnSpc>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Verdana" panose="020B0604030504040204" pitchFamily="34" charset="0"/>
              </a:rPr>
              <a:t>Students will develop a greater understanding and respect for people from different backgrounds.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100" b="1">
              <a:latin typeface="Verdana" panose="020B0604030504040204" pitchFamily="34" charset="0"/>
              <a:ea typeface="Verdana" panose="020B0604030504040204" pitchFamily="34" charset="0"/>
            </a:endParaRPr>
          </a:p>
          <a:p>
            <a:r>
              <a:rPr lang="en-US" sz="1100" b="1"/>
              <a:t>Narration of the book:</a:t>
            </a:r>
          </a:p>
          <a:p>
            <a:r>
              <a:rPr lang="en-US" sz="1100" b="1">
                <a:hlinkClick r:id="rId3"/>
              </a:rPr>
              <a:t>https://www.youtube.com/watch?v=VFz0wktGr2k</a:t>
            </a:r>
            <a:endParaRPr lang="en-US" sz="1100" b="1"/>
          </a:p>
          <a:p>
            <a:endParaRPr lang="en-US" sz="1100" b="1"/>
          </a:p>
          <a:p>
            <a:endParaRPr lang="en-US" sz="1100" b="1"/>
          </a:p>
          <a:p>
            <a:endParaRPr lang="en-US" sz="1100" b="1"/>
          </a:p>
          <a:p>
            <a:endParaRPr lang="en-US" sz="1100" b="1">
              <a:solidFill>
                <a:srgbClr val="FF0000"/>
              </a:solidFill>
            </a:endParaRPr>
          </a:p>
          <a:p>
            <a:endParaRPr lang="en-US" sz="1100">
              <a:solidFill>
                <a:srgbClr val="FF0000"/>
              </a:solidFill>
            </a:endParaRPr>
          </a:p>
          <a:p>
            <a:endParaRPr lang="en-US" b="1"/>
          </a:p>
          <a:p>
            <a:endParaRPr lang="en-US" sz="1100"/>
          </a:p>
          <a:p>
            <a:endParaRPr lang="en-US" sz="1100" u="sng"/>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2</a:t>
            </a:fld>
            <a:endParaRPr lang="en-US" sz="1300" dirty="0">
              <a:solidFill>
                <a:srgbClr val="000000"/>
              </a:solidFill>
            </a:endParaRPr>
          </a:p>
        </p:txBody>
      </p:sp>
    </p:spTree>
    <p:extLst>
      <p:ext uri="{BB962C8B-B14F-4D97-AF65-F5344CB8AC3E}">
        <p14:creationId xmlns:p14="http://schemas.microsoft.com/office/powerpoint/2010/main" val="2146487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b="1" err="1"/>
              <a:t>FUNvisor</a:t>
            </a:r>
            <a:r>
              <a:rPr lang="en-US" sz="1100" b="1"/>
              <a:t> Idea</a:t>
            </a:r>
            <a:r>
              <a:rPr lang="en-US" sz="1100" b="1">
                <a:solidFill>
                  <a:srgbClr val="FF0000"/>
                </a:solidFill>
              </a:rPr>
              <a:t>  </a:t>
            </a:r>
            <a:endParaRPr lang="en-US" sz="1100" b="1"/>
          </a:p>
          <a:p>
            <a:pPr>
              <a:spcBef>
                <a:spcPts val="0"/>
              </a:spcBef>
            </a:pPr>
            <a:endParaRPr lang="en-US" sz="1100"/>
          </a:p>
          <a:p>
            <a:pPr>
              <a:spcBef>
                <a:spcPts val="0"/>
              </a:spcBef>
            </a:pPr>
            <a:r>
              <a:rPr lang="en-US" sz="1100"/>
              <a:t>Refer to </a:t>
            </a:r>
            <a:r>
              <a:rPr lang="en-US" sz="1100" b="1"/>
              <a:t>video:</a:t>
            </a:r>
          </a:p>
          <a:p>
            <a:pPr>
              <a:spcBef>
                <a:spcPts val="0"/>
              </a:spcBef>
            </a:pPr>
            <a:r>
              <a:rPr lang="en-US" sz="1100" u="sng" dirty="0">
                <a:solidFill>
                  <a:srgbClr val="0563C1"/>
                </a:solidFill>
                <a:latin typeface="Verdana" panose="020B0604030504040204" pitchFamily="34" charset="0"/>
                <a:ea typeface="Calibri" panose="020F0502020204030204" pitchFamily="34" charset="0"/>
                <a:hlinkClick r:id="rId3"/>
              </a:rPr>
              <a:t>https://www.crayola.com/crafts/kindness-clothespins-craft/</a:t>
            </a:r>
            <a:endParaRPr lang="en-US" sz="1100" dirty="0">
              <a:latin typeface="Calibri" panose="020F0502020204030204" pitchFamily="34" charset="0"/>
              <a:ea typeface="Calibri" panose="020F0502020204030204" pitchFamily="34" charset="0"/>
            </a:endParaRPr>
          </a:p>
          <a:p>
            <a:pPr>
              <a:spcBef>
                <a:spcPts val="0"/>
              </a:spcBef>
            </a:pPr>
            <a:endParaRPr lang="en-US" sz="1100" b="1"/>
          </a:p>
          <a:p>
            <a:pPr>
              <a:spcBef>
                <a:spcPts val="0"/>
              </a:spcBef>
            </a:pPr>
            <a:endParaRPr lang="en-US" sz="1100" b="1"/>
          </a:p>
          <a:p>
            <a:pPr>
              <a:spcBef>
                <a:spcPts val="0"/>
              </a:spcBef>
            </a:pPr>
            <a:r>
              <a:rPr lang="en-US" sz="1100" b="1"/>
              <a:t>Be</a:t>
            </a:r>
            <a:r>
              <a:rPr lang="en-US" sz="1100" b="1" dirty="0"/>
              <a:t> True and Be Kind</a:t>
            </a:r>
            <a:r>
              <a:rPr lang="en-US" sz="1100" b="1"/>
              <a:t> Clothespins</a:t>
            </a:r>
          </a:p>
          <a:p>
            <a:pPr>
              <a:spcBef>
                <a:spcPts val="0"/>
              </a:spcBef>
            </a:pPr>
            <a:r>
              <a:rPr lang="en-US" sz="1100"/>
              <a:t>Materials: paint, brush, glitter pens, permanent markers, clothespins </a:t>
            </a:r>
          </a:p>
          <a:p>
            <a:pPr>
              <a:spcBef>
                <a:spcPts val="0"/>
              </a:spcBef>
            </a:pPr>
            <a:endParaRPr lang="en-US" sz="1100"/>
          </a:p>
          <a:p>
            <a:pPr>
              <a:spcBef>
                <a:spcPts val="0"/>
              </a:spcBef>
            </a:pPr>
            <a:r>
              <a:rPr lang="en-US" sz="1100"/>
              <a:t>If you have students paint the clothespins this will be a 2 part activity as they will need to dry. You can also purchase pre-colored clothespins.</a:t>
            </a:r>
          </a:p>
          <a:p>
            <a:pPr>
              <a:spcBef>
                <a:spcPts val="0"/>
              </a:spcBef>
            </a:pPr>
            <a:endParaRPr lang="en-US" sz="1100">
              <a:latin typeface="Verdana" panose="020B0604030504040204" pitchFamily="34" charset="0"/>
              <a:ea typeface="Verdana" panose="020B0604030504040204" pitchFamily="34" charset="0"/>
            </a:endParaRPr>
          </a:p>
          <a:p>
            <a:pPr>
              <a:spcBef>
                <a:spcPts val="0"/>
              </a:spcBef>
            </a:pPr>
            <a:r>
              <a:rPr lang="en-US" sz="1100">
                <a:latin typeface="Verdana" panose="020B0604030504040204" pitchFamily="34" charset="0"/>
                <a:ea typeface="Verdana" panose="020B0604030504040204" pitchFamily="34" charset="0"/>
              </a:rPr>
              <a:t>Brainstorm phrases that students can write on the clothespin. These phrases should reflect their authentic self. They can wear them on their own backpack. </a:t>
            </a:r>
          </a:p>
          <a:p>
            <a:pPr>
              <a:spcBef>
                <a:spcPts val="0"/>
              </a:spcBef>
            </a:pPr>
            <a:r>
              <a:rPr lang="en-US" sz="1100">
                <a:latin typeface="Verdana" panose="020B0604030504040204" pitchFamily="34" charset="0"/>
                <a:ea typeface="Verdana" panose="020B0604030504040204" pitchFamily="34" charset="0"/>
              </a:rPr>
              <a:t>Students can also</a:t>
            </a:r>
            <a:r>
              <a:rPr lang="en-US" sz="1100" dirty="0">
                <a:latin typeface="Verdana" panose="020B0604030504040204" pitchFamily="34" charset="0"/>
                <a:ea typeface="Verdana" panose="020B0604030504040204" pitchFamily="34" charset="0"/>
              </a:rPr>
              <a:t> make a kindness clothespin</a:t>
            </a:r>
            <a:r>
              <a:rPr lang="en-US" sz="1100">
                <a:latin typeface="Verdana" panose="020B0604030504040204" pitchFamily="34" charset="0"/>
                <a:ea typeface="Verdana" panose="020B0604030504040204" pitchFamily="34" charset="0"/>
              </a:rPr>
              <a:t> to share with a</a:t>
            </a:r>
            <a:r>
              <a:rPr lang="en-US" sz="1100" dirty="0">
                <a:latin typeface="Verdana" panose="020B0604030504040204" pitchFamily="34" charset="0"/>
                <a:ea typeface="Verdana" panose="020B0604030504040204" pitchFamily="34" charset="0"/>
              </a:rPr>
              <a:t> friend</a:t>
            </a:r>
            <a:r>
              <a:rPr lang="en-US" sz="1100">
                <a:latin typeface="Verdana" panose="020B0604030504040204" pitchFamily="34" charset="0"/>
                <a:ea typeface="Verdana" panose="020B0604030504040204" pitchFamily="34" charset="0"/>
              </a:rPr>
              <a:t> or caring adult.</a:t>
            </a:r>
          </a:p>
          <a:p>
            <a:pPr>
              <a:spcBef>
                <a:spcPts val="0"/>
              </a:spcBef>
              <a:spcAft>
                <a:spcPts val="0"/>
              </a:spcAft>
            </a:pP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20</a:t>
            </a:fld>
            <a:endParaRPr lang="en-US" sz="1300" dirty="0">
              <a:solidFill>
                <a:srgbClr val="000000"/>
              </a:solidFill>
            </a:endParaRPr>
          </a:p>
        </p:txBody>
      </p:sp>
    </p:spTree>
    <p:extLst>
      <p:ext uri="{BB962C8B-B14F-4D97-AF65-F5344CB8AC3E}">
        <p14:creationId xmlns:p14="http://schemas.microsoft.com/office/powerpoint/2010/main" val="2349926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Refer to </a:t>
            </a:r>
            <a:r>
              <a:rPr lang="en-US" sz="1100" b="1"/>
              <a:t>Lead Materials </a:t>
            </a:r>
            <a:r>
              <a:rPr lang="en-US" sz="1100"/>
              <a:t>on website, Champion Year Cheer</a:t>
            </a:r>
          </a:p>
          <a:p>
            <a:pPr>
              <a:spcBef>
                <a:spcPts val="0"/>
              </a:spcBef>
              <a:defRPr sz="1100"/>
            </a:pPr>
            <a:r>
              <a:rPr lang="en-US"/>
              <a:t>Think of how you want to end the lesson. What skill did your lesson focus on? Use the Closing to coach youth on ways to take these skills from the classroom to the playground. One idea is to always end with the cheer as final closing moment:</a:t>
            </a:r>
          </a:p>
          <a:p>
            <a:pPr>
              <a:spcBef>
                <a:spcPts val="0"/>
              </a:spcBef>
              <a:defRPr sz="1100"/>
            </a:pPr>
            <a:endParaRPr lang="en-US"/>
          </a:p>
          <a:p>
            <a:pPr algn="ctr">
              <a:spcBef>
                <a:spcPts val="0"/>
              </a:spcBef>
              <a:defRPr sz="1100" b="1" i="1"/>
            </a:pPr>
            <a:r>
              <a:rPr lang="en-US"/>
              <a:t>We’re Cornerstone Kids and we’re here to say</a:t>
            </a:r>
          </a:p>
          <a:p>
            <a:pPr algn="ctr">
              <a:spcBef>
                <a:spcPts val="0"/>
              </a:spcBef>
              <a:defRPr sz="1100" b="1" i="1"/>
            </a:pPr>
            <a:r>
              <a:rPr lang="en-US"/>
              <a:t>Connect with empathy everyday!</a:t>
            </a:r>
          </a:p>
          <a:p>
            <a:pPr algn="ctr">
              <a:lnSpc>
                <a:spcPct val="150000"/>
              </a:lnSpc>
              <a:spcBef>
                <a:spcPts val="0"/>
              </a:spcBef>
              <a:defRPr sz="1100" b="1" i="1">
                <a:solidFill>
                  <a:srgbClr val="0070C0"/>
                </a:solidFill>
              </a:defRPr>
            </a:pPr>
            <a:r>
              <a:rPr lang="en-US"/>
              <a:t>Invite and include others</a:t>
            </a:r>
          </a:p>
          <a:p>
            <a:pPr algn="ctr">
              <a:lnSpc>
                <a:spcPct val="150000"/>
              </a:lnSpc>
              <a:spcBef>
                <a:spcPts val="0"/>
              </a:spcBef>
              <a:defRPr sz="1100" b="1">
                <a:solidFill>
                  <a:srgbClr val="0070C0"/>
                </a:solidFill>
              </a:defRPr>
            </a:pPr>
            <a:r>
              <a:rPr lang="en-US"/>
              <a:t>Listen with your whole heart.</a:t>
            </a:r>
          </a:p>
          <a:p>
            <a:pPr algn="ctr">
              <a:spcBef>
                <a:spcPts val="0"/>
              </a:spcBef>
              <a:defRPr sz="1100" b="1" i="1"/>
            </a:pPr>
            <a:r>
              <a:rPr lang="en-US"/>
              <a:t>We’re Cornerstone Kids and we’re here to say</a:t>
            </a:r>
            <a:endParaRPr lang="en-US">
              <a:latin typeface="Times New Roman"/>
              <a:ea typeface="Times New Roman"/>
              <a:cs typeface="Times New Roman"/>
              <a:sym typeface="Times New Roman"/>
            </a:endParaRPr>
          </a:p>
          <a:p>
            <a:pPr algn="ctr">
              <a:spcBef>
                <a:spcPts val="0"/>
              </a:spcBef>
              <a:defRPr sz="1100" b="1" i="1"/>
            </a:pPr>
            <a:r>
              <a:rPr lang="en-US"/>
              <a:t>Connect with empathy everyday!</a:t>
            </a:r>
          </a:p>
          <a:p>
            <a:pPr algn="ctr">
              <a:lnSpc>
                <a:spcPct val="150000"/>
              </a:lnSpc>
              <a:spcBef>
                <a:spcPts val="0"/>
              </a:spcBef>
              <a:defRPr sz="1100" b="1">
                <a:solidFill>
                  <a:srgbClr val="0070C0"/>
                </a:solidFill>
              </a:defRPr>
            </a:pPr>
            <a:r>
              <a:rPr lang="en-US">
                <a:ea typeface="Times New Roman"/>
                <a:cs typeface="Times New Roman"/>
                <a:sym typeface="Times New Roman"/>
              </a:rPr>
              <a:t>Be a world changer.</a:t>
            </a:r>
          </a:p>
          <a:p>
            <a:pPr algn="ctr">
              <a:lnSpc>
                <a:spcPct val="150000"/>
              </a:lnSpc>
              <a:spcBef>
                <a:spcPts val="0"/>
              </a:spcBef>
              <a:defRPr sz="1100" b="1">
                <a:solidFill>
                  <a:srgbClr val="0070C0"/>
                </a:solidFill>
              </a:defRPr>
            </a:pPr>
            <a:r>
              <a:rPr lang="en-US">
                <a:ea typeface="Times New Roman"/>
                <a:cs typeface="Times New Roman"/>
                <a:sym typeface="Times New Roman"/>
              </a:rPr>
              <a:t>Keep your cool.</a:t>
            </a:r>
          </a:p>
          <a:p>
            <a:pPr algn="ctr">
              <a:lnSpc>
                <a:spcPct val="150000"/>
              </a:lnSpc>
              <a:spcBef>
                <a:spcPts val="0"/>
              </a:spcBef>
              <a:defRPr sz="1100" b="1">
                <a:solidFill>
                  <a:srgbClr val="0070C0"/>
                </a:solidFill>
              </a:defRPr>
            </a:pPr>
            <a:r>
              <a:rPr lang="en-US">
                <a:ea typeface="Times New Roman"/>
                <a:cs typeface="Times New Roman"/>
                <a:sym typeface="Times New Roman"/>
              </a:rPr>
              <a:t>Be true to you.</a:t>
            </a:r>
          </a:p>
          <a:p>
            <a:pPr algn="ctr">
              <a:spcBef>
                <a:spcPts val="0"/>
              </a:spcBef>
              <a:defRPr sz="1100" b="1" i="1"/>
            </a:pPr>
            <a:r>
              <a:rPr lang="en-US"/>
              <a:t>We’re Cornerstone Kids and we’re here to say</a:t>
            </a:r>
            <a:endParaRPr lang="en-US">
              <a:latin typeface="Times New Roman"/>
              <a:ea typeface="Times New Roman"/>
              <a:cs typeface="Times New Roman"/>
              <a:sym typeface="Times New Roman"/>
            </a:endParaRPr>
          </a:p>
          <a:p>
            <a:pPr algn="ctr">
              <a:spcBef>
                <a:spcPts val="0"/>
              </a:spcBef>
              <a:defRPr sz="1100" b="1" i="1"/>
            </a:pPr>
            <a:r>
              <a:rPr lang="en-US"/>
              <a:t>Connect with empathy everyday!</a:t>
            </a:r>
          </a:p>
          <a:p>
            <a:pPr algn="ctr">
              <a:lnSpc>
                <a:spcPct val="150000"/>
              </a:lnSpc>
              <a:spcBef>
                <a:spcPts val="0"/>
              </a:spcBef>
              <a:defRPr sz="1100" b="1" i="1"/>
            </a:pPr>
            <a:endParaRPr lang="en-US">
              <a:solidFill>
                <a:srgbClr val="0070C0"/>
              </a:solidFill>
              <a:ea typeface="Times New Roman"/>
              <a:cs typeface="Times New Roman"/>
              <a:sym typeface="Times New Roman"/>
            </a:endParaRPr>
          </a:p>
          <a:p>
            <a:pPr algn="ctr">
              <a:lnSpc>
                <a:spcPct val="150000"/>
              </a:lnSpc>
              <a:spcBef>
                <a:spcPts val="0"/>
              </a:spcBef>
              <a:defRPr sz="1100" b="1" i="1"/>
            </a:pPr>
            <a:endParaRPr lang="en-US">
              <a:solidFill>
                <a:srgbClr val="00B0F0"/>
              </a:solidFill>
            </a:endParaRPr>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21</a:t>
            </a:fld>
            <a:endParaRPr lang="en-US" sz="1300" dirty="0">
              <a:solidFill>
                <a:srgbClr val="000000"/>
              </a:solidFill>
            </a:endParaRPr>
          </a:p>
        </p:txBody>
      </p:sp>
    </p:spTree>
    <p:extLst>
      <p:ext uri="{BB962C8B-B14F-4D97-AF65-F5344CB8AC3E}">
        <p14:creationId xmlns:p14="http://schemas.microsoft.com/office/powerpoint/2010/main" val="2286643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page 6</a:t>
            </a:r>
          </a:p>
          <a:p>
            <a:endParaRPr lang="en-US" sz="1100" dirty="0"/>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Have students close their eyes, take a deep breath. Take a moment to think about their authentic selves and what makes them proud of who they are. Using the Share Stories Speech Bubbles handout, have students cut out a speech bubble and attach a craft stick. They can attach two speech bubbles one on either side of the stick if they want to do more than one. Have students select a speech bubble that speaks to them. After it’s completed, hold it up and share with a partner or the class. Take a photo of the class holding up their speech bubbles.</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I’m an awesome 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My authentic self is ______________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am </a:t>
            </a:r>
            <a:r>
              <a:rPr lang="en-US" sz="1100">
                <a:latin typeface="Verdana" panose="020B0604030504040204" pitchFamily="34" charset="0"/>
                <a:ea typeface="Calibri" panose="020F0502020204030204" pitchFamily="34" charset="0"/>
                <a:cs typeface="Times New Roman" panose="02020603050405020304" pitchFamily="18" charset="0"/>
              </a:rPr>
              <a:t>a kind </a:t>
            </a:r>
            <a:r>
              <a:rPr lang="en-US" sz="1100" dirty="0">
                <a:latin typeface="Verdana" panose="020B0604030504040204" pitchFamily="34" charset="0"/>
                <a:ea typeface="Calibri" panose="020F0502020204030204" pitchFamily="34" charset="0"/>
                <a:cs typeface="Times New Roman" panose="02020603050405020304" pitchFamily="18" charset="0"/>
              </a:rPr>
              <a:t>friend because 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am unique and beautiful because _____________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know I am loved because ____________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am proud of _____________</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 would like to share this about my culture ________</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This can also  be completed verbally if time is short.</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endParaRPr lang="en-US" sz="1100"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22</a:t>
            </a:fld>
            <a:endParaRPr lang="en-US"/>
          </a:p>
        </p:txBody>
      </p:sp>
    </p:spTree>
    <p:extLst>
      <p:ext uri="{BB962C8B-B14F-4D97-AF65-F5344CB8AC3E}">
        <p14:creationId xmlns:p14="http://schemas.microsoft.com/office/powerpoint/2010/main" val="1235891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23</a:t>
            </a:fld>
            <a:endParaRPr lang="en-US" sz="1300" dirty="0">
              <a:solidFill>
                <a:srgbClr val="000000"/>
              </a:solidFill>
            </a:endParaRPr>
          </a:p>
        </p:txBody>
      </p:sp>
    </p:spTree>
    <p:extLst>
      <p:ext uri="{BB962C8B-B14F-4D97-AF65-F5344CB8AC3E}">
        <p14:creationId xmlns:p14="http://schemas.microsoft.com/office/powerpoint/2010/main" val="1503460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Refer to </a:t>
            </a:r>
            <a:r>
              <a:rPr lang="en-US" sz="1100" b="1"/>
              <a:t>Lesson Plan, </a:t>
            </a:r>
            <a:r>
              <a:rPr lang="en-US" sz="1100"/>
              <a:t>School Wide Extensions, page 7</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Diversity skills help develop a more culturally inclusive lens. This lens may give you a stronger understanding of different languages, cultures, and experiences. It helps you be ready to listen when others stand up and share their authentic self.</a:t>
            </a:r>
          </a:p>
          <a:p>
            <a:pPr>
              <a:spcBef>
                <a:spcPts val="0"/>
              </a:spcBef>
              <a:spcAft>
                <a:spcPts val="0"/>
              </a:spcAft>
            </a:pPr>
            <a:r>
              <a:rPr lang="en-US" sz="1100" b="1" dirty="0">
                <a:latin typeface="Verdana" panose="020B0604030504040204" pitchFamily="34" charset="0"/>
                <a:ea typeface="Calibri" panose="020F0502020204030204" pitchFamily="34" charset="0"/>
                <a:cs typeface="Times New Roman" panose="02020603050405020304" pitchFamily="18" charset="0"/>
              </a:rPr>
              <a:t>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b="1" dirty="0">
                <a:latin typeface="Verdana" panose="020B0604030504040204" pitchFamily="34" charset="0"/>
                <a:ea typeface="Calibri" panose="020F0502020204030204" pitchFamily="34" charset="0"/>
                <a:cs typeface="Times New Roman" panose="02020603050405020304" pitchFamily="18" charset="0"/>
              </a:rPr>
              <a:t>Cultural Displays</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861"/>
              </a:spcAft>
            </a:pPr>
            <a:r>
              <a:rPr lang="en-US" sz="1100" dirty="0">
                <a:solidFill>
                  <a:srgbClr val="1E1E1E"/>
                </a:solidFill>
                <a:latin typeface="Verdana" panose="020B0604030504040204" pitchFamily="34" charset="0"/>
                <a:ea typeface="Times New Roman" panose="02020603050405020304" pitchFamily="18" charset="0"/>
                <a:cs typeface="Times New Roman" panose="02020603050405020304" pitchFamily="18" charset="0"/>
              </a:rPr>
              <a:t>Learning about diversity helps to create an environment where everyone feels respected and valued. It’s important for students to see themselves represented at school. It also reminds them and others about the richness of culture and different ways to learn from our heritage. By celebrating heritage, people may appreciate each other and develop stronger relationships.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Choose a place to set up displays of various cultures. Ask families in the school to loan the school different items to share in the display. </a:t>
            </a:r>
            <a:r>
              <a:rPr lang="en-US" sz="1100" dirty="0">
                <a:latin typeface="Verdana" panose="020B0604030504040204" pitchFamily="34" charset="0"/>
                <a:ea typeface="Times New Roman" panose="02020603050405020304" pitchFamily="18" charset="0"/>
                <a:cs typeface="Times New Roman" panose="02020603050405020304" pitchFamily="18" charset="0"/>
              </a:rPr>
              <a:t>Establish a “loan” procedure where parents allow borrowed cultural artifacts to be displayed for a period of time.</a:t>
            </a:r>
            <a:r>
              <a:rPr lang="en-US" sz="1100" dirty="0">
                <a:latin typeface="Verdana" panose="020B0604030504040204" pitchFamily="34" charset="0"/>
                <a:ea typeface="Calibri" panose="020F0502020204030204" pitchFamily="34" charset="0"/>
                <a:cs typeface="Times New Roman" panose="02020603050405020304" pitchFamily="18" charset="0"/>
              </a:rPr>
              <a:t> This could be a table, book shelf, or other space in a common area of the school. It should be an area that has some monitoring like the office, library, or lab area. Have the families come in and talk about the items they loan to the school at an assembly or flag pole ceremony.</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endParaRPr lang="en-US" sz="1100"/>
          </a:p>
          <a:p>
            <a:endParaRPr lang="en-US" sz="1100"/>
          </a:p>
        </p:txBody>
      </p:sp>
      <p:sp>
        <p:nvSpPr>
          <p:cNvPr id="4" name="Slide Number Placeholder 3"/>
          <p:cNvSpPr>
            <a:spLocks noGrp="1"/>
          </p:cNvSpPr>
          <p:nvPr>
            <p:ph type="sldNum" sz="quarter" idx="10"/>
          </p:nvPr>
        </p:nvSpPr>
        <p:spPr/>
        <p:txBody>
          <a:bodyPr/>
          <a:lstStyle/>
          <a:p>
            <a:pPr defTabSz="955483">
              <a:defRPr/>
            </a:pPr>
            <a:fld id="{F50C3D00-B2F6-4D83-A049-FE51B6E62AD3}" type="slidenum">
              <a:rPr lang="en-US">
                <a:solidFill>
                  <a:srgbClr val="000000"/>
                </a:solidFill>
              </a:rPr>
              <a:pPr defTabSz="955483">
                <a:defRPr/>
              </a:pPr>
              <a:t>24</a:t>
            </a:fld>
            <a:endParaRPr lang="en-US" dirty="0">
              <a:solidFill>
                <a:srgbClr val="000000"/>
              </a:solidFill>
            </a:endParaRPr>
          </a:p>
        </p:txBody>
      </p:sp>
    </p:spTree>
    <p:extLst>
      <p:ext uri="{BB962C8B-B14F-4D97-AF65-F5344CB8AC3E}">
        <p14:creationId xmlns:p14="http://schemas.microsoft.com/office/powerpoint/2010/main" val="2576497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Shape 1336"/>
          <p:cNvSpPr>
            <a:spLocks noGrp="1" noRot="1" noChangeAspect="1"/>
          </p:cNvSpPr>
          <p:nvPr>
            <p:ph type="sldImg"/>
          </p:nvPr>
        </p:nvSpPr>
        <p:spPr>
          <a:xfrm>
            <a:off x="1081088" y="665163"/>
            <a:ext cx="4440237" cy="3332162"/>
          </a:xfrm>
          <a:prstGeom prst="rect">
            <a:avLst/>
          </a:prstGeom>
        </p:spPr>
        <p:txBody>
          <a:bodyPr/>
          <a:lstStyle/>
          <a:p>
            <a:endParaRPr/>
          </a:p>
        </p:txBody>
      </p:sp>
      <p:sp>
        <p:nvSpPr>
          <p:cNvPr id="1337" name="Shape 1337"/>
          <p:cNvSpPr>
            <a:spLocks noGrp="1"/>
          </p:cNvSpPr>
          <p:nvPr>
            <p:ph type="body" sz="quarter" idx="1"/>
          </p:nvPr>
        </p:nvSpPr>
        <p:spPr>
          <a:prstGeom prst="rect">
            <a:avLst/>
          </a:prstGeom>
        </p:spPr>
        <p:txBody>
          <a:bodyPr/>
          <a:lstStyle/>
          <a:p>
            <a:r>
              <a:rPr sz="1100"/>
              <a:t>Refer to </a:t>
            </a:r>
            <a:r>
              <a:rPr sz="1100" b="1"/>
              <a:t>Lesson Plan</a:t>
            </a:r>
            <a:r>
              <a:rPr sz="1100"/>
              <a:t>, School Wide Extensions, page</a:t>
            </a:r>
            <a:r>
              <a:rPr lang="en-US" sz="1100"/>
              <a:t> 7</a:t>
            </a:r>
            <a:endParaRPr sz="1100">
              <a:solidFill>
                <a:srgbClr val="FF0000"/>
              </a:solidFill>
            </a:endParaRPr>
          </a:p>
          <a:p>
            <a:pPr>
              <a:spcBef>
                <a:spcPts val="0"/>
              </a:spcBef>
              <a:spcAft>
                <a:spcPts val="0"/>
              </a:spcAft>
            </a:pP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spcAft>
                <a:spcPts val="0"/>
              </a:spcAft>
            </a:pPr>
            <a:r>
              <a:rPr lang="en-US" sz="1100" b="1" dirty="0">
                <a:latin typeface="Verdana" panose="020B0604030504040204" pitchFamily="34" charset="0"/>
                <a:ea typeface="Times New Roman" panose="02020603050405020304" pitchFamily="18" charset="0"/>
                <a:cs typeface="Times New Roman" panose="02020603050405020304" pitchFamily="18" charset="0"/>
              </a:rPr>
              <a:t>Inclusive Film Festival </a:t>
            </a:r>
            <a:endParaRPr lang="en-US" sz="1100" b="1" dirty="0">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spcAft>
                <a:spcPts val="861"/>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Screen a series of movies or documentaries that highlight diverse cultures and perspectives. This can spark meaningful conversations and promote empathy. Provide families with discussion questions to use at home.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b="1" dirty="0">
                <a:latin typeface="Verdana" panose="020B0604030504040204" pitchFamily="34" charset="0"/>
                <a:ea typeface="Times New Roman" panose="02020603050405020304" pitchFamily="18" charset="0"/>
                <a:cs typeface="Times New Roman" panose="02020603050405020304" pitchFamily="18" charset="0"/>
              </a:rPr>
              <a:t>Guest Speaker Series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61"/>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Invite individuals from different backgrounds, professions, and experiences to speak at school. The sharing of their stories and insights can be empowering. Look for former graduates of the school to return and share their journeys.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b="1" dirty="0">
                <a:latin typeface="Verdana" panose="020B0604030504040204" pitchFamily="34" charset="0"/>
                <a:ea typeface="Times New Roman" panose="02020603050405020304" pitchFamily="18" charset="0"/>
                <a:cs typeface="Times New Roman" panose="02020603050405020304" pitchFamily="18" charset="0"/>
              </a:rPr>
              <a:t>Story Telling Circles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61"/>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Organize storytelling circles where students, parents, staff, and community members can share personal experiences related to their backgrounds, challenges they’ve overcome, or inspiring stories that have shaped their lives. This can be an inter-generational event where elders of the community can share their stories and make history come alive.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61"/>
              </a:spcAft>
            </a:pPr>
            <a:r>
              <a:rPr lang="en-US" sz="1700" dirty="0">
                <a:latin typeface="Verdana" panose="020B0604030504040204" pitchFamily="34" charset="0"/>
                <a:ea typeface="Times New Roman" panose="02020603050405020304" pitchFamily="18" charset="0"/>
                <a:cs typeface="Times New Roman" panose="02020603050405020304" pitchFamily="18" charset="0"/>
              </a:rPr>
              <a:t>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endParaRPr sz="1100"/>
          </a:p>
        </p:txBody>
      </p:sp>
    </p:spTree>
    <p:extLst>
      <p:ext uri="{BB962C8B-B14F-4D97-AF65-F5344CB8AC3E}">
        <p14:creationId xmlns:p14="http://schemas.microsoft.com/office/powerpoint/2010/main" val="1358307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746125"/>
            <a:ext cx="4991100" cy="3744913"/>
          </a:xfrm>
          <a:prstGeom prst="rect">
            <a:avLst/>
          </a:prstGeom>
        </p:spPr>
      </p:sp>
      <p:sp>
        <p:nvSpPr>
          <p:cNvPr id="3" name="Notes Placeholder 2"/>
          <p:cNvSpPr>
            <a:spLocks noGrp="1"/>
          </p:cNvSpPr>
          <p:nvPr>
            <p:ph type="body" idx="1"/>
          </p:nvPr>
        </p:nvSpPr>
        <p:spPr>
          <a:xfrm>
            <a:off x="1301327" y="4618039"/>
            <a:ext cx="5096722" cy="4000072"/>
          </a:xfrm>
        </p:spPr>
        <p:txBody>
          <a:bodyPr/>
          <a:lstStyle/>
          <a:p>
            <a:r>
              <a:rPr lang="en-US" sz="1100" b="1"/>
              <a:t>Make the Home-School Connection:</a:t>
            </a:r>
          </a:p>
          <a:p>
            <a:r>
              <a:rPr lang="en-US" sz="1100" b="1"/>
              <a:t>Email Blurb</a:t>
            </a:r>
          </a:p>
          <a:p>
            <a:r>
              <a:rPr lang="en-US" sz="1100"/>
              <a:t>Give the teacher the email blurb to include in her class email note or make it into the newsletter blurb.</a:t>
            </a:r>
            <a:endParaRPr lang="en-US" sz="1100" b="1"/>
          </a:p>
          <a:p>
            <a:r>
              <a:rPr lang="en-US" sz="1100"/>
              <a:t>The blurb is a great way to write a short paragraph for the school newsletter or Parent Loop etc.</a:t>
            </a:r>
          </a:p>
          <a:p>
            <a:r>
              <a:rPr lang="en-US" sz="1100" b="1"/>
              <a:t>Parent Letter </a:t>
            </a:r>
          </a:p>
          <a:p>
            <a:r>
              <a:rPr lang="en-US" sz="1100"/>
              <a:t>Available in English, Spanish, Vietnamese, Russian, Ukrainian and sometimes Mandarin.</a:t>
            </a:r>
          </a:p>
          <a:p>
            <a:r>
              <a:rPr lang="en-US" sz="1100" b="1"/>
              <a:t>Student Stickers</a:t>
            </a:r>
          </a:p>
          <a:p>
            <a:r>
              <a:rPr lang="en-US" sz="1100"/>
              <a:t>Give to students to stick on their backpack, special note pad, or article of clothing to bring home. </a:t>
            </a:r>
          </a:p>
          <a:p>
            <a:r>
              <a:rPr lang="en-US" sz="1100" b="1"/>
              <a:t>Family Movie Night </a:t>
            </a:r>
          </a:p>
          <a:p>
            <a:r>
              <a:rPr lang="en-US" sz="1100"/>
              <a:t>Every lesson has a handout to a suggested Family Movie Night.</a:t>
            </a:r>
          </a:p>
          <a:p>
            <a:r>
              <a:rPr lang="en-US" sz="1100"/>
              <a:t>This is another way to remind parents about the book of the month.</a:t>
            </a:r>
          </a:p>
          <a:p>
            <a:r>
              <a:rPr lang="en-US" sz="1100" b="1"/>
              <a:t>Bulletin Boards and Marques</a:t>
            </a:r>
          </a:p>
          <a:p>
            <a:r>
              <a:rPr lang="en-US" sz="1100"/>
              <a:t>Ask for volunteers to help post student art or tag lines. </a:t>
            </a:r>
          </a:p>
        </p:txBody>
      </p:sp>
      <p:sp>
        <p:nvSpPr>
          <p:cNvPr id="4" name="Slide Number Placeholder 3"/>
          <p:cNvSpPr>
            <a:spLocks noGrp="1"/>
          </p:cNvSpPr>
          <p:nvPr>
            <p:ph type="sldNum" sz="quarter" idx="10"/>
          </p:nvPr>
        </p:nvSpPr>
        <p:spPr/>
        <p:txBody>
          <a:bodyPr/>
          <a:lstStyle/>
          <a:p>
            <a:pPr defTabSz="955593">
              <a:defRPr/>
            </a:pPr>
            <a:fld id="{F50C3D00-B2F6-4D83-A049-FE51B6E62AD3}" type="slidenum">
              <a:rPr lang="en-US" sz="1400">
                <a:solidFill>
                  <a:srgbClr val="000000"/>
                </a:solidFill>
              </a:rPr>
              <a:pPr defTabSz="955593">
                <a:defRPr/>
              </a:pPr>
              <a:t>26</a:t>
            </a:fld>
            <a:endParaRPr lang="en-US" sz="1400" dirty="0">
              <a:solidFill>
                <a:srgbClr val="000000"/>
              </a:solidFill>
            </a:endParaRPr>
          </a:p>
        </p:txBody>
      </p:sp>
    </p:spTree>
    <p:extLst>
      <p:ext uri="{BB962C8B-B14F-4D97-AF65-F5344CB8AC3E}">
        <p14:creationId xmlns:p14="http://schemas.microsoft.com/office/powerpoint/2010/main" val="19668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6677" y="4387137"/>
            <a:ext cx="5096722" cy="4213960"/>
          </a:xfrm>
        </p:spPr>
        <p:txBody>
          <a:bodyPr/>
          <a:lstStyle/>
          <a:p>
            <a:endParaRPr lang="en-US" sz="1100" b="1">
              <a:solidFill>
                <a:srgbClr val="FF0000"/>
              </a:solidFill>
            </a:endParaRPr>
          </a:p>
          <a:p>
            <a:r>
              <a:rPr lang="en-US" sz="1100" b="1"/>
              <a:t>Remind your ABC Readers :</a:t>
            </a:r>
          </a:p>
          <a:p>
            <a:pPr marL="171441" indent="-171441">
              <a:buFont typeface="Arial" panose="020B0604020202020204" pitchFamily="34" charset="0"/>
              <a:buChar char="•"/>
            </a:pPr>
            <a:r>
              <a:rPr lang="en-US" sz="1100"/>
              <a:t>Set group norms to create a safe place at trainings.</a:t>
            </a:r>
            <a:endParaRPr lang="en-US" sz="1100" dirty="0"/>
          </a:p>
          <a:p>
            <a:pPr marL="171441" indent="-171441">
              <a:buFont typeface="Arial" panose="020B0604020202020204" pitchFamily="34" charset="0"/>
              <a:buChar char="•"/>
            </a:pPr>
            <a:r>
              <a:rPr lang="en-US" sz="1100"/>
              <a:t>February is a short month.</a:t>
            </a:r>
            <a:endParaRPr lang="en-US" sz="1100" dirty="0"/>
          </a:p>
          <a:p>
            <a:pPr marL="171441" indent="-171441">
              <a:buFont typeface="Arial" panose="020B0604020202020204" pitchFamily="34" charset="0"/>
              <a:buChar char="•"/>
            </a:pPr>
            <a:r>
              <a:rPr lang="en-US" sz="1100"/>
              <a:t>Make plans to attend the Asset Champion breakfast.</a:t>
            </a:r>
            <a:endParaRPr lang="en-US" sz="1100" dirty="0"/>
          </a:p>
          <a:p>
            <a:pPr marL="171441" indent="-171441">
              <a:buFont typeface="Arial" panose="020B0604020202020204" pitchFamily="34" charset="0"/>
              <a:buChar char="•"/>
            </a:pPr>
            <a:endParaRPr lang="en-US" sz="1100" dirty="0"/>
          </a:p>
          <a:p>
            <a:r>
              <a:rPr lang="en-US" sz="1100" b="1"/>
              <a:t>ABC Lead Support </a:t>
            </a:r>
            <a:endParaRPr lang="en-US" sz="1100"/>
          </a:p>
          <a:p>
            <a:pPr marL="173413" indent="-173413">
              <a:buFont typeface="Arial" panose="020B0604020202020204" pitchFamily="34" charset="0"/>
              <a:buChar char="•"/>
            </a:pPr>
            <a:r>
              <a:rPr lang="en-US" sz="1100"/>
              <a:t>Share ideas in ABC Leads Facebook group.</a:t>
            </a:r>
            <a:endParaRPr lang="en-US" sz="1100" dirty="0"/>
          </a:p>
          <a:p>
            <a:pPr marL="173413" indent="-173413">
              <a:buFont typeface="Arial" panose="020B0604020202020204" pitchFamily="34" charset="0"/>
              <a:buChar char="•"/>
            </a:pPr>
            <a:r>
              <a:rPr lang="en-US" sz="1100"/>
              <a:t>Ask volunteers for help with leadership roles and to shadow you.</a:t>
            </a:r>
            <a:endParaRPr lang="en-US" sz="1100" dirty="0"/>
          </a:p>
          <a:p>
            <a:pPr marL="173413" indent="-173413">
              <a:buFont typeface="Arial" panose="020B0604020202020204" pitchFamily="34" charset="0"/>
              <a:buChar char="•"/>
            </a:pPr>
            <a:r>
              <a:rPr lang="en-US" sz="1100"/>
              <a:t>Talk with PTO/HSC/PTA about budget needs.</a:t>
            </a:r>
            <a:endParaRPr lang="en-US" sz="1100" dirty="0"/>
          </a:p>
          <a:p>
            <a:endParaRPr lang="en-US" sz="1100"/>
          </a:p>
          <a:p>
            <a:r>
              <a:rPr lang="en-US" sz="1100" b="1"/>
              <a:t>Top 3 Action Items for January</a:t>
            </a:r>
          </a:p>
          <a:p>
            <a:pPr marL="228589" indent="-228589">
              <a:buFont typeface="+mj-lt"/>
              <a:buAutoNum type="arabicPeriod"/>
            </a:pPr>
            <a:r>
              <a:rPr lang="en-US" sz="1100"/>
              <a:t>Valentines Day provides a heartfelt opportunity to thank teachers. Host a reader/teacher tea.</a:t>
            </a:r>
            <a:endParaRPr lang="en-US" sz="1100" dirty="0"/>
          </a:p>
          <a:p>
            <a:pPr marL="228589" indent="-228589">
              <a:buFont typeface="+mj-lt"/>
              <a:buAutoNum type="arabicPeriod"/>
            </a:pPr>
            <a:r>
              <a:rPr lang="en-US" sz="1100"/>
              <a:t>Think about next year. Start recruiting new leads if needed.</a:t>
            </a:r>
            <a:endParaRPr lang="en-US" sz="1100" dirty="0"/>
          </a:p>
          <a:p>
            <a:pPr marL="228589" indent="-228589">
              <a:buFont typeface="+mj-lt"/>
              <a:buAutoNum type="arabicPeriod"/>
            </a:pPr>
            <a:r>
              <a:rPr lang="en-US" sz="1100"/>
              <a:t>Matching grants for campaign will add towards $1,000 for banner.</a:t>
            </a:r>
            <a:endParaRPr lang="en-US" sz="1100" dirty="0"/>
          </a:p>
          <a:p>
            <a:endParaRPr lang="en-US" sz="100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27</a:t>
            </a:fld>
            <a:endParaRPr lang="en-US"/>
          </a:p>
        </p:txBody>
      </p:sp>
    </p:spTree>
    <p:extLst>
      <p:ext uri="{BB962C8B-B14F-4D97-AF65-F5344CB8AC3E}">
        <p14:creationId xmlns:p14="http://schemas.microsoft.com/office/powerpoint/2010/main" val="86154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463935"/>
            <a:ext cx="5364480" cy="4417176"/>
          </a:xfrm>
        </p:spPr>
        <p:txBody>
          <a:bodyPr/>
          <a:lstStyle/>
          <a:p>
            <a:r>
              <a:rPr lang="en-US" sz="1100">
                <a:latin typeface="Verdana" panose="020B0604030504040204" pitchFamily="34" charset="0"/>
                <a:ea typeface="Verdana" panose="020B0604030504040204" pitchFamily="34" charset="0"/>
              </a:rPr>
              <a:t>Refer to </a:t>
            </a:r>
            <a:r>
              <a:rPr lang="en-US" sz="1100" b="1">
                <a:latin typeface="Verdana" panose="020B0604030504040204" pitchFamily="34" charset="0"/>
                <a:ea typeface="Verdana" panose="020B0604030504040204" pitchFamily="34" charset="0"/>
              </a:rPr>
              <a:t>Lead Guide, </a:t>
            </a:r>
            <a:r>
              <a:rPr lang="en-US" sz="1100">
                <a:latin typeface="Verdana" panose="020B0604030504040204" pitchFamily="34" charset="0"/>
                <a:ea typeface="Verdana" panose="020B0604030504040204" pitchFamily="34" charset="0"/>
              </a:rPr>
              <a:t>Empathy, pages 7-8</a:t>
            </a:r>
          </a:p>
          <a:p>
            <a:endParaRPr lang="en-US" sz="1100">
              <a:latin typeface="Verdana" panose="020B0604030504040204" pitchFamily="34" charset="0"/>
              <a:ea typeface="Verdana" panose="020B0604030504040204" pitchFamily="34" charset="0"/>
            </a:endParaRPr>
          </a:p>
          <a:p>
            <a:r>
              <a:rPr lang="en-US" sz="1100">
                <a:latin typeface="Verdana" panose="020B0604030504040204" pitchFamily="34" charset="0"/>
                <a:ea typeface="Calibri" panose="020F0502020204030204" pitchFamily="34" charset="0"/>
                <a:cs typeface="Arial" panose="020B0604020202020204" pitchFamily="34" charset="0"/>
              </a:rPr>
              <a:t>Empathy is the ability to understand and share the feelings, perspectives, and experiences of others.</a:t>
            </a:r>
            <a:r>
              <a:rPr lang="en-US" sz="1100" b="1">
                <a:latin typeface="Verdana" panose="020B0604030504040204" pitchFamily="34" charset="0"/>
                <a:ea typeface="Calibri" panose="020F0502020204030204" pitchFamily="34" charset="0"/>
              </a:rPr>
              <a:t> </a:t>
            </a:r>
            <a:r>
              <a:rPr lang="en-US" sz="1100">
                <a:latin typeface="Verdana" panose="020B0604030504040204" pitchFamily="34" charset="0"/>
                <a:ea typeface="Calibri" panose="020F0502020204030204" pitchFamily="34" charset="0"/>
                <a:cs typeface="Verdana" panose="020B0604030504040204" pitchFamily="34" charset="0"/>
              </a:rPr>
              <a:t>It’s important that we guide children in understanding and caring for people who are different from them and who may be facing challenges very different from their own challenges. Empathy builds healthy relationships, promotes social connections, and fosters community.</a:t>
            </a:r>
            <a:endParaRPr lang="en-US">
              <a:latin typeface="Calibri" panose="020F0502020204030204" pitchFamily="34" charset="0"/>
              <a:ea typeface="Calibri" panose="020F0502020204030204" pitchFamily="34" charset="0"/>
              <a:cs typeface="Times New Roman" panose="02020603050405020304" pitchFamily="18" charset="0"/>
            </a:endParaRPr>
          </a:p>
          <a:p>
            <a:pPr>
              <a:spcBef>
                <a:spcPts val="290"/>
              </a:spcBef>
              <a:defRPr sz="1100" b="1">
                <a:solidFill>
                  <a:srgbClr val="0070C0"/>
                </a:solidFill>
              </a:defRPr>
            </a:pPr>
            <a:r>
              <a:rPr lang="en-US" sz="1100"/>
              <a:t>Ask for examples of what they did as a result of the last book. Did they:</a:t>
            </a:r>
            <a:endParaRPr lang="en-US" sz="1100" dirty="0"/>
          </a:p>
          <a:p>
            <a:pPr marL="158761" indent="-158761">
              <a:spcBef>
                <a:spcPts val="0"/>
              </a:spcBef>
              <a:buSzPct val="100000"/>
              <a:buFont typeface="Arial"/>
              <a:buChar char="•"/>
              <a:defRPr sz="1100"/>
            </a:pPr>
            <a:r>
              <a:rPr lang="en-US" sz="1100"/>
              <a:t>identify and name their own feelings?</a:t>
            </a:r>
            <a:endParaRPr lang="en-US" sz="1100" dirty="0"/>
          </a:p>
          <a:p>
            <a:pPr marL="158761" indent="-158761">
              <a:spcBef>
                <a:spcPts val="0"/>
              </a:spcBef>
              <a:buSzPct val="100000"/>
              <a:buFont typeface="Arial"/>
              <a:buChar char="•"/>
              <a:defRPr sz="1100"/>
            </a:pPr>
            <a:r>
              <a:rPr lang="en-US" sz="1100"/>
              <a:t>respond to the emotions of others in an empathetic manner?</a:t>
            </a:r>
            <a:endParaRPr lang="en-US" sz="1100" dirty="0"/>
          </a:p>
          <a:p>
            <a:pPr marL="158761" indent="-158761">
              <a:spcBef>
                <a:spcPts val="0"/>
              </a:spcBef>
              <a:buSzPct val="100000"/>
              <a:buFont typeface="Arial"/>
              <a:buChar char="•"/>
              <a:defRPr sz="1100"/>
            </a:pPr>
            <a:r>
              <a:rPr lang="en-US" sz="1100"/>
              <a:t>reconsider and offer second chances?</a:t>
            </a:r>
            <a:endParaRPr lang="en-US" sz="1100" dirty="0"/>
          </a:p>
          <a:p>
            <a:pPr>
              <a:spcBef>
                <a:spcPts val="0"/>
              </a:spcBef>
              <a:defRPr sz="1100"/>
            </a:pPr>
            <a:endParaRPr lang="en-US" sz="1100"/>
          </a:p>
          <a:p>
            <a:pPr>
              <a:spcBef>
                <a:spcPts val="0"/>
              </a:spcBef>
              <a:defRPr sz="1100" b="1">
                <a:solidFill>
                  <a:srgbClr val="0060AF"/>
                </a:solidFill>
              </a:defRPr>
            </a:pPr>
            <a:r>
              <a:rPr lang="en-US" sz="1100"/>
              <a:t>How to help students become Empathy Ambassadors:</a:t>
            </a:r>
          </a:p>
          <a:p>
            <a:pPr marL="164043" indent="-164043">
              <a:buFont typeface="Arial" panose="020B0604020202020204" pitchFamily="34" charset="0"/>
              <a:buChar char="•"/>
            </a:pPr>
            <a:r>
              <a:rPr lang="en-US" sz="1100"/>
              <a:t>Express gratitude for the caring adults in their lives.</a:t>
            </a:r>
            <a:endParaRPr lang="en-US" sz="1100" dirty="0"/>
          </a:p>
          <a:p>
            <a:pPr marL="164043" indent="-164043">
              <a:buFont typeface="Arial" panose="020B0604020202020204" pitchFamily="34" charset="0"/>
              <a:buChar char="•"/>
            </a:pPr>
            <a:r>
              <a:rPr lang="en-US" sz="1100"/>
              <a:t>Celebrate uniqueness and diversity in the world.</a:t>
            </a:r>
            <a:endParaRPr lang="en-US" sz="1100" dirty="0"/>
          </a:p>
          <a:p>
            <a:pPr marL="164043" indent="-164043">
              <a:buFont typeface="Arial" panose="020B0604020202020204" pitchFamily="34" charset="0"/>
              <a:buChar char="•"/>
            </a:pPr>
            <a:r>
              <a:rPr lang="en-US" sz="1100"/>
              <a:t>Learn about others and respect people that are unique and come from other cultures.</a:t>
            </a:r>
            <a:endParaRPr lang="en-US" sz="1100" dirty="0"/>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3</a:t>
            </a:fld>
            <a:endParaRPr lang="en-US" sz="1300" dirty="0">
              <a:solidFill>
                <a:srgbClr val="000000"/>
              </a:solidFill>
            </a:endParaRPr>
          </a:p>
        </p:txBody>
      </p:sp>
    </p:spTree>
    <p:extLst>
      <p:ext uri="{BB962C8B-B14F-4D97-AF65-F5344CB8AC3E}">
        <p14:creationId xmlns:p14="http://schemas.microsoft.com/office/powerpoint/2010/main" val="146386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3"/>
            <a:ext cx="5364480" cy="3599581"/>
          </a:xfrm>
        </p:spPr>
        <p:txBody>
          <a:bodyPr/>
          <a:lstStyle/>
          <a:p>
            <a:pPr defTabSz="924872">
              <a:defRPr/>
            </a:pPr>
            <a:r>
              <a:rPr lang="en-US" sz="1100" dirty="0">
                <a:solidFill>
                  <a:srgbClr val="1E1E1E"/>
                </a:solidFill>
                <a:latin typeface="Verdana" panose="020B0604030504040204" pitchFamily="34" charset="0"/>
                <a:ea typeface="Times New Roman" panose="02020603050405020304" pitchFamily="18" charset="0"/>
                <a:cs typeface="Times New Roman" panose="02020603050405020304" pitchFamily="18" charset="0"/>
              </a:rPr>
              <a:t>View this video for adults only:</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When People Speak Up </a:t>
            </a:r>
            <a:endParaRPr lang="en-US" sz="1100" dirty="0">
              <a:latin typeface="Verdana" panose="020B0604030504040204" pitchFamily="34" charset="0"/>
              <a:ea typeface="Verdana" panose="020B0604030504040204" pitchFamily="34" charset="0"/>
            </a:endParaRPr>
          </a:p>
          <a:p>
            <a:pPr>
              <a:spcBef>
                <a:spcPts val="0"/>
              </a:spcBef>
              <a:spcAft>
                <a:spcPts val="0"/>
              </a:spcAft>
            </a:pPr>
            <a:r>
              <a:rPr lang="en-US" sz="1100" u="sng" dirty="0">
                <a:solidFill>
                  <a:srgbClr val="6DC6DD"/>
                </a:solidFill>
                <a:latin typeface="Helvetica" panose="020B0604020202020204" pitchFamily="34" charset="0"/>
                <a:ea typeface="Times New Roman" panose="02020603050405020304" pitchFamily="18" charset="0"/>
                <a:cs typeface="Times New Roman" panose="02020603050405020304" pitchFamily="18" charset="0"/>
                <a:hlinkClick r:id="rId3"/>
              </a:rPr>
              <a:t>https://youtu.be/b1nJqpqgzR0</a:t>
            </a:r>
            <a:endParaRPr lang="en-US" sz="1100" u="sng" dirty="0">
              <a:solidFill>
                <a:srgbClr val="6DC6DD"/>
              </a:solidFill>
              <a:latin typeface="Helvetica" panose="020B0604020202020204" pitchFamily="34" charset="0"/>
              <a:ea typeface="Times New Roman" panose="02020603050405020304" pitchFamily="18" charset="0"/>
              <a:cs typeface="Times New Roman" panose="02020603050405020304" pitchFamily="18" charset="0"/>
            </a:endParaRPr>
          </a:p>
          <a:p>
            <a:pPr defTabSz="924872">
              <a:defRPr/>
            </a:pPr>
            <a:endParaRPr lang="en-US" sz="1100" dirty="0">
              <a:solidFill>
                <a:srgbClr val="1E1E1E"/>
              </a:solidFill>
              <a:latin typeface="Verdana" panose="020B0604030504040204" pitchFamily="34" charset="0"/>
              <a:ea typeface="Times New Roman" panose="02020603050405020304" pitchFamily="18" charset="0"/>
              <a:cs typeface="Times New Roman" panose="02020603050405020304" pitchFamily="18" charset="0"/>
            </a:endParaRPr>
          </a:p>
          <a:p>
            <a:pPr defTabSz="924872">
              <a:defRPr/>
            </a:pPr>
            <a:r>
              <a:rPr lang="en-US" sz="1100" dirty="0">
                <a:solidFill>
                  <a:srgbClr val="1E1E1E"/>
                </a:solidFill>
                <a:latin typeface="Verdana" panose="020B0604030504040204" pitchFamily="34" charset="0"/>
                <a:ea typeface="Times New Roman" panose="02020603050405020304" pitchFamily="18" charset="0"/>
                <a:cs typeface="Times New Roman" panose="02020603050405020304" pitchFamily="18" charset="0"/>
              </a:rPr>
              <a:t>It is important to be mindful and reflective of your own identity. Understand that you bring your own background, beliefs, behaviors, and biases into the classroom. Some of these biases may cause microaggressions to be exhibited without really realizing it. </a:t>
            </a:r>
          </a:p>
          <a:p>
            <a:pPr defTabSz="924872">
              <a:defRPr/>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defTabSz="924872">
              <a:defRPr/>
            </a:pPr>
            <a:endParaRPr lang="en-US" sz="1100" dirty="0">
              <a:solidFill>
                <a:srgbClr val="FF0000"/>
              </a:solidFill>
            </a:endParaRPr>
          </a:p>
          <a:p>
            <a:pPr defTabSz="924872">
              <a:defRPr/>
            </a:pPr>
            <a:endParaRPr lang="en-US" sz="1100" dirty="0"/>
          </a:p>
          <a:p>
            <a:pPr>
              <a:spcBef>
                <a:spcPts val="0"/>
              </a:spcBef>
              <a:spcAft>
                <a:spcPts val="0"/>
              </a:spcAft>
            </a:pPr>
            <a:endParaRPr lang="en-US" sz="1100">
              <a:latin typeface="Calibri" panose="020F0502020204030204" pitchFamily="34" charset="0"/>
              <a:ea typeface="Calibri" panose="020F0502020204030204" pitchFamily="34" charset="0"/>
            </a:endParaRPr>
          </a:p>
          <a:p>
            <a:endParaRPr lang="en-US"/>
          </a:p>
          <a:p>
            <a:endParaRPr lang="en-US"/>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4</a:t>
            </a:fld>
            <a:endParaRPr lang="en-US" sz="1300" dirty="0">
              <a:solidFill>
                <a:srgbClr val="000000"/>
              </a:solidFill>
            </a:endParaRPr>
          </a:p>
        </p:txBody>
      </p:sp>
    </p:spTree>
    <p:extLst>
      <p:ext uri="{BB962C8B-B14F-4D97-AF65-F5344CB8AC3E}">
        <p14:creationId xmlns:p14="http://schemas.microsoft.com/office/powerpoint/2010/main" val="419914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6677" y="4387137"/>
            <a:ext cx="5096722" cy="3463528"/>
          </a:xfrm>
        </p:spPr>
        <p:txBody>
          <a:bodyPr/>
          <a:lstStyle/>
          <a:p>
            <a:pPr>
              <a:spcBef>
                <a:spcPts val="0"/>
              </a:spcBef>
              <a:spcAft>
                <a:spcPts val="0"/>
              </a:spcAft>
            </a:pPr>
            <a:r>
              <a:rPr lang="en-US" sz="1100" dirty="0">
                <a:latin typeface="Verdana" panose="020B0604030504040204" pitchFamily="34" charset="0"/>
                <a:ea typeface="Calibri" panose="020F0502020204030204" pitchFamily="34" charset="0"/>
              </a:rPr>
              <a:t>Refer to </a:t>
            </a:r>
            <a:r>
              <a:rPr lang="en-US" sz="1100" b="1" dirty="0">
                <a:latin typeface="Verdana" panose="020B0604030504040204" pitchFamily="34" charset="0"/>
                <a:ea typeface="Calibri" panose="020F0502020204030204" pitchFamily="34" charset="0"/>
              </a:rPr>
              <a:t>Lesson Plan, </a:t>
            </a:r>
            <a:r>
              <a:rPr lang="en-US" sz="1100" dirty="0">
                <a:latin typeface="Verdana" panose="020B0604030504040204" pitchFamily="34" charset="0"/>
                <a:ea typeface="Calibri" panose="020F0502020204030204" pitchFamily="34" charset="0"/>
              </a:rPr>
              <a:t>Key Ideas, page 2</a:t>
            </a:r>
          </a:p>
          <a:p>
            <a:pPr>
              <a:spcBef>
                <a:spcPts val="0"/>
              </a:spcBef>
              <a:spcAft>
                <a:spcPts val="0"/>
              </a:spcAft>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defTabSz="924872">
              <a:defRPr/>
            </a:pPr>
            <a:r>
              <a:rPr lang="en-US" sz="1050" dirty="0">
                <a:solidFill>
                  <a:srgbClr val="1E1E1E"/>
                </a:solidFill>
                <a:latin typeface="Verdana" panose="020B0604030504040204" pitchFamily="34" charset="0"/>
                <a:ea typeface="Times New Roman" panose="02020603050405020304" pitchFamily="18" charset="0"/>
                <a:cs typeface="Times New Roman" panose="02020603050405020304" pitchFamily="18" charset="0"/>
              </a:rPr>
              <a:t>It is important to be mindful and reflective of your own identity. Understand that you bring your own background, beliefs, behaviors, and biases into the classroom. Some of these biases may cause microaggressions to be exhibited without really realizing it. </a:t>
            </a:r>
          </a:p>
          <a:p>
            <a:pPr defTabSz="924872">
              <a:defRPr/>
            </a:pPr>
            <a:r>
              <a:rPr lang="en-US" sz="1050" dirty="0">
                <a:latin typeface="Verdana" panose="020B0604030504040204" pitchFamily="34" charset="0"/>
                <a:ea typeface="Calibri" panose="020F0502020204030204" pitchFamily="34" charset="0"/>
                <a:cs typeface="Times New Roman" panose="02020603050405020304" pitchFamily="18" charset="0"/>
              </a:rPr>
              <a:t>Microaggressions may not be overtly hostile or even intended to cause harm, but they reinforce stereotypes and create an environment that marginalizes others. The cumulative impact of microaggressions can be emotionally damaging, contributing to a pattern of systemic discrimination and inequality.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defTabSz="924872">
              <a:defRPr/>
            </a:pPr>
            <a:r>
              <a:rPr lang="en-US" sz="1050" dirty="0">
                <a:latin typeface="Verdana" panose="020B0604030504040204" pitchFamily="34" charset="0"/>
                <a:ea typeface="Times New Roman" panose="02020603050405020304" pitchFamily="18" charset="0"/>
                <a:cs typeface="Helvetica" panose="020B0604020202020204" pitchFamily="34" charset="0"/>
              </a:rPr>
              <a:t>One way to shield yourself from microaggressions is to learn to be your authentic self. This means embracing who you are and all that you are. It means living in alignment with your true values, beliefs, and identity without fear of judgement or societal expectations</a:t>
            </a:r>
            <a:r>
              <a:rPr lang="en-US" sz="1050" dirty="0">
                <a:solidFill>
                  <a:srgbClr val="00B050"/>
                </a:solidFill>
                <a:latin typeface="Verdana" panose="020B0604030504040204" pitchFamily="34" charset="0"/>
                <a:ea typeface="Times New Roman" panose="02020603050405020304" pitchFamily="18" charset="0"/>
                <a:cs typeface="Helvetica" panose="020B0604020202020204" pitchFamily="34" charset="0"/>
              </a:rPr>
              <a:t>.</a:t>
            </a:r>
            <a:r>
              <a:rPr lang="en-US" sz="1050" dirty="0">
                <a:latin typeface="Verdana" panose="020B0604030504040204" pitchFamily="34" charset="0"/>
                <a:ea typeface="Times New Roman" panose="02020603050405020304" pitchFamily="18" charset="0"/>
                <a:cs typeface="Helvetica" panose="020B0604020202020204" pitchFamily="34" charset="0"/>
              </a:rPr>
              <a:t> It is about your heritage. Take your heritage with you wherever you go and share it with the world. </a:t>
            </a:r>
          </a:p>
          <a:p>
            <a:pPr>
              <a:spcBef>
                <a:spcPts val="0"/>
              </a:spcBef>
              <a:spcAft>
                <a:spcPts val="0"/>
              </a:spcAft>
            </a:pPr>
            <a:endParaRPr lang="en-US" sz="10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br>
              <a:rPr lang="en-US" sz="1100" dirty="0">
                <a:solidFill>
                  <a:srgbClr val="000000"/>
                </a:solidFill>
                <a:latin typeface="Helvetica" panose="020B0604020202020204" pitchFamily="34" charset="0"/>
                <a:ea typeface="Times New Roman" panose="02020603050405020304" pitchFamily="18" charset="0"/>
              </a:rPr>
            </a:b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000" dirty="0"/>
          </a:p>
          <a:p>
            <a:pPr fontAlgn="base"/>
            <a:endParaRPr lang="en-US" sz="1100" u="sng" dirty="0"/>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5</a:t>
            </a:fld>
            <a:endParaRPr lang="en-US" sz="1300" dirty="0">
              <a:solidFill>
                <a:srgbClr val="000000"/>
              </a:solidFill>
            </a:endParaRPr>
          </a:p>
        </p:txBody>
      </p:sp>
    </p:spTree>
    <p:extLst>
      <p:ext uri="{BB962C8B-B14F-4D97-AF65-F5344CB8AC3E}">
        <p14:creationId xmlns:p14="http://schemas.microsoft.com/office/powerpoint/2010/main" val="576513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6677" y="4387137"/>
            <a:ext cx="5096722" cy="3463528"/>
          </a:xfrm>
        </p:spPr>
        <p:txBody>
          <a:bodyPr/>
          <a:lstStyle/>
          <a:p>
            <a:pPr>
              <a:spcBef>
                <a:spcPts val="0"/>
              </a:spcBef>
              <a:spcAft>
                <a:spcPts val="0"/>
              </a:spcAft>
            </a:pPr>
            <a:r>
              <a:rPr lang="en-US" sz="1100" dirty="0">
                <a:latin typeface="Verdana" panose="020B0604030504040204" pitchFamily="34" charset="0"/>
                <a:ea typeface="Calibri" panose="020F0502020204030204" pitchFamily="34" charset="0"/>
              </a:rPr>
              <a:t>Refer to </a:t>
            </a:r>
            <a:r>
              <a:rPr lang="en-US" sz="1100" b="1" dirty="0">
                <a:latin typeface="Verdana" panose="020B0604030504040204" pitchFamily="34" charset="0"/>
                <a:ea typeface="Calibri" panose="020F0502020204030204" pitchFamily="34" charset="0"/>
              </a:rPr>
              <a:t>Lesson Plan, </a:t>
            </a:r>
            <a:r>
              <a:rPr lang="en-US" sz="1100" dirty="0">
                <a:latin typeface="Verdana" panose="020B0604030504040204" pitchFamily="34" charset="0"/>
                <a:ea typeface="Calibri" panose="020F0502020204030204" pitchFamily="34" charset="0"/>
              </a:rPr>
              <a:t>Key Ideas, page 2</a:t>
            </a:r>
          </a:p>
          <a:p>
            <a:pPr>
              <a:spcBef>
                <a:spcPts val="0"/>
              </a:spcBef>
              <a:spcAft>
                <a:spcPts val="0"/>
              </a:spcAft>
            </a:pPr>
            <a:endParaRPr lang="en-US" sz="1100" dirty="0">
              <a:latin typeface="Verdana" panose="020B0604030504040204" pitchFamily="34" charset="0"/>
              <a:ea typeface="Calibri" panose="020F0502020204030204" pitchFamily="34" charset="0"/>
            </a:endParaRPr>
          </a:p>
          <a:p>
            <a:pPr>
              <a:spcBef>
                <a:spcPts val="0"/>
              </a:spcBef>
              <a:spcAft>
                <a:spcPts val="0"/>
              </a:spcAft>
            </a:pPr>
            <a:r>
              <a:rPr lang="en-US" sz="1100" dirty="0">
                <a:latin typeface="Verdana" panose="020B0604030504040204" pitchFamily="34" charset="0"/>
                <a:ea typeface="Calibri" panose="020F0502020204030204" pitchFamily="34" charset="0"/>
              </a:rPr>
              <a:t>To get a better idea of your cultural reference points you can ask yourself:</a:t>
            </a:r>
          </a:p>
          <a:p>
            <a:pPr marL="164043" indent="-164043">
              <a:spcBef>
                <a:spcPts val="0"/>
              </a:spcBef>
              <a:spcAft>
                <a:spcPts val="0"/>
              </a:spcAft>
              <a:buFont typeface="Arial" panose="020B0604020202020204" pitchFamily="34" charset="0"/>
              <a:buChar char="•"/>
            </a:pPr>
            <a:r>
              <a:rPr lang="en-US" sz="1100" dirty="0">
                <a:latin typeface="Verdana" panose="020B0604030504040204" pitchFamily="34" charset="0"/>
                <a:ea typeface="Calibri" panose="020F0502020204030204" pitchFamily="34" charset="0"/>
              </a:rPr>
              <a:t>How did your family identify ethnically growing up? </a:t>
            </a:r>
          </a:p>
          <a:p>
            <a:pPr marL="164043" indent="-164043">
              <a:spcBef>
                <a:spcPts val="0"/>
              </a:spcBef>
              <a:spcAft>
                <a:spcPts val="0"/>
              </a:spcAft>
              <a:buFont typeface="Arial" panose="020B0604020202020204" pitchFamily="34" charset="0"/>
              <a:buChar char="•"/>
            </a:pPr>
            <a:r>
              <a:rPr lang="en-US" sz="1100" dirty="0">
                <a:latin typeface="Verdana" panose="020B0604030504040204" pitchFamily="34" charset="0"/>
                <a:ea typeface="Calibri" panose="020F0502020204030204" pitchFamily="34" charset="0"/>
              </a:rPr>
              <a:t>What did your culture teach you about success?</a:t>
            </a:r>
          </a:p>
          <a:p>
            <a:pPr>
              <a:spcBef>
                <a:spcPts val="0"/>
              </a:spcBef>
              <a:spcAft>
                <a:spcPts val="0"/>
              </a:spcAft>
            </a:pPr>
            <a:r>
              <a:rPr lang="en-US" sz="1100" dirty="0">
                <a:latin typeface="Verdana" panose="020B0604030504040204" pitchFamily="34" charset="0"/>
                <a:ea typeface="Times New Roman" panose="02020603050405020304" pitchFamily="18" charset="0"/>
                <a:cs typeface="Helvetica" panose="020B0604020202020204" pitchFamily="34" charset="0"/>
              </a:rPr>
              <a:t>We are all layers of stories. Share your story by speaking up and being seen and heard, never assuming others understand or know you. It is up to each person to be authentic. By representing your authentic self to the world, you belong without conforming to the dominant culture or popular way of being. We can feel connected to our ancestors and histories and bring these beautiful parts of ourselves to our present selves. </a:t>
            </a:r>
          </a:p>
          <a:p>
            <a:pPr>
              <a:spcBef>
                <a:spcPts val="0"/>
              </a:spcBef>
              <a:spcAft>
                <a:spcPts val="0"/>
              </a:spcAft>
            </a:pPr>
            <a:r>
              <a:rPr lang="en-US" sz="1100" dirty="0">
                <a:latin typeface="Verdana" panose="020B0604030504040204" pitchFamily="34" charset="0"/>
                <a:ea typeface="Times New Roman" panose="02020603050405020304" pitchFamily="18" charset="0"/>
                <a:cs typeface="Helvetica" panose="020B0604020202020204" pitchFamily="34" charset="0"/>
              </a:rPr>
              <a:t>As we love ourselves and share ourselves with others, we can build a diverse community where everyone, including those people with a wide variety of identity markers, is valued, celebrated, and known. Remember that being authentic is a lifelong journey that involves ongoing self-reflection and refinement. </a:t>
            </a:r>
            <a:r>
              <a:rPr lang="en-US" sz="1100" dirty="0">
                <a:latin typeface="Verdana" panose="020B0604030504040204" pitchFamily="34" charset="0"/>
                <a:ea typeface="Calibri" panose="020F0502020204030204" pitchFamily="34" charset="0"/>
                <a:cs typeface="Times New Roman" panose="02020603050405020304" pitchFamily="18" charset="0"/>
              </a:rPr>
              <a:t>Believe in yourself and be confident in your ability to shape your life, leading to a path of discovery for your authentic self.</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100" dirty="0">
              <a:latin typeface="Verdana" panose="020B0604030504040204" pitchFamily="34" charset="0"/>
              <a:ea typeface="Calibri" panose="020F0502020204030204" pitchFamily="34" charset="0"/>
            </a:endParaRPr>
          </a:p>
          <a:p>
            <a:pPr fontAlgn="base"/>
            <a:endParaRPr lang="en-US" sz="1100" u="sng" dirty="0"/>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6</a:t>
            </a:fld>
            <a:endParaRPr lang="en-US" sz="1300" dirty="0">
              <a:solidFill>
                <a:srgbClr val="000000"/>
              </a:solidFill>
            </a:endParaRPr>
          </a:p>
        </p:txBody>
      </p:sp>
    </p:spTree>
    <p:extLst>
      <p:ext uri="{BB962C8B-B14F-4D97-AF65-F5344CB8AC3E}">
        <p14:creationId xmlns:p14="http://schemas.microsoft.com/office/powerpoint/2010/main" val="3646573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sz="110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pPr defTabSz="914355">
              <a:defRPr/>
            </a:pPr>
            <a:fld id="{F50C3D00-B2F6-4D83-A049-FE51B6E62AD3}" type="slidenum">
              <a:rPr lang="en-US" sz="1300">
                <a:solidFill>
                  <a:srgbClr val="000000"/>
                </a:solidFill>
              </a:rPr>
              <a:pPr defTabSz="914355">
                <a:defRPr/>
              </a:pPr>
              <a:t>7</a:t>
            </a:fld>
            <a:endParaRPr lang="en-US" sz="1300" dirty="0">
              <a:solidFill>
                <a:srgbClr val="000000"/>
              </a:solidFill>
            </a:endParaRPr>
          </a:p>
        </p:txBody>
      </p:sp>
    </p:spTree>
    <p:extLst>
      <p:ext uri="{BB962C8B-B14F-4D97-AF65-F5344CB8AC3E}">
        <p14:creationId xmlns:p14="http://schemas.microsoft.com/office/powerpoint/2010/main" val="476391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Conversation Starter, pages 2-3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endParaRPr lang="en-US" sz="1100" b="1" dirty="0">
              <a:solidFill>
                <a:srgbClr val="FF0000"/>
              </a:solidFill>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solidFill>
                  <a:srgbClr val="1E1E1E"/>
                </a:solidFill>
                <a:latin typeface="Verdana" panose="020B0604030504040204" pitchFamily="34" charset="0"/>
                <a:ea typeface="Times New Roman" panose="02020603050405020304" pitchFamily="18" charset="0"/>
                <a:cs typeface="Times New Roman" panose="02020603050405020304" pitchFamily="18" charset="0"/>
              </a:rPr>
              <a:t>Have students close their eyes and imagine themselves in their best state. Imagine what they’re doing, who they’re with, how that environment makes them feel. </a:t>
            </a:r>
            <a:r>
              <a:rPr lang="en-US" sz="1100" dirty="0">
                <a:latin typeface="Verdana" panose="020B0604030504040204" pitchFamily="34" charset="0"/>
                <a:ea typeface="Calibri" panose="020F0502020204030204" pitchFamily="34" charset="0"/>
                <a:cs typeface="Times New Roman" panose="02020603050405020304" pitchFamily="18" charset="0"/>
              </a:rPr>
              <a:t>Pass out the mirrors: </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Ask</a:t>
            </a:r>
            <a:r>
              <a:rPr lang="en-US" sz="1100" dirty="0">
                <a:solidFill>
                  <a:srgbClr val="00B050"/>
                </a:solidFill>
                <a:latin typeface="Verdana" panose="020B0604030504040204" pitchFamily="34" charset="0"/>
                <a:ea typeface="Calibri" panose="020F0502020204030204" pitchFamily="34" charset="0"/>
                <a:cs typeface="Times New Roman" panose="02020603050405020304" pitchFamily="18" charset="0"/>
              </a:rPr>
              <a:t>:</a:t>
            </a:r>
            <a:r>
              <a:rPr lang="en-US" sz="1100" dirty="0">
                <a:latin typeface="Verdana" panose="020B0604030504040204" pitchFamily="34" charset="0"/>
                <a:ea typeface="Calibri" panose="020F0502020204030204" pitchFamily="34" charset="0"/>
                <a:cs typeface="Times New Roman" panose="02020603050405020304" pitchFamily="18" charset="0"/>
              </a:rPr>
              <a:t> Who do you see? Say your name! Say it louder. Say it with pride. Whisper it…</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Close your eyes. Take a few breaths. Open them and  look at your face. What do you see? </a:t>
            </a:r>
            <a:r>
              <a:rPr lang="en-US" sz="1100" dirty="0">
                <a:solidFill>
                  <a:srgbClr val="1E1E1E"/>
                </a:solidFill>
                <a:latin typeface="Verdana" panose="020B0604030504040204" pitchFamily="34" charset="0"/>
                <a:ea typeface="Times New Roman" panose="02020603050405020304" pitchFamily="18" charset="0"/>
                <a:cs typeface="Times New Roman" panose="02020603050405020304" pitchFamily="18" charset="0"/>
              </a:rPr>
              <a:t>Have each child look in the mirror and make observations about their features.</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Symbol" panose="05050102010706020507" pitchFamily="18" charset="2"/>
              <a:buChar char=""/>
            </a:pPr>
            <a:r>
              <a:rPr lang="en-US" sz="1100" dirty="0">
                <a:solidFill>
                  <a:srgbClr val="1E1E1E"/>
                </a:solidFill>
                <a:latin typeface="Verdana" panose="020B0604030504040204" pitchFamily="34" charset="0"/>
                <a:ea typeface="Times New Roman" panose="02020603050405020304" pitchFamily="18" charset="0"/>
                <a:cs typeface="Times New Roman" panose="02020603050405020304" pitchFamily="18" charset="0"/>
              </a:rPr>
              <a:t>Encourage them to view their features as wonderful and unique.</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Ask what wonderful features do they see? Talk in detail (shape, colors, size, etc.) about their eyes, noses, faces, smiles, hair, etc.</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Put the mirrors down and as a group look at your hands, what do they see? Yes, a variety of skin tones.</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Say we are all unique and different. It makes us interesting, authentic, and wonderful human beings. </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Discuss with students the idea of </a:t>
            </a:r>
            <a:r>
              <a:rPr lang="en-US" sz="1100" i="1" dirty="0">
                <a:latin typeface="Verdana" panose="020B0604030504040204" pitchFamily="34" charset="0"/>
                <a:ea typeface="Calibri" panose="020F0502020204030204" pitchFamily="34" charset="0"/>
                <a:cs typeface="Times New Roman" panose="02020603050405020304" pitchFamily="18" charset="0"/>
              </a:rPr>
              <a:t>being true to yourself</a:t>
            </a:r>
            <a:r>
              <a:rPr lang="en-US" sz="1100" dirty="0">
                <a:latin typeface="Verdana" panose="020B0604030504040204" pitchFamily="34" charset="0"/>
                <a:ea typeface="Calibri" panose="020F0502020204030204" pitchFamily="34" charset="0"/>
                <a:cs typeface="Times New Roman" panose="02020603050405020304" pitchFamily="18" charset="0"/>
              </a:rPr>
              <a:t> or your authentic self.</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Show this video: The Reflection of Me</a:t>
            </a:r>
          </a:p>
          <a:p>
            <a:pPr>
              <a:spcBef>
                <a:spcPts val="0"/>
              </a:spcBef>
              <a:spcAft>
                <a:spcPts val="0"/>
              </a:spcAft>
            </a:pPr>
            <a:r>
              <a:rPr lang="en-US" sz="1100" u="sng" dirty="0">
                <a:solidFill>
                  <a:srgbClr val="000000"/>
                </a:solidFill>
                <a:latin typeface="Verdana" panose="020B0604030504040204" pitchFamily="34" charset="0"/>
                <a:ea typeface="Verdana" panose="020B0604030504040204" pitchFamily="34" charset="0"/>
                <a:hlinkClick r:id="rId3"/>
              </a:rPr>
              <a:t>https://www.youtube.com/watch?v=D9OOXCu5XMg</a:t>
            </a:r>
            <a:endParaRPr lang="en-US" sz="1100" dirty="0">
              <a:latin typeface="Verdana" panose="020B0604030504040204" pitchFamily="34" charset="0"/>
              <a:ea typeface="Verdana" panose="020B0604030504040204" pitchFamily="34" charset="0"/>
            </a:endParaRP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8</a:t>
            </a:fld>
            <a:endParaRPr lang="en-US"/>
          </a:p>
        </p:txBody>
      </p:sp>
    </p:spTree>
    <p:extLst>
      <p:ext uri="{BB962C8B-B14F-4D97-AF65-F5344CB8AC3E}">
        <p14:creationId xmlns:p14="http://schemas.microsoft.com/office/powerpoint/2010/main" val="14693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Conversation Starter, page 3</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The circle focuses on welcoming newcomers, helping students get to know each other, and building bridges between different cliques and ethnic groups. Have students form a circle and sit comfortably. Remind them of the rules about not using names, showing respect by using active listening, and agreeing to maintain confidentiality.</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To warm up the students, throw or roll the ball to students. Only the student who is holding the ball may speak. </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Once you feel that the students are feeling comfortable, ask students more personal questions. </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What emotion are you feeling right now? </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What is something you like about yourself?</a:t>
            </a:r>
          </a:p>
          <a:p>
            <a:pPr marL="328087" indent="-328087">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What is something you would like to change?</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Let students talk and share about themselves. If some students show disrespect: “I’m hearing some of you disrespect your classmates. That’s hurtful to use those words. Try to think before you use words like that.” If students put themselves down, remind them of positive affirmations, and </a:t>
            </a:r>
            <a:r>
              <a:rPr lang="en-US" sz="1100" i="1" dirty="0">
                <a:latin typeface="Verdana" panose="020B0604030504040204" pitchFamily="34" charset="0"/>
                <a:ea typeface="Calibri" panose="020F0502020204030204" pitchFamily="34" charset="0"/>
                <a:cs typeface="Times New Roman" panose="02020603050405020304" pitchFamily="18" charset="0"/>
              </a:rPr>
              <a:t>turning mud thoughts into clear thoughts.</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700" i="1" dirty="0">
                <a:latin typeface="Verdana" panose="020B0604030504040204" pitchFamily="34" charset="0"/>
                <a:ea typeface="Calibri" panose="020F0502020204030204" pitchFamily="34" charset="0"/>
                <a:cs typeface="Times New Roman" panose="02020603050405020304" pitchFamily="18" charset="0"/>
              </a:rPr>
              <a:t> </a:t>
            </a:r>
            <a:endParaRPr lang="en-US" sz="1700" dirty="0">
              <a:latin typeface="Verdana" panose="020B0604030504040204" pitchFamily="34" charset="0"/>
              <a:ea typeface="Calibri" panose="020F0502020204030204" pitchFamily="34" charset="0"/>
              <a:cs typeface="Times New Roman" panose="02020603050405020304" pitchFamily="18" charset="0"/>
            </a:endParaRPr>
          </a:p>
          <a:p>
            <a:endParaRPr lang="en-US" sz="1100" dirty="0"/>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171441" indent="-171441">
              <a:buFont typeface="Arial" panose="020B0604020202020204" pitchFamily="34" charset="0"/>
              <a:buChar char="•"/>
            </a:pPr>
            <a:endParaRPr lang="en-US" sz="1100" dirty="0">
              <a:solidFill>
                <a:srgbClr val="FF0000"/>
              </a:solidFill>
            </a:endParaRPr>
          </a:p>
          <a:p>
            <a:endParaRPr lang="en-US" sz="1100" b="1" dirty="0"/>
          </a:p>
          <a:p>
            <a:endParaRPr lang="en-US" sz="1100" dirty="0">
              <a:solidFill>
                <a:srgbClr val="FF0000"/>
              </a:solidFill>
            </a:endParaRPr>
          </a:p>
          <a:p>
            <a:endParaRPr lang="en-US" sz="110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pPr>
                <a:defRPr/>
              </a:pPr>
              <a:t>9</a:t>
            </a:fld>
            <a:endParaRPr lang="en-US"/>
          </a:p>
        </p:txBody>
      </p:sp>
    </p:spTree>
    <p:extLst>
      <p:ext uri="{BB962C8B-B14F-4D97-AF65-F5344CB8AC3E}">
        <p14:creationId xmlns:p14="http://schemas.microsoft.com/office/powerpoint/2010/main" val="2764346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170704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40393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3540787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627684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22977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2081434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342243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4624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3466886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35379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2162899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4243787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1853582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3700687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909549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4197127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3371814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313035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733913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3098243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74900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3378761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3203315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2296636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136134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253887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1330950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426143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4152306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2737555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3149531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1798002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765813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95275" y="2252663"/>
            <a:ext cx="8697914" cy="1638301"/>
          </a:xfrm>
          <a:prstGeom prst="rect">
            <a:avLst/>
          </a:prstGeom>
        </p:spPr>
        <p:txBody>
          <a:bodyPr/>
          <a:lstStyle>
            <a:lvl1pPr>
              <a:lnSpc>
                <a:spcPct val="80000"/>
              </a:lnSpc>
              <a:defRPr sz="6400"/>
            </a:lvl1pPr>
          </a:lstStyle>
          <a:p>
            <a:r>
              <a:t>Title Text</a:t>
            </a:r>
          </a:p>
        </p:txBody>
      </p:sp>
      <p:sp>
        <p:nvSpPr>
          <p:cNvPr id="12" name="Body Level One…"/>
          <p:cNvSpPr txBox="1">
            <a:spLocks noGrp="1"/>
          </p:cNvSpPr>
          <p:nvPr>
            <p:ph type="body" sz="quarter" idx="1"/>
          </p:nvPr>
        </p:nvSpPr>
        <p:spPr>
          <a:xfrm>
            <a:off x="338138" y="3875087"/>
            <a:ext cx="2768601" cy="468313"/>
          </a:xfrm>
          <a:prstGeom prst="rect">
            <a:avLst/>
          </a:prstGeom>
        </p:spPr>
        <p:txBody>
          <a:bodyPr/>
          <a:lstStyle>
            <a:lvl1pPr>
              <a:spcBef>
                <a:spcPts val="700"/>
              </a:spcBef>
              <a:defRPr sz="1200"/>
            </a:lvl1pPr>
            <a:lvl2pPr marL="149754" indent="-148166">
              <a:spcBef>
                <a:spcPts val="700"/>
              </a:spcBef>
              <a:defRPr sz="1200"/>
            </a:lvl2pPr>
            <a:lvl3pPr marL="617537" indent="-152400">
              <a:spcBef>
                <a:spcPts val="700"/>
              </a:spcBef>
              <a:defRPr sz="1200"/>
            </a:lvl3pPr>
            <a:lvl4pPr marL="1044575" indent="-152400">
              <a:spcBef>
                <a:spcPts val="700"/>
              </a:spcBef>
              <a:defRPr sz="1200"/>
            </a:lvl4pPr>
            <a:lvl5pPr marL="1531937" indent="-152400">
              <a:spcBef>
                <a:spcPts val="700"/>
              </a:spcBef>
              <a:defRPr sz="1200"/>
            </a:lvl5pPr>
          </a:lstStyle>
          <a:p>
            <a:r>
              <a:t>Body Level One</a:t>
            </a:r>
          </a:p>
          <a:p>
            <a:pPr lvl="1"/>
            <a:r>
              <a:t>Body Level Two</a:t>
            </a:r>
          </a:p>
          <a:p>
            <a:pPr lvl="2"/>
            <a:r>
              <a:t>Body Level Three</a:t>
            </a:r>
          </a:p>
          <a:p>
            <a:pPr lvl="3"/>
            <a:r>
              <a:t>Body Level Four</a:t>
            </a:r>
          </a:p>
          <a:p>
            <a:pPr lvl="4"/>
            <a:r>
              <a:t>Body Level Five</a:t>
            </a:r>
          </a:p>
        </p:txBody>
      </p:sp>
      <p:pic>
        <p:nvPicPr>
          <p:cNvPr id="13" name="Picture 1" descr="Picture 1"/>
          <p:cNvPicPr>
            <a:picLocks noChangeAspect="1"/>
          </p:cNvPicPr>
          <p:nvPr/>
        </p:nvPicPr>
        <p:blipFill>
          <a:blip r:embed="rId2"/>
          <a:stretch>
            <a:fillRect/>
          </a:stretch>
        </p:blipFill>
        <p:spPr>
          <a:xfrm>
            <a:off x="442831" y="455052"/>
            <a:ext cx="1380523" cy="1059360"/>
          </a:xfrm>
          <a:prstGeom prst="rect">
            <a:avLst/>
          </a:prstGeom>
          <a:ln w="12700">
            <a:miter lim="400000"/>
          </a:ln>
        </p:spPr>
      </p:pic>
      <p:pic>
        <p:nvPicPr>
          <p:cNvPr id="14" name="Picture 2" descr="Picture 2"/>
          <p:cNvPicPr>
            <a:picLocks noChangeAspect="1"/>
          </p:cNvPicPr>
          <p:nvPr/>
        </p:nvPicPr>
        <p:blipFill>
          <a:blip r:embed="rId3"/>
          <a:stretch>
            <a:fillRect/>
          </a:stretch>
        </p:blipFill>
        <p:spPr>
          <a:xfrm>
            <a:off x="6948713" y="1062264"/>
            <a:ext cx="1660073" cy="451004"/>
          </a:xfrm>
          <a:prstGeom prst="rect">
            <a:avLst/>
          </a:prstGeom>
          <a:ln w="12700">
            <a:miter lim="400000"/>
          </a:ln>
        </p:spPr>
      </p:pic>
      <p:sp>
        <p:nvSpPr>
          <p:cNvPr id="15"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293627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667054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722312" y="4406900"/>
            <a:ext cx="7772401" cy="1362075"/>
          </a:xfrm>
          <a:prstGeom prst="rect">
            <a:avLst/>
          </a:prstGeom>
        </p:spPr>
        <p:txBody>
          <a:bodyPr/>
          <a:lstStyle>
            <a:lvl1pPr>
              <a:defRPr sz="4000" cap="all"/>
            </a:lvl1pPr>
          </a:lstStyle>
          <a:p>
            <a:r>
              <a:t>Title Text</a:t>
            </a:r>
          </a:p>
        </p:txBody>
      </p:sp>
      <p:sp>
        <p:nvSpPr>
          <p:cNvPr id="32"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1200"/>
              </a:spcBef>
              <a:defRPr sz="2000"/>
            </a:lvl1pPr>
            <a:lvl2pPr marL="0" indent="457200">
              <a:spcBef>
                <a:spcPts val="1200"/>
              </a:spcBef>
              <a:buSzTx/>
              <a:buNone/>
              <a:defRPr sz="2000"/>
            </a:lvl2pPr>
            <a:lvl3pPr marL="0" indent="914400">
              <a:spcBef>
                <a:spcPts val="1200"/>
              </a:spcBef>
              <a:buSzTx/>
              <a:buNone/>
              <a:defRPr sz="2000"/>
            </a:lvl3pPr>
            <a:lvl4pPr marL="0" indent="1371600">
              <a:spcBef>
                <a:spcPts val="1200"/>
              </a:spcBef>
              <a:buSzTx/>
              <a:buNone/>
              <a:defRPr sz="2000"/>
            </a:lvl4pPr>
            <a:lvl5pPr marL="0" indent="1828800">
              <a:spcBef>
                <a:spcPts val="12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68582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sz="half" idx="1"/>
          </p:nvPr>
        </p:nvSpPr>
        <p:spPr>
          <a:xfrm>
            <a:off x="354013" y="1739900"/>
            <a:ext cx="4092576" cy="4375150"/>
          </a:xfrm>
          <a:prstGeom prst="rect">
            <a:avLst/>
          </a:prstGeom>
        </p:spPr>
        <p:txBody>
          <a:bodyPr/>
          <a:lstStyle>
            <a:lvl1pPr>
              <a:spcBef>
                <a:spcPts val="1600"/>
              </a:spcBef>
              <a:defRPr sz="2800"/>
            </a:lvl1pPr>
            <a:lvl2pPr marL="260879" indent="-259291">
              <a:spcBef>
                <a:spcPts val="1600"/>
              </a:spcBef>
              <a:defRPr sz="2800"/>
            </a:lvl2pPr>
            <a:lvl3pPr marL="785177" indent="-320039">
              <a:spcBef>
                <a:spcPts val="1600"/>
              </a:spcBef>
              <a:defRPr sz="2800"/>
            </a:lvl3pPr>
            <a:lvl4pPr marL="1247775" indent="-355600">
              <a:spcBef>
                <a:spcPts val="1600"/>
              </a:spcBef>
              <a:defRPr sz="2800"/>
            </a:lvl4pPr>
            <a:lvl5pPr marL="1735137" indent="-355599">
              <a:spcBef>
                <a:spcPts val="1600"/>
              </a:spcBef>
              <a:defRPr sz="280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471509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0"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1400"/>
              </a:spcBef>
              <a:defRPr sz="2400" b="1"/>
            </a:lvl1pPr>
            <a:lvl2pPr marL="0" indent="457200">
              <a:spcBef>
                <a:spcPts val="1400"/>
              </a:spcBef>
              <a:buSzTx/>
              <a:buNone/>
              <a:defRPr sz="2400" b="1"/>
            </a:lvl2pPr>
            <a:lvl3pPr marL="0" indent="914400">
              <a:spcBef>
                <a:spcPts val="1400"/>
              </a:spcBef>
              <a:buSzTx/>
              <a:buNone/>
              <a:defRPr sz="2400" b="1"/>
            </a:lvl3pPr>
            <a:lvl4pPr marL="0" indent="1371600">
              <a:spcBef>
                <a:spcPts val="1400"/>
              </a:spcBef>
              <a:buSzTx/>
              <a:buNone/>
              <a:defRPr sz="2400" b="1"/>
            </a:lvl4pPr>
            <a:lvl5pPr marL="0" indent="1828800">
              <a:spcBef>
                <a:spcPts val="14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1"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1400"/>
              </a:spcBef>
              <a:defRPr sz="2400" b="1"/>
            </a:pPr>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071346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915906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178398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4"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75" name="Body Level One…"/>
          <p:cNvSpPr txBox="1">
            <a:spLocks noGrp="1"/>
          </p:cNvSpPr>
          <p:nvPr>
            <p:ph type="body" idx="1"/>
          </p:nvPr>
        </p:nvSpPr>
        <p:spPr>
          <a:xfrm>
            <a:off x="3575050" y="273050"/>
            <a:ext cx="5111750" cy="5853113"/>
          </a:xfrm>
          <a:prstGeom prst="rect">
            <a:avLst/>
          </a:prstGeom>
        </p:spPr>
        <p:txBody>
          <a:bodyPr/>
          <a:lstStyle>
            <a:lvl1pPr>
              <a:spcBef>
                <a:spcPts val="1900"/>
              </a:spcBef>
              <a:defRPr sz="3200"/>
            </a:lvl1pPr>
            <a:lvl2pPr marL="255588" indent="-254000">
              <a:spcBef>
                <a:spcPts val="1900"/>
              </a:spcBef>
              <a:defRPr sz="3200"/>
            </a:lvl2pPr>
            <a:lvl3pPr marL="769937" indent="-304800">
              <a:spcBef>
                <a:spcPts val="1900"/>
              </a:spcBef>
              <a:defRPr sz="3200"/>
            </a:lvl3pPr>
            <a:lvl4pPr marL="1257935" indent="-365760">
              <a:spcBef>
                <a:spcPts val="1900"/>
              </a:spcBef>
              <a:defRPr sz="3200"/>
            </a:lvl4pPr>
            <a:lvl5pPr marL="1745297" indent="-365759">
              <a:spcBef>
                <a:spcPts val="1900"/>
              </a:spcBef>
              <a:defRPr sz="3200"/>
            </a:lvl5pPr>
          </a:lstStyle>
          <a:p>
            <a:r>
              <a:t>Body Level One</a:t>
            </a:r>
          </a:p>
          <a:p>
            <a:pPr lvl="1"/>
            <a:r>
              <a:t>Body Level Two</a:t>
            </a:r>
          </a:p>
          <a:p>
            <a:pPr lvl="2"/>
            <a:r>
              <a:t>Body Level Three</a:t>
            </a:r>
          </a:p>
          <a:p>
            <a:pPr lvl="3"/>
            <a:r>
              <a:t>Body Level Four</a:t>
            </a:r>
          </a:p>
          <a:p>
            <a:pPr lvl="4"/>
            <a:r>
              <a:t>Body Level Five</a:t>
            </a:r>
          </a:p>
        </p:txBody>
      </p:sp>
      <p:sp>
        <p:nvSpPr>
          <p:cNvPr id="76" name="Text Placeholder 3"/>
          <p:cNvSpPr>
            <a:spLocks noGrp="1"/>
          </p:cNvSpPr>
          <p:nvPr>
            <p:ph type="body" sz="half" idx="21"/>
          </p:nvPr>
        </p:nvSpPr>
        <p:spPr>
          <a:xfrm>
            <a:off x="457199" y="1435100"/>
            <a:ext cx="3008315" cy="4691063"/>
          </a:xfrm>
          <a:prstGeom prst="rect">
            <a:avLst/>
          </a:prstGeom>
        </p:spPr>
        <p:txBody>
          <a:bodyPr/>
          <a:lstStyle/>
          <a:p>
            <a:pPr marL="0" indent="0">
              <a:spcBef>
                <a:spcPts val="800"/>
              </a:spcBef>
              <a:defRPr sz="1400"/>
            </a:pPr>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167878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4"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85"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6"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800"/>
              </a:spcBef>
              <a:defRPr sz="1400"/>
            </a:lvl1pPr>
            <a:lvl2pPr marL="0" indent="457200">
              <a:spcBef>
                <a:spcPts val="800"/>
              </a:spcBef>
              <a:buSzTx/>
              <a:buNone/>
              <a:defRPr sz="1400"/>
            </a:lvl2pPr>
            <a:lvl3pPr marL="0" indent="914400">
              <a:spcBef>
                <a:spcPts val="800"/>
              </a:spcBef>
              <a:buSzTx/>
              <a:buNone/>
              <a:defRPr sz="1400"/>
            </a:lvl3pPr>
            <a:lvl4pPr marL="0" indent="1371600">
              <a:spcBef>
                <a:spcPts val="800"/>
              </a:spcBef>
              <a:buSzTx/>
              <a:buNone/>
              <a:defRPr sz="1400"/>
            </a:lvl4pPr>
            <a:lvl5pPr marL="0" indent="1828800">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89762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4" name="Title Text"/>
          <p:cNvSpPr txBox="1">
            <a:spLocks noGrp="1"/>
          </p:cNvSpPr>
          <p:nvPr>
            <p:ph type="title"/>
          </p:nvPr>
        </p:nvSpPr>
        <p:spPr>
          <a:xfrm>
            <a:off x="295275" y="2252663"/>
            <a:ext cx="8697914" cy="1638301"/>
          </a:xfrm>
          <a:prstGeom prst="rect">
            <a:avLst/>
          </a:prstGeom>
        </p:spPr>
        <p:txBody>
          <a:bodyPr/>
          <a:lstStyle>
            <a:lvl1pPr>
              <a:lnSpc>
                <a:spcPct val="80000"/>
              </a:lnSpc>
              <a:defRPr sz="6400"/>
            </a:lvl1pPr>
          </a:lstStyle>
          <a:p>
            <a:r>
              <a:t>Title Text</a:t>
            </a:r>
          </a:p>
        </p:txBody>
      </p:sp>
      <p:sp>
        <p:nvSpPr>
          <p:cNvPr id="95" name="Body Level One…"/>
          <p:cNvSpPr txBox="1">
            <a:spLocks noGrp="1"/>
          </p:cNvSpPr>
          <p:nvPr>
            <p:ph type="body" sz="quarter" idx="1"/>
          </p:nvPr>
        </p:nvSpPr>
        <p:spPr>
          <a:xfrm>
            <a:off x="338138" y="3875087"/>
            <a:ext cx="2768601" cy="468313"/>
          </a:xfrm>
          <a:prstGeom prst="rect">
            <a:avLst/>
          </a:prstGeom>
        </p:spPr>
        <p:txBody>
          <a:bodyPr/>
          <a:lstStyle>
            <a:lvl1pPr>
              <a:spcBef>
                <a:spcPts val="700"/>
              </a:spcBef>
              <a:defRPr sz="1200"/>
            </a:lvl1pPr>
            <a:lvl2pPr marL="149754" indent="-148166">
              <a:spcBef>
                <a:spcPts val="700"/>
              </a:spcBef>
              <a:defRPr sz="1200"/>
            </a:lvl2pPr>
            <a:lvl3pPr marL="617537" indent="-152400">
              <a:spcBef>
                <a:spcPts val="700"/>
              </a:spcBef>
              <a:defRPr sz="1200"/>
            </a:lvl3pPr>
            <a:lvl4pPr marL="1044575" indent="-152400">
              <a:spcBef>
                <a:spcPts val="700"/>
              </a:spcBef>
              <a:defRPr sz="1200"/>
            </a:lvl4pPr>
            <a:lvl5pPr marL="1531937" indent="-152400">
              <a:spcBef>
                <a:spcPts val="700"/>
              </a:spcBef>
              <a:defRPr sz="1200"/>
            </a:lvl5pPr>
          </a:lstStyle>
          <a:p>
            <a:r>
              <a:t>Body Level One</a:t>
            </a:r>
          </a:p>
          <a:p>
            <a:pPr lvl="1"/>
            <a:r>
              <a:t>Body Level Two</a:t>
            </a:r>
          </a:p>
          <a:p>
            <a:pPr lvl="2"/>
            <a:r>
              <a:t>Body Level Three</a:t>
            </a:r>
          </a:p>
          <a:p>
            <a:pPr lvl="3"/>
            <a:r>
              <a:t>Body Level Four</a:t>
            </a:r>
          </a:p>
          <a:p>
            <a:pPr lvl="4"/>
            <a:r>
              <a:t>Body Level Five</a:t>
            </a:r>
          </a:p>
        </p:txBody>
      </p:sp>
      <p:pic>
        <p:nvPicPr>
          <p:cNvPr id="96" name="Picture 1" descr="Picture 1"/>
          <p:cNvPicPr>
            <a:picLocks noChangeAspect="1"/>
          </p:cNvPicPr>
          <p:nvPr/>
        </p:nvPicPr>
        <p:blipFill>
          <a:blip r:embed="rId2"/>
          <a:stretch>
            <a:fillRect/>
          </a:stretch>
        </p:blipFill>
        <p:spPr>
          <a:xfrm>
            <a:off x="442831" y="455052"/>
            <a:ext cx="1380523" cy="1059360"/>
          </a:xfrm>
          <a:prstGeom prst="rect">
            <a:avLst/>
          </a:prstGeom>
          <a:ln w="12700">
            <a:miter lim="400000"/>
          </a:ln>
        </p:spPr>
      </p:pic>
      <p:pic>
        <p:nvPicPr>
          <p:cNvPr id="97" name="Picture 2" descr="Picture 2"/>
          <p:cNvPicPr>
            <a:picLocks noChangeAspect="1"/>
          </p:cNvPicPr>
          <p:nvPr/>
        </p:nvPicPr>
        <p:blipFill>
          <a:blip r:embed="rId3"/>
          <a:stretch>
            <a:fillRect/>
          </a:stretch>
        </p:blipFill>
        <p:spPr>
          <a:xfrm>
            <a:off x="6948713" y="1062264"/>
            <a:ext cx="1660073" cy="451004"/>
          </a:xfrm>
          <a:prstGeom prst="rect">
            <a:avLst/>
          </a:prstGeom>
          <a:ln w="12700">
            <a:miter lim="400000"/>
          </a:ln>
        </p:spPr>
      </p:pic>
      <p:sp>
        <p:nvSpPr>
          <p:cNvPr id="98"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125490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5" name="Title Text"/>
          <p:cNvSpPr txBox="1">
            <a:spLocks noGrp="1"/>
          </p:cNvSpPr>
          <p:nvPr>
            <p:ph type="title"/>
          </p:nvPr>
        </p:nvSpPr>
        <p:spPr>
          <a:prstGeom prst="rect">
            <a:avLst/>
          </a:prstGeom>
        </p:spPr>
        <p:txBody>
          <a:bodyPr/>
          <a:lstStyle/>
          <a:p>
            <a:r>
              <a:t>Title Text</a:t>
            </a:r>
          </a:p>
        </p:txBody>
      </p:sp>
      <p:sp>
        <p:nvSpPr>
          <p:cNvPr id="10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738696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722312" y="4406900"/>
            <a:ext cx="7772401" cy="1362075"/>
          </a:xfrm>
          <a:prstGeom prst="rect">
            <a:avLst/>
          </a:prstGeom>
        </p:spPr>
        <p:txBody>
          <a:bodyPr/>
          <a:lstStyle>
            <a:lvl1pPr>
              <a:defRPr sz="4000" cap="all"/>
            </a:lvl1pPr>
          </a:lstStyle>
          <a:p>
            <a:r>
              <a:t>Title Text</a:t>
            </a:r>
          </a:p>
        </p:txBody>
      </p:sp>
      <p:sp>
        <p:nvSpPr>
          <p:cNvPr id="115"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1200"/>
              </a:spcBef>
              <a:defRPr sz="2000"/>
            </a:lvl1pPr>
            <a:lvl2pPr marL="0" indent="457200">
              <a:spcBef>
                <a:spcPts val="1200"/>
              </a:spcBef>
              <a:buSzTx/>
              <a:buNone/>
              <a:defRPr sz="2000"/>
            </a:lvl2pPr>
            <a:lvl3pPr marL="0" indent="914400">
              <a:spcBef>
                <a:spcPts val="1200"/>
              </a:spcBef>
              <a:buSzTx/>
              <a:buNone/>
              <a:defRPr sz="2000"/>
            </a:lvl3pPr>
            <a:lvl4pPr marL="0" indent="1371600">
              <a:spcBef>
                <a:spcPts val="1200"/>
              </a:spcBef>
              <a:buSzTx/>
              <a:buNone/>
              <a:defRPr sz="2000"/>
            </a:lvl4pPr>
            <a:lvl5pPr marL="0" indent="1828800">
              <a:spcBef>
                <a:spcPts val="12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010358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23" name="Title Text"/>
          <p:cNvSpPr txBox="1">
            <a:spLocks noGrp="1"/>
          </p:cNvSpPr>
          <p:nvPr>
            <p:ph type="title"/>
          </p:nvPr>
        </p:nvSpPr>
        <p:spPr>
          <a:prstGeom prst="rect">
            <a:avLst/>
          </a:prstGeom>
        </p:spPr>
        <p:txBody>
          <a:bodyPr/>
          <a:lstStyle/>
          <a:p>
            <a:r>
              <a:t>Title Text</a:t>
            </a:r>
          </a:p>
        </p:txBody>
      </p:sp>
      <p:sp>
        <p:nvSpPr>
          <p:cNvPr id="124" name="Body Level One…"/>
          <p:cNvSpPr txBox="1">
            <a:spLocks noGrp="1"/>
          </p:cNvSpPr>
          <p:nvPr>
            <p:ph type="body" sz="half" idx="1"/>
          </p:nvPr>
        </p:nvSpPr>
        <p:spPr>
          <a:xfrm>
            <a:off x="354013" y="1739900"/>
            <a:ext cx="4092576" cy="4375150"/>
          </a:xfrm>
          <a:prstGeom prst="rect">
            <a:avLst/>
          </a:prstGeom>
        </p:spPr>
        <p:txBody>
          <a:bodyPr/>
          <a:lstStyle>
            <a:lvl1pPr>
              <a:spcBef>
                <a:spcPts val="1600"/>
              </a:spcBef>
              <a:defRPr sz="2800"/>
            </a:lvl1pPr>
            <a:lvl2pPr marL="260879" indent="-259291">
              <a:spcBef>
                <a:spcPts val="1600"/>
              </a:spcBef>
              <a:defRPr sz="2800"/>
            </a:lvl2pPr>
            <a:lvl3pPr marL="785177" indent="-320039">
              <a:spcBef>
                <a:spcPts val="1600"/>
              </a:spcBef>
              <a:defRPr sz="2800"/>
            </a:lvl3pPr>
            <a:lvl4pPr marL="1247775" indent="-355600">
              <a:spcBef>
                <a:spcPts val="1600"/>
              </a:spcBef>
              <a:defRPr sz="2800"/>
            </a:lvl4pPr>
            <a:lvl5pPr marL="1735137" indent="-355599">
              <a:spcBef>
                <a:spcPts val="1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496130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3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33"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1400"/>
              </a:spcBef>
              <a:defRPr sz="2400" b="1"/>
            </a:lvl1pPr>
            <a:lvl2pPr marL="0" indent="457200">
              <a:spcBef>
                <a:spcPts val="1400"/>
              </a:spcBef>
              <a:buSzTx/>
              <a:buNone/>
              <a:defRPr sz="2400" b="1"/>
            </a:lvl2pPr>
            <a:lvl3pPr marL="0" indent="914400">
              <a:spcBef>
                <a:spcPts val="1400"/>
              </a:spcBef>
              <a:buSzTx/>
              <a:buNone/>
              <a:defRPr sz="2400" b="1"/>
            </a:lvl3pPr>
            <a:lvl4pPr marL="0" indent="1371600">
              <a:spcBef>
                <a:spcPts val="1400"/>
              </a:spcBef>
              <a:buSzTx/>
              <a:buNone/>
              <a:defRPr sz="2400" b="1"/>
            </a:lvl4pPr>
            <a:lvl5pPr marL="0" indent="1828800">
              <a:spcBef>
                <a:spcPts val="14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4"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1400"/>
              </a:spcBef>
              <a:defRPr sz="2400" b="1"/>
            </a:pPr>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683035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42" name="Title Text"/>
          <p:cNvSpPr txBox="1">
            <a:spLocks noGrp="1"/>
          </p:cNvSpPr>
          <p:nvPr>
            <p:ph type="title"/>
          </p:nvPr>
        </p:nvSpPr>
        <p:spPr>
          <a:prstGeom prst="rect">
            <a:avLst/>
          </a:prstGeom>
        </p:spPr>
        <p:txBody>
          <a:bodyPr/>
          <a:lstStyle/>
          <a:p>
            <a:r>
              <a:t>Title Text</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69921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537495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158" name="Body Level One…"/>
          <p:cNvSpPr txBox="1">
            <a:spLocks noGrp="1"/>
          </p:cNvSpPr>
          <p:nvPr>
            <p:ph type="body" idx="1"/>
          </p:nvPr>
        </p:nvSpPr>
        <p:spPr>
          <a:xfrm>
            <a:off x="3575050" y="273050"/>
            <a:ext cx="5111750" cy="5853113"/>
          </a:xfrm>
          <a:prstGeom prst="rect">
            <a:avLst/>
          </a:prstGeom>
        </p:spPr>
        <p:txBody>
          <a:bodyPr/>
          <a:lstStyle>
            <a:lvl1pPr>
              <a:spcBef>
                <a:spcPts val="1900"/>
              </a:spcBef>
              <a:defRPr sz="3200"/>
            </a:lvl1pPr>
            <a:lvl2pPr marL="255588" indent="-254000">
              <a:spcBef>
                <a:spcPts val="1900"/>
              </a:spcBef>
              <a:defRPr sz="3200"/>
            </a:lvl2pPr>
            <a:lvl3pPr marL="769937" indent="-304800">
              <a:spcBef>
                <a:spcPts val="1900"/>
              </a:spcBef>
              <a:defRPr sz="3200"/>
            </a:lvl3pPr>
            <a:lvl4pPr marL="1257935" indent="-365760">
              <a:spcBef>
                <a:spcPts val="1900"/>
              </a:spcBef>
              <a:defRPr sz="3200"/>
            </a:lvl4pPr>
            <a:lvl5pPr marL="1745297" indent="-365759">
              <a:spcBef>
                <a:spcPts val="1900"/>
              </a:spcBef>
              <a:defRPr sz="3200"/>
            </a:lvl5pPr>
          </a:lstStyle>
          <a:p>
            <a:r>
              <a:t>Body Level One</a:t>
            </a:r>
          </a:p>
          <a:p>
            <a:pPr lvl="1"/>
            <a:r>
              <a:t>Body Level Two</a:t>
            </a:r>
          </a:p>
          <a:p>
            <a:pPr lvl="2"/>
            <a:r>
              <a:t>Body Level Three</a:t>
            </a:r>
          </a:p>
          <a:p>
            <a:pPr lvl="3"/>
            <a:r>
              <a:t>Body Level Four</a:t>
            </a:r>
          </a:p>
          <a:p>
            <a:pPr lvl="4"/>
            <a:r>
              <a:t>Body Level Five</a:t>
            </a:r>
          </a:p>
        </p:txBody>
      </p:sp>
      <p:sp>
        <p:nvSpPr>
          <p:cNvPr id="159" name="Text Placeholder 3"/>
          <p:cNvSpPr>
            <a:spLocks noGrp="1"/>
          </p:cNvSpPr>
          <p:nvPr>
            <p:ph type="body" sz="half" idx="21"/>
          </p:nvPr>
        </p:nvSpPr>
        <p:spPr>
          <a:xfrm>
            <a:off x="457199" y="1435100"/>
            <a:ext cx="3008315" cy="4691063"/>
          </a:xfrm>
          <a:prstGeom prst="rect">
            <a:avLst/>
          </a:prstGeom>
        </p:spPr>
        <p:txBody>
          <a:bodyPr/>
          <a:lstStyle/>
          <a:p>
            <a:pPr marL="0" indent="0">
              <a:spcBef>
                <a:spcPts val="800"/>
              </a:spcBef>
              <a:defRPr sz="1400"/>
            </a:pPr>
            <a:endParaRP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366799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168"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169"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800"/>
              </a:spcBef>
              <a:defRPr sz="1400"/>
            </a:lvl1pPr>
            <a:lvl2pPr marL="0" indent="457200">
              <a:spcBef>
                <a:spcPts val="800"/>
              </a:spcBef>
              <a:buSzTx/>
              <a:buNone/>
              <a:defRPr sz="1400"/>
            </a:lvl2pPr>
            <a:lvl3pPr marL="0" indent="914400">
              <a:spcBef>
                <a:spcPts val="800"/>
              </a:spcBef>
              <a:buSzTx/>
              <a:buNone/>
              <a:defRPr sz="1400"/>
            </a:lvl3pPr>
            <a:lvl4pPr marL="0" indent="1371600">
              <a:spcBef>
                <a:spcPts val="800"/>
              </a:spcBef>
              <a:buSzTx/>
              <a:buNone/>
              <a:defRPr sz="1400"/>
            </a:lvl4pPr>
            <a:lvl5pPr marL="0" indent="1828800">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354097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295275" y="2252663"/>
            <a:ext cx="8697914" cy="1638301"/>
          </a:xfrm>
          <a:prstGeom prst="rect">
            <a:avLst/>
          </a:prstGeom>
        </p:spPr>
        <p:txBody>
          <a:bodyPr/>
          <a:lstStyle>
            <a:lvl1pPr>
              <a:lnSpc>
                <a:spcPct val="80000"/>
              </a:lnSpc>
              <a:defRPr sz="6400"/>
            </a:lvl1pPr>
          </a:lstStyle>
          <a:p>
            <a:r>
              <a:t>Title Text</a:t>
            </a:r>
          </a:p>
        </p:txBody>
      </p:sp>
      <p:sp>
        <p:nvSpPr>
          <p:cNvPr id="178" name="Body Level One…"/>
          <p:cNvSpPr txBox="1">
            <a:spLocks noGrp="1"/>
          </p:cNvSpPr>
          <p:nvPr>
            <p:ph type="body" sz="quarter" idx="1"/>
          </p:nvPr>
        </p:nvSpPr>
        <p:spPr>
          <a:xfrm>
            <a:off x="338138" y="3875087"/>
            <a:ext cx="2768601" cy="468313"/>
          </a:xfrm>
          <a:prstGeom prst="rect">
            <a:avLst/>
          </a:prstGeom>
        </p:spPr>
        <p:txBody>
          <a:bodyPr/>
          <a:lstStyle>
            <a:lvl1pPr>
              <a:spcBef>
                <a:spcPts val="700"/>
              </a:spcBef>
              <a:defRPr sz="1200"/>
            </a:lvl1pPr>
            <a:lvl2pPr marL="149754" indent="-148166">
              <a:spcBef>
                <a:spcPts val="700"/>
              </a:spcBef>
              <a:defRPr sz="1200"/>
            </a:lvl2pPr>
            <a:lvl3pPr marL="617537" indent="-152400">
              <a:spcBef>
                <a:spcPts val="700"/>
              </a:spcBef>
              <a:defRPr sz="1200"/>
            </a:lvl3pPr>
            <a:lvl4pPr marL="1044575" indent="-152400">
              <a:spcBef>
                <a:spcPts val="700"/>
              </a:spcBef>
              <a:defRPr sz="1200"/>
            </a:lvl4pPr>
            <a:lvl5pPr marL="1531937" indent="-152400">
              <a:spcBef>
                <a:spcPts val="700"/>
              </a:spcBef>
              <a:defRPr sz="1200"/>
            </a:lvl5pPr>
          </a:lstStyle>
          <a:p>
            <a:r>
              <a:t>Body Level One</a:t>
            </a:r>
          </a:p>
          <a:p>
            <a:pPr lvl="1"/>
            <a:r>
              <a:t>Body Level Two</a:t>
            </a:r>
          </a:p>
          <a:p>
            <a:pPr lvl="2"/>
            <a:r>
              <a:t>Body Level Three</a:t>
            </a:r>
          </a:p>
          <a:p>
            <a:pPr lvl="3"/>
            <a:r>
              <a:t>Body Level Four</a:t>
            </a:r>
          </a:p>
          <a:p>
            <a:pPr lvl="4"/>
            <a:r>
              <a:t>Body Level Five</a:t>
            </a:r>
          </a:p>
        </p:txBody>
      </p:sp>
      <p:pic>
        <p:nvPicPr>
          <p:cNvPr id="179" name="Picture 1" descr="Picture 1"/>
          <p:cNvPicPr>
            <a:picLocks noChangeAspect="1"/>
          </p:cNvPicPr>
          <p:nvPr/>
        </p:nvPicPr>
        <p:blipFill>
          <a:blip r:embed="rId2"/>
          <a:stretch>
            <a:fillRect/>
          </a:stretch>
        </p:blipFill>
        <p:spPr>
          <a:xfrm>
            <a:off x="442831" y="455052"/>
            <a:ext cx="1380523" cy="1059360"/>
          </a:xfrm>
          <a:prstGeom prst="rect">
            <a:avLst/>
          </a:prstGeom>
          <a:ln w="12700">
            <a:miter lim="400000"/>
          </a:ln>
        </p:spPr>
      </p:pic>
      <p:pic>
        <p:nvPicPr>
          <p:cNvPr id="180" name="Picture 2" descr="Picture 2"/>
          <p:cNvPicPr>
            <a:picLocks noChangeAspect="1"/>
          </p:cNvPicPr>
          <p:nvPr/>
        </p:nvPicPr>
        <p:blipFill>
          <a:blip r:embed="rId3"/>
          <a:stretch>
            <a:fillRect/>
          </a:stretch>
        </p:blipFill>
        <p:spPr>
          <a:xfrm>
            <a:off x="6948713" y="1062264"/>
            <a:ext cx="1660073" cy="451004"/>
          </a:xfrm>
          <a:prstGeom prst="rect">
            <a:avLst/>
          </a:prstGeom>
          <a:ln w="12700">
            <a:miter lim="400000"/>
          </a:ln>
        </p:spPr>
      </p:pic>
      <p:sp>
        <p:nvSpPr>
          <p:cNvPr id="181"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684585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88" name="Title Text"/>
          <p:cNvSpPr txBox="1">
            <a:spLocks noGrp="1"/>
          </p:cNvSpPr>
          <p:nvPr>
            <p:ph type="title"/>
          </p:nvPr>
        </p:nvSpPr>
        <p:spPr>
          <a:prstGeom prst="rect">
            <a:avLst/>
          </a:prstGeom>
        </p:spPr>
        <p:txBody>
          <a:bodyPr/>
          <a:lstStyle/>
          <a:p>
            <a:r>
              <a:t>Title Text</a:t>
            </a:r>
          </a:p>
        </p:txBody>
      </p:sp>
      <p:sp>
        <p:nvSpPr>
          <p:cNvPr id="1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426697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97" name="Title Text"/>
          <p:cNvSpPr txBox="1">
            <a:spLocks noGrp="1"/>
          </p:cNvSpPr>
          <p:nvPr>
            <p:ph type="title"/>
          </p:nvPr>
        </p:nvSpPr>
        <p:spPr>
          <a:xfrm>
            <a:off x="722312" y="4406900"/>
            <a:ext cx="7772401" cy="1362075"/>
          </a:xfrm>
          <a:prstGeom prst="rect">
            <a:avLst/>
          </a:prstGeom>
        </p:spPr>
        <p:txBody>
          <a:bodyPr/>
          <a:lstStyle>
            <a:lvl1pPr>
              <a:defRPr sz="4000" cap="all"/>
            </a:lvl1pPr>
          </a:lstStyle>
          <a:p>
            <a:r>
              <a:t>Title Text</a:t>
            </a:r>
          </a:p>
        </p:txBody>
      </p:sp>
      <p:sp>
        <p:nvSpPr>
          <p:cNvPr id="198"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1200"/>
              </a:spcBef>
              <a:defRPr sz="2000"/>
            </a:lvl1pPr>
            <a:lvl2pPr marL="0" indent="457200">
              <a:spcBef>
                <a:spcPts val="1200"/>
              </a:spcBef>
              <a:buSzTx/>
              <a:buNone/>
              <a:defRPr sz="2000"/>
            </a:lvl2pPr>
            <a:lvl3pPr marL="0" indent="914400">
              <a:spcBef>
                <a:spcPts val="1200"/>
              </a:spcBef>
              <a:buSzTx/>
              <a:buNone/>
              <a:defRPr sz="2000"/>
            </a:lvl3pPr>
            <a:lvl4pPr marL="0" indent="1371600">
              <a:spcBef>
                <a:spcPts val="1200"/>
              </a:spcBef>
              <a:buSzTx/>
              <a:buNone/>
              <a:defRPr sz="2000"/>
            </a:lvl4pPr>
            <a:lvl5pPr marL="0" indent="1828800">
              <a:spcBef>
                <a:spcPts val="12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711239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06" name="Title Text"/>
          <p:cNvSpPr txBox="1">
            <a:spLocks noGrp="1"/>
          </p:cNvSpPr>
          <p:nvPr>
            <p:ph type="title"/>
          </p:nvPr>
        </p:nvSpPr>
        <p:spPr>
          <a:prstGeom prst="rect">
            <a:avLst/>
          </a:prstGeom>
        </p:spPr>
        <p:txBody>
          <a:bodyPr/>
          <a:lstStyle/>
          <a:p>
            <a:r>
              <a:t>Title Text</a:t>
            </a:r>
          </a:p>
        </p:txBody>
      </p:sp>
      <p:sp>
        <p:nvSpPr>
          <p:cNvPr id="207" name="Body Level One…"/>
          <p:cNvSpPr txBox="1">
            <a:spLocks noGrp="1"/>
          </p:cNvSpPr>
          <p:nvPr>
            <p:ph type="body" sz="half" idx="1"/>
          </p:nvPr>
        </p:nvSpPr>
        <p:spPr>
          <a:xfrm>
            <a:off x="354013" y="1739900"/>
            <a:ext cx="4092576" cy="4375150"/>
          </a:xfrm>
          <a:prstGeom prst="rect">
            <a:avLst/>
          </a:prstGeom>
        </p:spPr>
        <p:txBody>
          <a:bodyPr/>
          <a:lstStyle>
            <a:lvl1pPr>
              <a:spcBef>
                <a:spcPts val="1600"/>
              </a:spcBef>
              <a:defRPr sz="2800"/>
            </a:lvl1pPr>
            <a:lvl2pPr marL="260879" indent="-259291">
              <a:spcBef>
                <a:spcPts val="1600"/>
              </a:spcBef>
              <a:defRPr sz="2800"/>
            </a:lvl2pPr>
            <a:lvl3pPr marL="785177" indent="-320039">
              <a:spcBef>
                <a:spcPts val="1600"/>
              </a:spcBef>
              <a:defRPr sz="2800"/>
            </a:lvl3pPr>
            <a:lvl4pPr marL="1247775" indent="-355600">
              <a:spcBef>
                <a:spcPts val="1600"/>
              </a:spcBef>
              <a:defRPr sz="2800"/>
            </a:lvl4pPr>
            <a:lvl5pPr marL="1735137" indent="-355599">
              <a:spcBef>
                <a:spcPts val="1600"/>
              </a:spcBef>
              <a:defRPr sz="2800"/>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125571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16"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1400"/>
              </a:spcBef>
              <a:defRPr sz="2400" b="1"/>
            </a:lvl1pPr>
            <a:lvl2pPr marL="0" indent="457200">
              <a:spcBef>
                <a:spcPts val="1400"/>
              </a:spcBef>
              <a:buSzTx/>
              <a:buNone/>
              <a:defRPr sz="2400" b="1"/>
            </a:lvl2pPr>
            <a:lvl3pPr marL="0" indent="914400">
              <a:spcBef>
                <a:spcPts val="1400"/>
              </a:spcBef>
              <a:buSzTx/>
              <a:buNone/>
              <a:defRPr sz="2400" b="1"/>
            </a:lvl3pPr>
            <a:lvl4pPr marL="0" indent="1371600">
              <a:spcBef>
                <a:spcPts val="1400"/>
              </a:spcBef>
              <a:buSzTx/>
              <a:buNone/>
              <a:defRPr sz="2400" b="1"/>
            </a:lvl4pPr>
            <a:lvl5pPr marL="0" indent="1828800">
              <a:spcBef>
                <a:spcPts val="14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17"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1400"/>
              </a:spcBef>
              <a:defRPr sz="2400" b="1"/>
            </a:pPr>
            <a:endParaRPr/>
          </a:p>
        </p:txBody>
      </p:sp>
      <p:sp>
        <p:nvSpPr>
          <p:cNvPr id="2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176625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25" name="Title Text"/>
          <p:cNvSpPr txBox="1">
            <a:spLocks noGrp="1"/>
          </p:cNvSpPr>
          <p:nvPr>
            <p:ph type="title"/>
          </p:nvPr>
        </p:nvSpPr>
        <p:spPr>
          <a:prstGeom prst="rect">
            <a:avLst/>
          </a:prstGeom>
        </p:spPr>
        <p:txBody>
          <a:bodyPr/>
          <a:lstStyle/>
          <a:p>
            <a:r>
              <a:t>Title Text</a:t>
            </a: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72999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744886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40"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241" name="Body Level One…"/>
          <p:cNvSpPr txBox="1">
            <a:spLocks noGrp="1"/>
          </p:cNvSpPr>
          <p:nvPr>
            <p:ph type="body" idx="1"/>
          </p:nvPr>
        </p:nvSpPr>
        <p:spPr>
          <a:xfrm>
            <a:off x="3575050" y="273050"/>
            <a:ext cx="5111750" cy="5853113"/>
          </a:xfrm>
          <a:prstGeom prst="rect">
            <a:avLst/>
          </a:prstGeom>
        </p:spPr>
        <p:txBody>
          <a:bodyPr/>
          <a:lstStyle>
            <a:lvl1pPr>
              <a:spcBef>
                <a:spcPts val="1900"/>
              </a:spcBef>
              <a:defRPr sz="3200"/>
            </a:lvl1pPr>
            <a:lvl2pPr marL="255588" indent="-254000">
              <a:spcBef>
                <a:spcPts val="1900"/>
              </a:spcBef>
              <a:defRPr sz="3200"/>
            </a:lvl2pPr>
            <a:lvl3pPr marL="769937" indent="-304800">
              <a:spcBef>
                <a:spcPts val="1900"/>
              </a:spcBef>
              <a:defRPr sz="3200"/>
            </a:lvl3pPr>
            <a:lvl4pPr marL="1257935" indent="-365760">
              <a:spcBef>
                <a:spcPts val="1900"/>
              </a:spcBef>
              <a:defRPr sz="3200"/>
            </a:lvl4pPr>
            <a:lvl5pPr marL="1745297" indent="-365759">
              <a:spcBef>
                <a:spcPts val="1900"/>
              </a:spcBef>
              <a:defRPr sz="3200"/>
            </a:lvl5pPr>
          </a:lstStyle>
          <a:p>
            <a:r>
              <a:t>Body Level One</a:t>
            </a:r>
          </a:p>
          <a:p>
            <a:pPr lvl="1"/>
            <a:r>
              <a:t>Body Level Two</a:t>
            </a:r>
          </a:p>
          <a:p>
            <a:pPr lvl="2"/>
            <a:r>
              <a:t>Body Level Three</a:t>
            </a:r>
          </a:p>
          <a:p>
            <a:pPr lvl="3"/>
            <a:r>
              <a:t>Body Level Four</a:t>
            </a:r>
          </a:p>
          <a:p>
            <a:pPr lvl="4"/>
            <a:r>
              <a:t>Body Level Five</a:t>
            </a:r>
          </a:p>
        </p:txBody>
      </p:sp>
      <p:sp>
        <p:nvSpPr>
          <p:cNvPr id="242" name="Text Placeholder 3"/>
          <p:cNvSpPr>
            <a:spLocks noGrp="1"/>
          </p:cNvSpPr>
          <p:nvPr>
            <p:ph type="body" sz="half" idx="21"/>
          </p:nvPr>
        </p:nvSpPr>
        <p:spPr>
          <a:xfrm>
            <a:off x="457199" y="1435100"/>
            <a:ext cx="3008315" cy="4691063"/>
          </a:xfrm>
          <a:prstGeom prst="rect">
            <a:avLst/>
          </a:prstGeom>
        </p:spPr>
        <p:txBody>
          <a:bodyPr/>
          <a:lstStyle/>
          <a:p>
            <a:pPr marL="0" indent="0">
              <a:spcBef>
                <a:spcPts val="800"/>
              </a:spcBef>
              <a:defRPr sz="1400"/>
            </a:pPr>
            <a:endParaRP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071318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251"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252"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800"/>
              </a:spcBef>
              <a:defRPr sz="1400"/>
            </a:lvl1pPr>
            <a:lvl2pPr marL="0" indent="457200">
              <a:spcBef>
                <a:spcPts val="800"/>
              </a:spcBef>
              <a:buSzTx/>
              <a:buNone/>
              <a:defRPr sz="1400"/>
            </a:lvl2pPr>
            <a:lvl3pPr marL="0" indent="914400">
              <a:spcBef>
                <a:spcPts val="800"/>
              </a:spcBef>
              <a:buSzTx/>
              <a:buNone/>
              <a:defRPr sz="1400"/>
            </a:lvl3pPr>
            <a:lvl4pPr marL="0" indent="1371600">
              <a:spcBef>
                <a:spcPts val="800"/>
              </a:spcBef>
              <a:buSzTx/>
              <a:buNone/>
              <a:defRPr sz="1400"/>
            </a:lvl4pPr>
            <a:lvl5pPr marL="0" indent="1828800">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041930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INVISSIBLE BOY 2020 PROJECT CORNERSTONE</a:t>
            </a:r>
            <a:endParaRPr lang="en-US">
              <a:solidFill>
                <a:schemeClr val="bg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theme" Target="../theme/theme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a:t>INVISSIBLE BOY 2020 PROJECT CORNERSTONE</a:t>
            </a:r>
            <a:endParaRPr lang="en-US">
              <a:solidFill>
                <a:schemeClr val="bg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a:t>ENEMY PIE|  ©2019 YMCA/Project Cornerstone </a:t>
            </a:r>
            <a:endParaRPr lang="en-US">
              <a:solidFill>
                <a:schemeClr val="bg2"/>
              </a:solidFill>
            </a:endParaRPr>
          </a:p>
        </p:txBody>
      </p:sp>
    </p:spTree>
    <p:extLst>
      <p:ext uri="{BB962C8B-B14F-4D97-AF65-F5344CB8AC3E}">
        <p14:creationId xmlns:p14="http://schemas.microsoft.com/office/powerpoint/2010/main" val="160069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a:t>RENÉ HAS TWO LAST NAMES |  ©2022 YMCA/Project Cornerstone </a:t>
            </a:r>
            <a:endParaRPr lang="en-US">
              <a:solidFill>
                <a:schemeClr val="bg2"/>
              </a:solidFill>
            </a:endParaRPr>
          </a:p>
        </p:txBody>
      </p:sp>
    </p:spTree>
    <p:extLst>
      <p:ext uri="{BB962C8B-B14F-4D97-AF65-F5344CB8AC3E}">
        <p14:creationId xmlns:p14="http://schemas.microsoft.com/office/powerpoint/2010/main" val="11255055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a:t>Have You Filled a Bucket Today? Buckets, Dippers, and Lids |  ©2021 YMCA/Project Cornerstone </a:t>
            </a:r>
            <a:endParaRPr lang="en-US">
              <a:solidFill>
                <a:schemeClr val="bg2"/>
              </a:solidFill>
            </a:endParaRPr>
          </a:p>
        </p:txBody>
      </p:sp>
    </p:spTree>
    <p:extLst>
      <p:ext uri="{BB962C8B-B14F-4D97-AF65-F5344CB8AC3E}">
        <p14:creationId xmlns:p14="http://schemas.microsoft.com/office/powerpoint/2010/main" val="10991834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28613" y="328613"/>
            <a:ext cx="8374062" cy="844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3" name="Body Level One…"/>
          <p:cNvSpPr txBox="1">
            <a:spLocks noGrp="1"/>
          </p:cNvSpPr>
          <p:nvPr>
            <p:ph type="body" idx="1"/>
          </p:nvPr>
        </p:nvSpPr>
        <p:spPr>
          <a:xfrm>
            <a:off x="354013" y="1739900"/>
            <a:ext cx="8339137" cy="4375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350838" y="6356350"/>
            <a:ext cx="233323" cy="218440"/>
          </a:xfrm>
          <a:prstGeom prst="rect">
            <a:avLst/>
          </a:prstGeom>
          <a:ln w="12700">
            <a:miter lim="400000"/>
          </a:ln>
        </p:spPr>
        <p:txBody>
          <a:bodyPr wrap="none" lIns="45719" rIns="45719">
            <a:spAutoFit/>
          </a:bodyPr>
          <a:lstStyle>
            <a:lvl1pPr>
              <a:defRPr sz="800">
                <a:solidFill>
                  <a:srgbClr val="464847"/>
                </a:solidFill>
              </a:defRPr>
            </a:lvl1pPr>
          </a:lstStyle>
          <a:p>
            <a:fld id="{86CB4B4D-7CA3-9044-876B-883B54F8677D}" type="slidenum">
              <a:t>‹#›</a:t>
            </a:fld>
            <a:endParaRPr dirty="0"/>
          </a:p>
        </p:txBody>
      </p:sp>
    </p:spTree>
    <p:extLst>
      <p:ext uri="{BB962C8B-B14F-4D97-AF65-F5344CB8AC3E}">
        <p14:creationId xmlns:p14="http://schemas.microsoft.com/office/powerpoint/2010/main" val="12733162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Lst>
  <p:transition spd="med"/>
  <p:txStyles>
    <p:titleStyle>
      <a:lvl1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1pPr>
      <a:lvl2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2pPr>
      <a:lvl3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3pPr>
      <a:lvl4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4pPr>
      <a:lvl5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5pPr>
      <a:lvl6pPr marL="0" marR="0" indent="45720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6pPr>
      <a:lvl7pPr marL="0" marR="0" indent="91440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7pPr>
      <a:lvl8pPr marL="0" marR="0" indent="137160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8pPr>
      <a:lvl9pPr marL="0" marR="0" indent="182880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9pPr>
    </p:titleStyle>
    <p:bodyStyle>
      <a:lvl1pPr marL="342900" marR="0" indent="-342900" algn="l" defTabSz="914400" rtl="0" latinLnBrk="0">
        <a:lnSpc>
          <a:spcPct val="100000"/>
        </a:lnSpc>
        <a:spcBef>
          <a:spcPts val="1000"/>
        </a:spcBef>
        <a:spcAft>
          <a:spcPts val="0"/>
        </a:spcAft>
        <a:buClrTx/>
        <a:buSzTx/>
        <a:buFontTx/>
        <a:buNone/>
        <a:tabLst/>
        <a:defRPr sz="1800" b="0" i="0" u="none" strike="noStrike" cap="none" spc="0" baseline="0">
          <a:solidFill>
            <a:srgbClr val="464847"/>
          </a:solidFill>
          <a:uFillTx/>
          <a:latin typeface="+mj-lt"/>
          <a:ea typeface="+mj-ea"/>
          <a:cs typeface="+mj-cs"/>
          <a:sym typeface="Verdana"/>
        </a:defRPr>
      </a:lvl1pPr>
      <a:lvl2pPr marL="223838" marR="0" indent="-222250" algn="l" defTabSz="914400" rtl="0" latinLnBrk="0">
        <a:lnSpc>
          <a:spcPct val="100000"/>
        </a:lnSpc>
        <a:spcBef>
          <a:spcPts val="1000"/>
        </a:spcBef>
        <a:spcAft>
          <a:spcPts val="0"/>
        </a:spcAft>
        <a:buClrTx/>
        <a:buSzPct val="80000"/>
        <a:buFontTx/>
        <a:buChar char="•"/>
        <a:tabLst/>
        <a:defRPr sz="1800" b="0" i="0" u="none" strike="noStrike" cap="none" spc="0" baseline="0">
          <a:solidFill>
            <a:srgbClr val="464847"/>
          </a:solidFill>
          <a:uFillTx/>
          <a:latin typeface="+mj-lt"/>
          <a:ea typeface="+mj-ea"/>
          <a:cs typeface="+mj-cs"/>
          <a:sym typeface="Verdana"/>
        </a:defRPr>
      </a:lvl2pPr>
      <a:lvl3pPr marL="693737"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3pPr>
      <a:lvl4pPr marL="1120775" marR="0" indent="-228600" algn="l" defTabSz="914400" rtl="0" latinLnBrk="0">
        <a:lnSpc>
          <a:spcPct val="100000"/>
        </a:lnSpc>
        <a:spcBef>
          <a:spcPts val="1000"/>
        </a:spcBef>
        <a:spcAft>
          <a:spcPts val="0"/>
        </a:spcAft>
        <a:buClrTx/>
        <a:buSzPct val="80000"/>
        <a:buFontTx/>
        <a:buChar char="•"/>
        <a:tabLst/>
        <a:defRPr sz="1800" b="0" i="0" u="none" strike="noStrike" cap="none" spc="0" baseline="0">
          <a:solidFill>
            <a:srgbClr val="464847"/>
          </a:solidFill>
          <a:uFillTx/>
          <a:latin typeface="+mj-lt"/>
          <a:ea typeface="+mj-ea"/>
          <a:cs typeface="+mj-cs"/>
          <a:sym typeface="Verdana"/>
        </a:defRPr>
      </a:lvl4pPr>
      <a:lvl5pPr marL="1608137"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5pPr>
      <a:lvl6pPr marL="2065338"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6pPr>
      <a:lvl7pPr marL="2522538"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7pPr>
      <a:lvl8pPr marL="2979738"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8pPr>
      <a:lvl9pPr marL="3436937"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9pPr>
    </p:bodyStyle>
    <p:otherStyle>
      <a:lvl1pPr marL="0" marR="0" indent="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1pPr>
      <a:lvl2pPr marL="0" marR="0" indent="4572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2pPr>
      <a:lvl3pPr marL="0" marR="0" indent="9144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3pPr>
      <a:lvl4pPr marL="0" marR="0" indent="13716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4pPr>
      <a:lvl5pPr marL="0" marR="0" indent="18288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5pPr>
      <a:lvl6pPr marL="0" marR="0" indent="22860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6pPr>
      <a:lvl7pPr marL="0" marR="0" indent="27432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7pPr>
      <a:lvl8pPr marL="0" marR="0" indent="32004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8pPr>
      <a:lvl9pPr marL="0" marR="0" indent="36576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ctrTitle"/>
          </p:nvPr>
        </p:nvSpPr>
        <p:spPr/>
        <p:txBody>
          <a:bodyPr/>
          <a:lstStyle/>
          <a:p>
            <a:pPr algn="ctr" eaLnBrk="1" hangingPunct="1"/>
            <a:r>
              <a:rPr lang="en-US"/>
              <a:t>Eyes That Kiss in the Corners</a:t>
            </a:r>
          </a:p>
        </p:txBody>
      </p:sp>
      <p:sp>
        <p:nvSpPr>
          <p:cNvPr id="124933" name="Rectangle 3"/>
          <p:cNvSpPr>
            <a:spLocks noGrp="1" noChangeArrowheads="1"/>
          </p:cNvSpPr>
          <p:nvPr>
            <p:ph type="subTitle" idx="1"/>
          </p:nvPr>
        </p:nvSpPr>
        <p:spPr>
          <a:xfrm>
            <a:off x="338138" y="3875088"/>
            <a:ext cx="3189287" cy="468312"/>
          </a:xfrm>
        </p:spPr>
        <p:txBody>
          <a:bodyPr/>
          <a:lstStyle/>
          <a:p>
            <a:pPr marL="0" indent="0" eaLnBrk="1" hangingPunct="1"/>
            <a:r>
              <a:rPr lang="en-US"/>
              <a:t>ABC CHAMPION YEAR LESSON 5 PROJECT CORNERSTONE</a:t>
            </a:r>
          </a:p>
        </p:txBody>
      </p:sp>
      <p:sp>
        <p:nvSpPr>
          <p:cNvPr id="124934" name="Rectangle 6"/>
          <p:cNvSpPr>
            <a:spLocks noChangeArrowheads="1"/>
          </p:cNvSpPr>
          <p:nvPr/>
        </p:nvSpPr>
        <p:spPr bwMode="auto">
          <a:xfrm>
            <a:off x="7202488" y="11953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8" name="Picture 7" descr="cornerstone_orange_gradient.ai"/>
          <p:cNvPicPr>
            <a:picLocks noChangeAspect="1"/>
          </p:cNvPicPr>
          <p:nvPr/>
        </p:nvPicPr>
        <p:blipFill>
          <a:blip r:embed="rId3"/>
          <a:stretch>
            <a:fillRect/>
          </a:stretch>
        </p:blipFill>
        <p:spPr>
          <a:xfrm>
            <a:off x="5727700" y="4864100"/>
            <a:ext cx="2959100" cy="1308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Reading </a:t>
            </a:r>
          </a:p>
          <a:p>
            <a:pPr algn="ctr"/>
            <a:r>
              <a:rPr lang="en-US" sz="6000" b="1">
                <a:solidFill>
                  <a:schemeClr val="bg1"/>
                </a:solidFill>
              </a:rPr>
              <a:t>The Book</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72877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6" y="328612"/>
            <a:ext cx="8672945" cy="752043"/>
          </a:xfrm>
        </p:spPr>
        <p:txBody>
          <a:bodyPr/>
          <a:lstStyle/>
          <a:p>
            <a:r>
              <a:rPr lang="en-US" sz="3600"/>
              <a:t>Reading the Book</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11</a:t>
            </a:fld>
            <a:endParaRPr lang="en-US"/>
          </a:p>
        </p:txBody>
      </p:sp>
      <p:sp>
        <p:nvSpPr>
          <p:cNvPr id="5" name="Footer Placeholder 4"/>
          <p:cNvSpPr>
            <a:spLocks noGrp="1"/>
          </p:cNvSpPr>
          <p:nvPr>
            <p:ph type="ftr" sz="quarter" idx="11"/>
          </p:nvPr>
        </p:nvSpPr>
        <p:spPr/>
        <p:txBody>
          <a:bodyPr/>
          <a:lstStyle/>
          <a:p>
            <a:pPr>
              <a:defRPr/>
            </a:pPr>
            <a:r>
              <a:rPr lang="en-US"/>
              <a:t>Eyes That Kiss in the Corners 2023 PROJECT CORNERSTONE</a:t>
            </a:r>
            <a:endParaRPr lang="en-US">
              <a:solidFill>
                <a:schemeClr val="bg2"/>
              </a:solidFill>
            </a:endParaRPr>
          </a:p>
        </p:txBody>
      </p:sp>
      <p:pic>
        <p:nvPicPr>
          <p:cNvPr id="6" name="Picture 5">
            <a:extLst>
              <a:ext uri="{FF2B5EF4-FFF2-40B4-BE49-F238E27FC236}">
                <a16:creationId xmlns:a16="http://schemas.microsoft.com/office/drawing/2014/main" id="{CCEC7D1B-56EF-8198-76A4-4EF41B27BA82}"/>
              </a:ext>
            </a:extLst>
          </p:cNvPr>
          <p:cNvPicPr>
            <a:picLocks noChangeAspect="1"/>
          </p:cNvPicPr>
          <p:nvPr/>
        </p:nvPicPr>
        <p:blipFill>
          <a:blip r:embed="rId3"/>
          <a:stretch>
            <a:fillRect/>
          </a:stretch>
        </p:blipFill>
        <p:spPr>
          <a:xfrm>
            <a:off x="760413" y="1710087"/>
            <a:ext cx="2677886" cy="4016830"/>
          </a:xfrm>
          <a:prstGeom prst="rect">
            <a:avLst/>
          </a:prstGeom>
        </p:spPr>
      </p:pic>
      <p:pic>
        <p:nvPicPr>
          <p:cNvPr id="8" name="Picture 7">
            <a:extLst>
              <a:ext uri="{FF2B5EF4-FFF2-40B4-BE49-F238E27FC236}">
                <a16:creationId xmlns:a16="http://schemas.microsoft.com/office/drawing/2014/main" id="{3790F309-2D32-0C59-4862-DD567976F690}"/>
              </a:ext>
            </a:extLst>
          </p:cNvPr>
          <p:cNvPicPr>
            <a:picLocks noChangeAspect="1"/>
          </p:cNvPicPr>
          <p:nvPr/>
        </p:nvPicPr>
        <p:blipFill>
          <a:blip r:embed="rId4"/>
          <a:stretch>
            <a:fillRect/>
          </a:stretch>
        </p:blipFill>
        <p:spPr>
          <a:xfrm>
            <a:off x="3695699" y="1260485"/>
            <a:ext cx="3902529" cy="2601686"/>
          </a:xfrm>
          <a:prstGeom prst="rect">
            <a:avLst/>
          </a:prstGeom>
        </p:spPr>
      </p:pic>
      <p:pic>
        <p:nvPicPr>
          <p:cNvPr id="9" name="Picture 8">
            <a:extLst>
              <a:ext uri="{FF2B5EF4-FFF2-40B4-BE49-F238E27FC236}">
                <a16:creationId xmlns:a16="http://schemas.microsoft.com/office/drawing/2014/main" id="{A33CDC19-9021-1839-E936-6F4B3AE99340}"/>
              </a:ext>
            </a:extLst>
          </p:cNvPr>
          <p:cNvPicPr>
            <a:picLocks noChangeAspect="1"/>
          </p:cNvPicPr>
          <p:nvPr/>
        </p:nvPicPr>
        <p:blipFill>
          <a:blip r:embed="rId5"/>
          <a:stretch>
            <a:fillRect/>
          </a:stretch>
        </p:blipFill>
        <p:spPr>
          <a:xfrm>
            <a:off x="4614222" y="4042002"/>
            <a:ext cx="3902529" cy="2601686"/>
          </a:xfrm>
          <a:prstGeom prst="rect">
            <a:avLst/>
          </a:prstGeom>
        </p:spPr>
      </p:pic>
    </p:spTree>
    <p:extLst>
      <p:ext uri="{BB962C8B-B14F-4D97-AF65-F5344CB8AC3E}">
        <p14:creationId xmlns:p14="http://schemas.microsoft.com/office/powerpoint/2010/main" val="2793916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Discussing </a:t>
            </a:r>
          </a:p>
          <a:p>
            <a:pPr algn="ctr"/>
            <a:r>
              <a:rPr lang="en-US" sz="6000" b="1">
                <a:solidFill>
                  <a:schemeClr val="bg1"/>
                </a:solidFill>
              </a:rPr>
              <a:t>The Book</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892889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Discussion: 		Grades K-2</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7" name="TextBox 6">
            <a:extLst>
              <a:ext uri="{FF2B5EF4-FFF2-40B4-BE49-F238E27FC236}">
                <a16:creationId xmlns:a16="http://schemas.microsoft.com/office/drawing/2014/main" id="{54A0D868-F4AB-0C9F-6CD2-9CE81CB80895}"/>
              </a:ext>
            </a:extLst>
          </p:cNvPr>
          <p:cNvSpPr txBox="1"/>
          <p:nvPr/>
        </p:nvSpPr>
        <p:spPr>
          <a:xfrm>
            <a:off x="3664857" y="1871930"/>
            <a:ext cx="4572000" cy="4154984"/>
          </a:xfrm>
          <a:prstGeom prst="rect">
            <a:avLst/>
          </a:prstGeom>
          <a:noFill/>
        </p:spPr>
        <p:txBody>
          <a:bodyPr wrap="square">
            <a:spAutoFit/>
          </a:bodyPr>
          <a:lstStyle/>
          <a:p>
            <a:pPr marL="342900" marR="0" lvl="0" indent="-342900">
              <a:spcBef>
                <a:spcPts val="0"/>
              </a:spcBef>
              <a:spcAft>
                <a:spcPts val="0"/>
              </a:spcAft>
              <a:buFont typeface="+mj-lt"/>
              <a:buAutoNum type="arabicPeriod"/>
            </a:pPr>
            <a:r>
              <a:rPr lang="en-US" sz="24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rPr>
              <a:t>The author writes that the family in the book has “eyes that kiss in the corners”. How are other eyes described in the book? </a:t>
            </a:r>
          </a:p>
          <a:p>
            <a:pPr marL="342900" marR="0" lvl="0" indent="-342900">
              <a:spcBef>
                <a:spcPts val="0"/>
              </a:spcBef>
              <a:spcAft>
                <a:spcPts val="0"/>
              </a:spcAft>
              <a:buFont typeface="+mj-lt"/>
              <a:buAutoNum type="arabicPeriod"/>
            </a:pPr>
            <a:r>
              <a:rPr lang="en-US" sz="24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rPr>
              <a:t>What words would you use to describe your eyes? </a:t>
            </a:r>
          </a:p>
          <a:p>
            <a:pPr marL="342900" marR="0" lvl="0" indent="-342900">
              <a:spcBef>
                <a:spcPts val="0"/>
              </a:spcBef>
              <a:spcAft>
                <a:spcPts val="0"/>
              </a:spcAft>
              <a:buFont typeface="+mj-lt"/>
              <a:buAutoNum type="arabicPeriod"/>
            </a:pPr>
            <a:r>
              <a:rPr lang="en-US" sz="24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rPr>
              <a:t>How do eyes show different emotions</a:t>
            </a:r>
            <a:r>
              <a:rPr lang="en-US" sz="2400">
                <a:effectLst/>
                <a:latin typeface="Verdana" panose="020B0604030504040204" pitchFamily="34"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CC8DEA01-EAEF-E669-3D8E-357E7F564976}"/>
              </a:ext>
            </a:extLst>
          </p:cNvPr>
          <p:cNvPicPr>
            <a:picLocks noChangeAspect="1"/>
          </p:cNvPicPr>
          <p:nvPr/>
        </p:nvPicPr>
        <p:blipFill>
          <a:blip r:embed="rId3"/>
          <a:stretch>
            <a:fillRect/>
          </a:stretch>
        </p:blipFill>
        <p:spPr>
          <a:xfrm>
            <a:off x="497478" y="1871930"/>
            <a:ext cx="3167379" cy="3959223"/>
          </a:xfrm>
          <a:prstGeom prst="rect">
            <a:avLst/>
          </a:prstGeom>
        </p:spPr>
      </p:pic>
    </p:spTree>
    <p:extLst>
      <p:ext uri="{BB962C8B-B14F-4D97-AF65-F5344CB8AC3E}">
        <p14:creationId xmlns:p14="http://schemas.microsoft.com/office/powerpoint/2010/main" val="3100233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14</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6" name="Title 1"/>
          <p:cNvSpPr>
            <a:spLocks noGrp="1"/>
          </p:cNvSpPr>
          <p:nvPr>
            <p:ph type="title"/>
          </p:nvPr>
        </p:nvSpPr>
        <p:spPr>
          <a:xfrm>
            <a:off x="234287" y="306327"/>
            <a:ext cx="8374062" cy="844550"/>
          </a:xfrm>
        </p:spPr>
        <p:txBody>
          <a:bodyPr/>
          <a:lstStyle/>
          <a:p>
            <a:r>
              <a:rPr lang="en-US" sz="3600"/>
              <a:t>Discussion: 		Grades 3-6</a:t>
            </a:r>
            <a:br>
              <a:rPr lang="en-US"/>
            </a:br>
            <a:br>
              <a:rPr lang="en-US"/>
            </a:br>
            <a:endParaRPr lang="en-US"/>
          </a:p>
        </p:txBody>
      </p:sp>
      <p:pic>
        <p:nvPicPr>
          <p:cNvPr id="2" name="Picture 1">
            <a:extLst>
              <a:ext uri="{FF2B5EF4-FFF2-40B4-BE49-F238E27FC236}">
                <a16:creationId xmlns:a16="http://schemas.microsoft.com/office/drawing/2014/main" id="{5636F3A4-3A5E-CA0B-8922-7E3B5B27636E}"/>
              </a:ext>
            </a:extLst>
          </p:cNvPr>
          <p:cNvPicPr>
            <a:picLocks noChangeAspect="1"/>
          </p:cNvPicPr>
          <p:nvPr/>
        </p:nvPicPr>
        <p:blipFill>
          <a:blip r:embed="rId3"/>
          <a:stretch>
            <a:fillRect/>
          </a:stretch>
        </p:blipFill>
        <p:spPr>
          <a:xfrm>
            <a:off x="1657350" y="1485900"/>
            <a:ext cx="5829300" cy="3886200"/>
          </a:xfrm>
          <a:prstGeom prst="rect">
            <a:avLst/>
          </a:prstGeom>
        </p:spPr>
      </p:pic>
    </p:spTree>
    <p:extLst>
      <p:ext uri="{BB962C8B-B14F-4D97-AF65-F5344CB8AC3E}">
        <p14:creationId xmlns:p14="http://schemas.microsoft.com/office/powerpoint/2010/main" val="223913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Activity Options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15</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a:t>
            </a:r>
            <a:r>
              <a:rPr lang="en-US">
                <a:solidFill>
                  <a:srgbClr val="000000"/>
                </a:solidFill>
              </a:rPr>
              <a:t>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721836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Activity Options: 	    Grades K-6</a:t>
            </a:r>
            <a:br>
              <a:rPr lang="en-US" sz="3600"/>
            </a:br>
            <a:r>
              <a:rPr lang="en-US" sz="3200"/>
              <a:t>Mirror, Mirror on the Wall</a:t>
            </a:r>
            <a:br>
              <a:rPr lang="en-US" sz="2800"/>
            </a:br>
            <a:br>
              <a:rPr lang="en-US" sz="2800"/>
            </a:br>
            <a:br>
              <a:rPr lang="en-US" sz="2800">
                <a:solidFill>
                  <a:srgbClr val="00B0F0"/>
                </a:solidFill>
                <a:effectLst/>
                <a:latin typeface="Verdana" panose="020B0604030504040204" pitchFamily="34" charset="0"/>
                <a:ea typeface="Times New Roman" panose="02020603050405020304" pitchFamily="18" charset="0"/>
                <a:cs typeface="Times New Roman" panose="02020603050405020304" pitchFamily="18" charset="0"/>
              </a:rPr>
            </a:br>
            <a:br>
              <a:rPr lang="en-US" sz="2800">
                <a:solidFill>
                  <a:srgbClr val="00B0F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2800">
                <a:solidFill>
                  <a:srgbClr val="00B0F0"/>
                </a:solidFill>
                <a:effectLst/>
                <a:latin typeface="Verdana" panose="020B0604030504040204" pitchFamily="34" charset="0"/>
                <a:ea typeface="Times New Roman" panose="02020603050405020304" pitchFamily="18" charset="0"/>
                <a:cs typeface="Times New Roman" panose="02020603050405020304" pitchFamily="18" charset="0"/>
              </a:rPr>
              <a:t> </a:t>
            </a:r>
            <a:br>
              <a:rPr lang="en-US" sz="2800"/>
            </a:br>
            <a:endParaRPr lang="en-US" sz="240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10" name="TextBox 9">
            <a:extLst>
              <a:ext uri="{FF2B5EF4-FFF2-40B4-BE49-F238E27FC236}">
                <a16:creationId xmlns:a16="http://schemas.microsoft.com/office/drawing/2014/main" id="{407C2285-4B54-D9A5-B777-719311771F0C}"/>
              </a:ext>
            </a:extLst>
          </p:cNvPr>
          <p:cNvSpPr txBox="1"/>
          <p:nvPr/>
        </p:nvSpPr>
        <p:spPr>
          <a:xfrm>
            <a:off x="2521929" y="4277245"/>
            <a:ext cx="4548416" cy="2062103"/>
          </a:xfrm>
          <a:prstGeom prst="rect">
            <a:avLst/>
          </a:prstGeom>
          <a:solidFill>
            <a:schemeClr val="accent1">
              <a:lumMod val="40000"/>
              <a:lumOff val="60000"/>
            </a:schemeClr>
          </a:solidFill>
        </p:spPr>
        <p:txBody>
          <a:bodyPr wrap="square" rtlCol="0">
            <a:spAutoFit/>
          </a:bodyPr>
          <a:lstStyle/>
          <a:p>
            <a:pPr marL="0" marR="0">
              <a:spcBef>
                <a:spcPts val="0"/>
              </a:spcBef>
              <a:spcAft>
                <a:spcPts val="0"/>
              </a:spcAft>
            </a:pPr>
            <a:r>
              <a:rPr lang="en-US" sz="3200">
                <a:solidFill>
                  <a:srgbClr val="0070C0"/>
                </a:solidFill>
              </a:rPr>
              <a:t>Positive affirmations are positive thoughts about YOU!</a:t>
            </a:r>
            <a:endParaRPr lang="en-US" sz="3200">
              <a:effectLst/>
              <a:latin typeface="Verdana" panose="020B0604030504040204" pitchFamily="34" charset="0"/>
              <a:ea typeface="Calibri" panose="020F0502020204030204" pitchFamily="34" charset="0"/>
              <a:cs typeface="Times New Roman" panose="02020603050405020304" pitchFamily="18" charset="0"/>
            </a:endParaRPr>
          </a:p>
          <a:p>
            <a:r>
              <a:rPr lang="en-US" sz="3200">
                <a:solidFill>
                  <a:srgbClr val="0070C0"/>
                </a:solidFill>
              </a:rPr>
              <a:t> </a:t>
            </a:r>
          </a:p>
        </p:txBody>
      </p:sp>
      <p:pic>
        <p:nvPicPr>
          <p:cNvPr id="3" name="Picture 2">
            <a:extLst>
              <a:ext uri="{FF2B5EF4-FFF2-40B4-BE49-F238E27FC236}">
                <a16:creationId xmlns:a16="http://schemas.microsoft.com/office/drawing/2014/main" id="{583AE08F-0FB5-72E0-BD0C-C49215AE0A6B}"/>
              </a:ext>
            </a:extLst>
          </p:cNvPr>
          <p:cNvPicPr>
            <a:picLocks noChangeAspect="1"/>
          </p:cNvPicPr>
          <p:nvPr/>
        </p:nvPicPr>
        <p:blipFill>
          <a:blip r:embed="rId3"/>
          <a:stretch>
            <a:fillRect/>
          </a:stretch>
        </p:blipFill>
        <p:spPr>
          <a:xfrm>
            <a:off x="760413" y="1511693"/>
            <a:ext cx="3220470" cy="2593362"/>
          </a:xfrm>
          <a:prstGeom prst="rect">
            <a:avLst/>
          </a:prstGeom>
        </p:spPr>
      </p:pic>
      <p:pic>
        <p:nvPicPr>
          <p:cNvPr id="6" name="Picture 5">
            <a:extLst>
              <a:ext uri="{FF2B5EF4-FFF2-40B4-BE49-F238E27FC236}">
                <a16:creationId xmlns:a16="http://schemas.microsoft.com/office/drawing/2014/main" id="{20B8805C-2834-78D9-DDFE-0309F51D53CD}"/>
              </a:ext>
            </a:extLst>
          </p:cNvPr>
          <p:cNvPicPr>
            <a:picLocks noChangeAspect="1"/>
          </p:cNvPicPr>
          <p:nvPr/>
        </p:nvPicPr>
        <p:blipFill>
          <a:blip r:embed="rId4"/>
          <a:stretch>
            <a:fillRect/>
          </a:stretch>
        </p:blipFill>
        <p:spPr>
          <a:xfrm>
            <a:off x="5930974" y="1464089"/>
            <a:ext cx="2278743" cy="2688569"/>
          </a:xfrm>
          <a:prstGeom prst="rect">
            <a:avLst/>
          </a:prstGeom>
        </p:spPr>
      </p:pic>
    </p:spTree>
    <p:extLst>
      <p:ext uri="{BB962C8B-B14F-4D97-AF65-F5344CB8AC3E}">
        <p14:creationId xmlns:p14="http://schemas.microsoft.com/office/powerpoint/2010/main" val="262238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Activity Options: 	    Grades 3-6</a:t>
            </a:r>
            <a:br>
              <a:rPr lang="en-US" sz="3600"/>
            </a:br>
            <a:r>
              <a:rPr lang="en-US" sz="3200"/>
              <a:t>Unique Me in a Diverse World</a:t>
            </a:r>
            <a:br>
              <a:rPr lang="en-US" sz="2800"/>
            </a:br>
            <a:br>
              <a:rPr lang="en-US" sz="3200"/>
            </a:br>
            <a:endParaRPr lang="en-US"/>
          </a:p>
        </p:txBody>
      </p:sp>
      <p:sp>
        <p:nvSpPr>
          <p:cNvPr id="3" name="Content Placeholder 2"/>
          <p:cNvSpPr>
            <a:spLocks noGrp="1"/>
          </p:cNvSpPr>
          <p:nvPr>
            <p:ph idx="1"/>
          </p:nvPr>
        </p:nvSpPr>
        <p:spPr>
          <a:xfrm>
            <a:off x="343127" y="1587499"/>
            <a:ext cx="8648473" cy="4941887"/>
          </a:xfrm>
        </p:spPr>
        <p:txBody>
          <a:bodyPr/>
          <a:lstStyle/>
          <a:p>
            <a:r>
              <a:rPr lang="en-US" sz="2600" b="1">
                <a:solidFill>
                  <a:srgbClr val="0070C0"/>
                </a:solidFill>
              </a:rPr>
              <a:t>Create an Identity Map that celebrates you! </a:t>
            </a:r>
          </a:p>
          <a:p>
            <a:pPr marL="465138" lvl="2" indent="0">
              <a:buNone/>
            </a:pPr>
            <a:endParaRPr lang="en-US" sz="2600"/>
          </a:p>
          <a:p>
            <a:endParaRPr lang="en-US"/>
          </a:p>
          <a:p>
            <a:endParaRPr lang="en-US"/>
          </a:p>
        </p:txBody>
      </p:sp>
      <p:sp>
        <p:nvSpPr>
          <p:cNvPr id="4" name="Slide Number Placeholder 3"/>
          <p:cNvSpPr>
            <a:spLocks noGrp="1"/>
          </p:cNvSpPr>
          <p:nvPr>
            <p:ph type="sldNum" sz="quarter" idx="10"/>
          </p:nvPr>
        </p:nvSpPr>
        <p:spPr/>
        <p:txBody>
          <a:bodyPr/>
          <a:lstStyle/>
          <a:p>
            <a:pPr>
              <a:defRPr/>
            </a:pPr>
            <a:fld id="{DD7D3D9F-483B-4D2E-9546-1BB0A0DE023F}" type="slidenum">
              <a:rPr lang="en-US">
                <a:solidFill>
                  <a:srgbClr val="464847"/>
                </a:solidFill>
              </a:rPr>
              <a:pPr>
                <a:defRPr/>
              </a:pPr>
              <a:t>17</a:t>
            </a:fld>
            <a:endParaRPr lang="en-US">
              <a:solidFill>
                <a:srgbClr val="464847"/>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Eyes That Kiss in the Corners 2023 PROJECT CORNERSTONE</a:t>
            </a:r>
            <a:endParaRPr lang="en-US">
              <a:solidFill>
                <a:srgbClr val="464847"/>
              </a:solidFill>
            </a:endParaRPr>
          </a:p>
        </p:txBody>
      </p:sp>
      <p:sp>
        <p:nvSpPr>
          <p:cNvPr id="13" name="TextBox 12">
            <a:extLst>
              <a:ext uri="{FF2B5EF4-FFF2-40B4-BE49-F238E27FC236}">
                <a16:creationId xmlns:a16="http://schemas.microsoft.com/office/drawing/2014/main" id="{3FB0C038-74A2-B2CF-466B-13168DA969BB}"/>
              </a:ext>
            </a:extLst>
          </p:cNvPr>
          <p:cNvSpPr txBox="1"/>
          <p:nvPr/>
        </p:nvSpPr>
        <p:spPr>
          <a:xfrm>
            <a:off x="4615893" y="2634184"/>
            <a:ext cx="4134304" cy="3170099"/>
          </a:xfrm>
          <a:prstGeom prst="rect">
            <a:avLst/>
          </a:prstGeom>
          <a:noFill/>
        </p:spPr>
        <p:txBody>
          <a:bodyPr wrap="square" rtlCol="0">
            <a:spAutoFit/>
          </a:bodyPr>
          <a:lstStyle/>
          <a:p>
            <a:pPr marL="457200" indent="-457200">
              <a:buFont typeface="Arial" panose="020B0604020202020204" pitchFamily="34" charset="0"/>
              <a:buChar char="•"/>
            </a:pPr>
            <a:r>
              <a:rPr lang="en-US" sz="2600" b="1">
                <a:solidFill>
                  <a:srgbClr val="FF33CC"/>
                </a:solidFill>
              </a:rPr>
              <a:t>What makes you unique?</a:t>
            </a:r>
          </a:p>
          <a:p>
            <a:pPr marL="457200" marR="0" indent="-457200">
              <a:spcBef>
                <a:spcPts val="0"/>
              </a:spcBef>
              <a:spcAft>
                <a:spcPts val="0"/>
              </a:spcAft>
              <a:buFont typeface="Arial" panose="020B0604020202020204" pitchFamily="34" charset="0"/>
              <a:buChar char="•"/>
            </a:pPr>
            <a:r>
              <a:rPr lang="en-US" sz="2600" b="1">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rPr>
              <a:t>What talents, interests, values, and personal traits contribute to</a:t>
            </a:r>
            <a:r>
              <a:rPr lang="en-US" sz="2600" b="1">
                <a:solidFill>
                  <a:srgbClr val="FF33CC"/>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US" sz="2600" b="1">
                <a:solidFill>
                  <a:srgbClr val="FF33CC"/>
                </a:solidFill>
                <a:latin typeface="Verdana" panose="020B0604030504040204" pitchFamily="34" charset="0"/>
                <a:ea typeface="Times New Roman" panose="02020603050405020304" pitchFamily="18" charset="0"/>
                <a:cs typeface="Times New Roman" panose="02020603050405020304" pitchFamily="18" charset="0"/>
              </a:rPr>
              <a:t>your</a:t>
            </a:r>
            <a:r>
              <a:rPr lang="en-US" sz="2600" b="1">
                <a:solidFill>
                  <a:srgbClr val="FF33CC"/>
                </a:solidFill>
                <a:effectLst/>
                <a:latin typeface="Verdana" panose="020B0604030504040204" pitchFamily="34" charset="0"/>
                <a:ea typeface="Times New Roman" panose="02020603050405020304" pitchFamily="18" charset="0"/>
                <a:cs typeface="Times New Roman" panose="02020603050405020304" pitchFamily="18" charset="0"/>
              </a:rPr>
              <a:t> story?</a:t>
            </a:r>
            <a:endParaRPr lang="en-US" sz="2600" b="1">
              <a:solidFill>
                <a:srgbClr val="FF33CC"/>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51BD97D-8304-CDED-4BE1-F032B92EC21B}"/>
              </a:ext>
            </a:extLst>
          </p:cNvPr>
          <p:cNvPicPr>
            <a:picLocks noChangeAspect="1"/>
          </p:cNvPicPr>
          <p:nvPr/>
        </p:nvPicPr>
        <p:blipFill>
          <a:blip r:embed="rId3"/>
          <a:stretch>
            <a:fillRect/>
          </a:stretch>
        </p:blipFill>
        <p:spPr>
          <a:xfrm>
            <a:off x="348791" y="2194583"/>
            <a:ext cx="4179317" cy="3727717"/>
          </a:xfrm>
          <a:prstGeom prst="rect">
            <a:avLst/>
          </a:prstGeom>
        </p:spPr>
      </p:pic>
    </p:spTree>
    <p:extLst>
      <p:ext uri="{BB962C8B-B14F-4D97-AF65-F5344CB8AC3E}">
        <p14:creationId xmlns:p14="http://schemas.microsoft.com/office/powerpoint/2010/main" val="2546312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1006" cy="1258648"/>
          </a:xfrm>
        </p:spPr>
        <p:txBody>
          <a:bodyPr/>
          <a:lstStyle/>
          <a:p>
            <a:r>
              <a:rPr lang="en-US" sz="3600"/>
              <a:t>Activity Options: 	    Grades K-6</a:t>
            </a:r>
            <a:br>
              <a:rPr lang="en-US"/>
            </a:br>
            <a:r>
              <a:rPr lang="en-US" sz="3200"/>
              <a:t>Gratitude Circle</a:t>
            </a:r>
            <a:br>
              <a:rPr lang="en-US"/>
            </a:br>
            <a:br>
              <a:rPr lang="en-US" sz="2800"/>
            </a:br>
            <a:endParaRPr lang="en-US"/>
          </a:p>
        </p:txBody>
      </p:sp>
      <p:sp>
        <p:nvSpPr>
          <p:cNvPr id="3" name="Content Placeholder 2"/>
          <p:cNvSpPr>
            <a:spLocks noGrp="1"/>
          </p:cNvSpPr>
          <p:nvPr>
            <p:ph idx="1"/>
          </p:nvPr>
        </p:nvSpPr>
        <p:spPr>
          <a:xfrm>
            <a:off x="363845" y="1434905"/>
            <a:ext cx="8339137" cy="4543107"/>
          </a:xfrm>
        </p:spPr>
        <p:txBody>
          <a:bodyPr/>
          <a:lstStyle/>
          <a:p>
            <a:endParaRPr lang="en-US" sz="900"/>
          </a:p>
          <a:p>
            <a:endParaRPr lang="en-US" sz="90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8" name="Picture 7">
            <a:extLst>
              <a:ext uri="{FF2B5EF4-FFF2-40B4-BE49-F238E27FC236}">
                <a16:creationId xmlns:a16="http://schemas.microsoft.com/office/drawing/2014/main" id="{77FD57CB-A655-96B0-FFA5-E03CB9E4FB46}"/>
              </a:ext>
            </a:extLst>
          </p:cNvPr>
          <p:cNvPicPr>
            <a:picLocks noChangeAspect="1"/>
          </p:cNvPicPr>
          <p:nvPr/>
        </p:nvPicPr>
        <p:blipFill>
          <a:blip r:embed="rId3"/>
          <a:stretch>
            <a:fillRect/>
          </a:stretch>
        </p:blipFill>
        <p:spPr>
          <a:xfrm>
            <a:off x="760413" y="1965598"/>
            <a:ext cx="4346702" cy="3457497"/>
          </a:xfrm>
          <a:prstGeom prst="rect">
            <a:avLst/>
          </a:prstGeom>
        </p:spPr>
      </p:pic>
      <p:sp>
        <p:nvSpPr>
          <p:cNvPr id="9" name="Heart 8">
            <a:extLst>
              <a:ext uri="{FF2B5EF4-FFF2-40B4-BE49-F238E27FC236}">
                <a16:creationId xmlns:a16="http://schemas.microsoft.com/office/drawing/2014/main" id="{D607D3B9-D76E-736E-29AD-0C6323B87D54}"/>
              </a:ext>
            </a:extLst>
          </p:cNvPr>
          <p:cNvSpPr/>
          <p:nvPr/>
        </p:nvSpPr>
        <p:spPr bwMode="auto">
          <a:xfrm>
            <a:off x="5612288" y="2232751"/>
            <a:ext cx="3125925" cy="3190343"/>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a:solidFill>
                  <a:srgbClr val="0070C0"/>
                </a:solidFill>
                <a:latin typeface="+mj-lt"/>
                <a:ea typeface="MS Mincho" panose="02020609040205080304" pitchFamily="49" charset="-128"/>
                <a:cs typeface="Times New Roman" panose="02020603050405020304" pitchFamily="18" charset="0"/>
              </a:rPr>
              <a:t>I am grateful for …</a:t>
            </a:r>
          </a:p>
          <a:p>
            <a:endParaRPr lang="en-US" sz="2800" b="1">
              <a:solidFill>
                <a:srgbClr val="0070C0"/>
              </a:solidFill>
              <a:latin typeface="+mj-lt"/>
              <a:ea typeface="MS Mincho" panose="02020609040205080304" pitchFamily="49" charset="-128"/>
              <a:cs typeface="Times New Roman" panose="02020603050405020304"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spTree>
    <p:extLst>
      <p:ext uri="{BB962C8B-B14F-4D97-AF65-F5344CB8AC3E}">
        <p14:creationId xmlns:p14="http://schemas.microsoft.com/office/powerpoint/2010/main" val="207892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lvl="0">
              <a:spcBef>
                <a:spcPts val="0"/>
              </a:spcBef>
              <a:spcAft>
                <a:spcPts val="0"/>
              </a:spcAft>
            </a:pPr>
            <a:r>
              <a:rPr lang="en-US" sz="3600"/>
              <a:t>Activity Options: 	    Grades K-6</a:t>
            </a:r>
            <a:br>
              <a:rPr lang="en-US"/>
            </a:br>
            <a:r>
              <a:rPr lang="en-US" sz="3200"/>
              <a:t>Gratitude Tree</a:t>
            </a:r>
            <a:br>
              <a:rPr lang="en-US" sz="2800"/>
            </a:br>
            <a:br>
              <a:rPr lang="en-US" sz="2800"/>
            </a:br>
            <a:r>
              <a:rPr lang="en-US" sz="2800"/>
              <a:t>	      </a:t>
            </a:r>
            <a:br>
              <a:rPr lang="en-US" sz="2800"/>
            </a:br>
            <a:br>
              <a:rPr lang="en-US" sz="240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br>
              <a:rPr lang="en-US" sz="2400">
                <a:effectLst/>
                <a:latin typeface="Verdana" panose="020B0604030504040204" pitchFamily="34" charset="0"/>
                <a:ea typeface="Calibri" panose="020F0502020204030204" pitchFamily="34" charset="0"/>
                <a:cs typeface="Times New Roman" panose="02020603050405020304" pitchFamily="18" charset="0"/>
              </a:rPr>
            </a:br>
            <a:r>
              <a:rPr lang="en-US" sz="1800">
                <a:effectLst/>
                <a:latin typeface="Verdana" panose="020B0604030504040204" pitchFamily="34" charset="0"/>
                <a:ea typeface="Calibri" panose="020F0502020204030204" pitchFamily="34" charset="0"/>
                <a:cs typeface="Times New Roman" panose="02020603050405020304" pitchFamily="18" charset="0"/>
              </a:rPr>
              <a:t> </a:t>
            </a:r>
            <a:br>
              <a:rPr lang="en-US" sz="1800">
                <a:effectLst/>
                <a:latin typeface="Calibri" panose="020F0502020204030204" pitchFamily="34" charset="0"/>
                <a:ea typeface="Calibri" panose="020F0502020204030204" pitchFamily="34" charset="0"/>
                <a:cs typeface="Times New Roman" panose="02020603050405020304" pitchFamily="18" charset="0"/>
              </a:rPr>
            </a:br>
            <a:endParaRPr lang="en-US" sz="280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19</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3" name="Picture 2">
            <a:extLst>
              <a:ext uri="{FF2B5EF4-FFF2-40B4-BE49-F238E27FC236}">
                <a16:creationId xmlns:a16="http://schemas.microsoft.com/office/drawing/2014/main" id="{CD808A92-CD76-14D5-508E-224A0A4281F9}"/>
              </a:ext>
            </a:extLst>
          </p:cNvPr>
          <p:cNvPicPr>
            <a:picLocks noChangeAspect="1"/>
          </p:cNvPicPr>
          <p:nvPr/>
        </p:nvPicPr>
        <p:blipFill>
          <a:blip r:embed="rId3"/>
          <a:stretch>
            <a:fillRect/>
          </a:stretch>
        </p:blipFill>
        <p:spPr>
          <a:xfrm>
            <a:off x="1599942" y="1838253"/>
            <a:ext cx="5944115" cy="3853006"/>
          </a:xfrm>
          <a:prstGeom prst="rect">
            <a:avLst/>
          </a:prstGeom>
        </p:spPr>
      </p:pic>
    </p:spTree>
    <p:extLst>
      <p:ext uri="{BB962C8B-B14F-4D97-AF65-F5344CB8AC3E}">
        <p14:creationId xmlns:p14="http://schemas.microsoft.com/office/powerpoint/2010/main" val="2830307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AB</a:t>
            </a:r>
            <a:r>
              <a:rPr lang="en-US" sz="3600" u="sng"/>
              <a:t>C</a:t>
            </a:r>
            <a:r>
              <a:rPr lang="en-US" sz="3600"/>
              <a:t>: </a:t>
            </a:r>
            <a:r>
              <a:rPr lang="en-US" sz="3200"/>
              <a:t>			</a:t>
            </a:r>
            <a:r>
              <a:rPr lang="en-US" sz="3600"/>
              <a:t>Champion Year</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6" name="Rectangle 5"/>
          <p:cNvSpPr/>
          <p:nvPr/>
        </p:nvSpPr>
        <p:spPr>
          <a:xfrm>
            <a:off x="5071109" y="1683247"/>
            <a:ext cx="3453155" cy="4031873"/>
          </a:xfrm>
          <a:prstGeom prst="rect">
            <a:avLst/>
          </a:prstGeom>
          <a:solidFill>
            <a:srgbClr val="FFFF66"/>
          </a:solidFill>
          <a:ln w="57150">
            <a:solidFill>
              <a:srgbClr val="92D05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Key Phrases: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800" b="1">
                <a:solidFill>
                  <a:srgbClr val="0070C0"/>
                </a:solidFill>
                <a:latin typeface="Verdana" panose="020B0604030504040204" pitchFamily="34" charset="0"/>
                <a:ea typeface="Verdana" panose="020B0604030504040204" pitchFamily="34" charset="0"/>
                <a:cs typeface="Verdana" panose="020B0604030504040204" pitchFamily="34" charset="0"/>
              </a:rPr>
              <a:t>Be True to You</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800" b="1">
                <a:solidFill>
                  <a:srgbClr val="0070C0"/>
                </a:solidFill>
                <a:latin typeface="Verdana" panose="020B0604030504040204" pitchFamily="34" charset="0"/>
                <a:ea typeface="Verdana" panose="020B0604030504040204" pitchFamily="34" charset="0"/>
                <a:cs typeface="Verdana" panose="020B0604030504040204" pitchFamily="34" charset="0"/>
              </a:rPr>
              <a:t>Find Your Authentic Self</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800" b="1">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3E2E9EF3-45E1-BC65-8BA0-4188489603F5}"/>
              </a:ext>
            </a:extLst>
          </p:cNvPr>
          <p:cNvPicPr>
            <a:picLocks noChangeAspect="1"/>
          </p:cNvPicPr>
          <p:nvPr/>
        </p:nvPicPr>
        <p:blipFill>
          <a:blip r:embed="rId3"/>
          <a:stretch>
            <a:fillRect/>
          </a:stretch>
        </p:blipFill>
        <p:spPr>
          <a:xfrm>
            <a:off x="589870" y="1173163"/>
            <a:ext cx="3914775" cy="4762500"/>
          </a:xfrm>
          <a:prstGeom prst="rect">
            <a:avLst/>
          </a:prstGeom>
        </p:spPr>
      </p:pic>
    </p:spTree>
    <p:extLst>
      <p:ext uri="{BB962C8B-B14F-4D97-AF65-F5344CB8AC3E}">
        <p14:creationId xmlns:p14="http://schemas.microsoft.com/office/powerpoint/2010/main" val="15467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Activity Options: 	       Grades 3-6</a:t>
            </a:r>
            <a:br>
              <a:rPr lang="en-US" sz="3200" dirty="0"/>
            </a:br>
            <a:r>
              <a:rPr lang="en-US" sz="3200" dirty="0"/>
              <a:t>Be True and Be Kind Pins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20</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3" name="Picture 2">
            <a:extLst>
              <a:ext uri="{FF2B5EF4-FFF2-40B4-BE49-F238E27FC236}">
                <a16:creationId xmlns:a16="http://schemas.microsoft.com/office/drawing/2014/main" id="{C28D4D91-771F-D9FC-E1C8-48759ED9DB0C}"/>
              </a:ext>
            </a:extLst>
          </p:cNvPr>
          <p:cNvPicPr>
            <a:picLocks noChangeAspect="1"/>
          </p:cNvPicPr>
          <p:nvPr/>
        </p:nvPicPr>
        <p:blipFill>
          <a:blip r:embed="rId3"/>
          <a:stretch>
            <a:fillRect/>
          </a:stretch>
        </p:blipFill>
        <p:spPr>
          <a:xfrm>
            <a:off x="2428875" y="1851932"/>
            <a:ext cx="4286250" cy="4286250"/>
          </a:xfrm>
          <a:prstGeom prst="rect">
            <a:avLst/>
          </a:prstGeom>
        </p:spPr>
      </p:pic>
    </p:spTree>
    <p:extLst>
      <p:ext uri="{BB962C8B-B14F-4D97-AF65-F5344CB8AC3E}">
        <p14:creationId xmlns:p14="http://schemas.microsoft.com/office/powerpoint/2010/main" val="176304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Closing</a:t>
            </a:r>
          </a:p>
          <a:p>
            <a:pPr algn="ctr"/>
            <a:endParaRPr lang="en-US" sz="6000" b="1">
              <a:solidFill>
                <a:schemeClr val="bg1"/>
              </a:solidFill>
            </a:endParaRP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21</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236201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Closing:</a:t>
            </a:r>
          </a:p>
        </p:txBody>
      </p:sp>
      <p:sp>
        <p:nvSpPr>
          <p:cNvPr id="3" name="Content Placeholder 2"/>
          <p:cNvSpPr>
            <a:spLocks noGrp="1"/>
          </p:cNvSpPr>
          <p:nvPr>
            <p:ph idx="1"/>
          </p:nvPr>
        </p:nvSpPr>
        <p:spPr>
          <a:xfrm>
            <a:off x="383949" y="4533154"/>
            <a:ext cx="8339137" cy="1966865"/>
          </a:xfrm>
        </p:spPr>
        <p:txBody>
          <a:bodyPr/>
          <a:lstStyle/>
          <a:p>
            <a:pPr marL="0" indent="0">
              <a:spcBef>
                <a:spcPts val="600"/>
              </a:spcBef>
            </a:pPr>
            <a:endParaRPr lang="en-US" sz="2400"/>
          </a:p>
          <a:p>
            <a:pPr marL="0" lvl="1" indent="0">
              <a:spcBef>
                <a:spcPts val="600"/>
              </a:spcBef>
              <a:buNone/>
            </a:pPr>
            <a:endParaRPr lang="en-US" sz="2800">
              <a:solidFill>
                <a:srgbClr val="FF0000"/>
              </a:solidFill>
            </a:endParaRPr>
          </a:p>
          <a:p>
            <a:pPr marL="0" lvl="1" indent="0">
              <a:spcBef>
                <a:spcPts val="600"/>
              </a:spcBef>
              <a:buNone/>
            </a:pPr>
            <a:r>
              <a:rPr lang="en-US" sz="2800">
                <a:solidFill>
                  <a:schemeClr val="tx1"/>
                </a:solidFill>
              </a:rPr>
              <a:t>Call to Action: </a:t>
            </a:r>
            <a:r>
              <a:rPr lang="en-US" sz="2800">
                <a:solidFill>
                  <a:schemeClr val="accent1"/>
                </a:solidFill>
              </a:rPr>
              <a:t>BE TRUE TO YOU AND SHARE YOUR STORY</a:t>
            </a:r>
            <a:endParaRPr lang="en-US" sz="2800">
              <a:solidFill>
                <a:srgbClr val="FF0000"/>
              </a:solidFill>
            </a:endParaRP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22</a:t>
            </a:fld>
            <a:endParaRPr lang="en-US"/>
          </a:p>
        </p:txBody>
      </p:sp>
      <p:sp>
        <p:nvSpPr>
          <p:cNvPr id="5" name="Footer Placeholder 4"/>
          <p:cNvSpPr>
            <a:spLocks noGrp="1"/>
          </p:cNvSpPr>
          <p:nvPr>
            <p:ph type="ftr" sz="quarter" idx="11"/>
          </p:nvPr>
        </p:nvSpPr>
        <p:spPr/>
        <p:txBody>
          <a:bodyPr/>
          <a:lstStyle/>
          <a:p>
            <a:pPr>
              <a:defRPr/>
            </a:pPr>
            <a:r>
              <a:rPr lang="en-US"/>
              <a:t>Eyes That Kiss in the Corners 2023 PROJECT CORNERSTONE</a:t>
            </a:r>
            <a:endParaRPr lang="en-US">
              <a:solidFill>
                <a:schemeClr val="bg2"/>
              </a:solidFill>
            </a:endParaRPr>
          </a:p>
        </p:txBody>
      </p:sp>
      <p:pic>
        <p:nvPicPr>
          <p:cNvPr id="6" name="Picture 5">
            <a:extLst>
              <a:ext uri="{FF2B5EF4-FFF2-40B4-BE49-F238E27FC236}">
                <a16:creationId xmlns:a16="http://schemas.microsoft.com/office/drawing/2014/main" id="{48C38C9E-94DA-CAAE-2D89-24C01363B371}"/>
              </a:ext>
            </a:extLst>
          </p:cNvPr>
          <p:cNvPicPr>
            <a:picLocks noChangeAspect="1"/>
          </p:cNvPicPr>
          <p:nvPr/>
        </p:nvPicPr>
        <p:blipFill>
          <a:blip r:embed="rId3"/>
          <a:stretch>
            <a:fillRect/>
          </a:stretch>
        </p:blipFill>
        <p:spPr>
          <a:xfrm>
            <a:off x="2294106" y="656201"/>
            <a:ext cx="4919494" cy="4393916"/>
          </a:xfrm>
          <a:prstGeom prst="rect">
            <a:avLst/>
          </a:prstGeom>
        </p:spPr>
      </p:pic>
    </p:spTree>
    <p:extLst>
      <p:ext uri="{BB962C8B-B14F-4D97-AF65-F5344CB8AC3E}">
        <p14:creationId xmlns:p14="http://schemas.microsoft.com/office/powerpoint/2010/main" val="4077942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School Wide</a:t>
            </a:r>
          </a:p>
          <a:p>
            <a:pPr algn="ctr"/>
            <a:r>
              <a:rPr lang="en-US" sz="6000" b="1">
                <a:solidFill>
                  <a:schemeClr val="bg1"/>
                </a:solidFill>
              </a:rPr>
              <a:t>Extensions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526807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School Wide Extensions: </a:t>
            </a:r>
            <a:br>
              <a:rPr lang="en-US" sz="3200"/>
            </a:br>
            <a:r>
              <a:rPr lang="en-US" sz="3200"/>
              <a:t>Multi-Cultural Festival</a:t>
            </a:r>
          </a:p>
        </p:txBody>
      </p:sp>
      <p:sp>
        <p:nvSpPr>
          <p:cNvPr id="3" name="Content Placeholder 2"/>
          <p:cNvSpPr>
            <a:spLocks noGrp="1"/>
          </p:cNvSpPr>
          <p:nvPr>
            <p:ph idx="1"/>
          </p:nvPr>
        </p:nvSpPr>
        <p:spPr>
          <a:xfrm>
            <a:off x="3412387" y="1595140"/>
            <a:ext cx="5516940" cy="4761209"/>
          </a:xfrm>
        </p:spPr>
        <p:style>
          <a:lnRef idx="2">
            <a:schemeClr val="dk1"/>
          </a:lnRef>
          <a:fillRef idx="1">
            <a:schemeClr val="lt1"/>
          </a:fillRef>
          <a:effectRef idx="0">
            <a:schemeClr val="dk1"/>
          </a:effectRef>
          <a:fontRef idx="minor">
            <a:schemeClr val="dk1"/>
          </a:fontRef>
        </p:style>
        <p:txBody>
          <a:bodyPr/>
          <a:lstStyle/>
          <a:p>
            <a:pPr marL="342900" marR="0" lvl="0" indent="-342900" fontAlgn="base">
              <a:lnSpc>
                <a:spcPct val="115000"/>
              </a:lnSpc>
              <a:spcBef>
                <a:spcPts val="0"/>
              </a:spcBef>
              <a:spcAft>
                <a:spcPts val="900"/>
              </a:spcAft>
              <a:buFont typeface="Symbol" panose="05050102010706020507" pitchFamily="18" charset="2"/>
              <a:buChar char=""/>
            </a:pPr>
            <a:r>
              <a:rPr lang="en-US" sz="2000">
                <a:effectLst/>
                <a:latin typeface="Verdana" panose="020B0604030504040204" pitchFamily="34" charset="0"/>
                <a:ea typeface="Times New Roman" panose="02020603050405020304" pitchFamily="18" charset="0"/>
                <a:cs typeface="Times New Roman" panose="02020603050405020304" pitchFamily="18" charset="0"/>
              </a:rPr>
              <a:t>Set up an art walk.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900"/>
              </a:spcAft>
              <a:buFont typeface="Symbol" panose="05050102010706020507" pitchFamily="18" charset="2"/>
              <a:buChar char=""/>
            </a:pPr>
            <a:r>
              <a:rPr lang="en-US" sz="2000">
                <a:effectLst/>
                <a:latin typeface="Verdana" panose="020B0604030504040204" pitchFamily="34" charset="0"/>
                <a:ea typeface="Times New Roman" panose="02020603050405020304" pitchFamily="18" charset="0"/>
                <a:cs typeface="Times New Roman" panose="02020603050405020304" pitchFamily="18" charset="0"/>
              </a:rPr>
              <a:t>Ask for families and restaurants to contribute foods that reflect the community.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900"/>
              </a:spcAft>
              <a:buFont typeface="Symbol" panose="05050102010706020507" pitchFamily="18" charset="2"/>
              <a:buChar char=""/>
            </a:pPr>
            <a:r>
              <a:rPr lang="en-US" sz="2000">
                <a:effectLst/>
                <a:latin typeface="Verdana" panose="020B0604030504040204" pitchFamily="34" charset="0"/>
                <a:ea typeface="Times New Roman" panose="02020603050405020304" pitchFamily="18" charset="0"/>
                <a:cs typeface="Times New Roman" panose="02020603050405020304" pitchFamily="18" charset="0"/>
              </a:rPr>
              <a:t>Encourage all to dress in traditional clothes that represent their culture or heritage.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900"/>
              </a:spcAft>
              <a:buFont typeface="Symbol" panose="05050102010706020507" pitchFamily="18" charset="2"/>
              <a:buChar char=""/>
            </a:pPr>
            <a:r>
              <a:rPr lang="en-US" sz="2000">
                <a:effectLst/>
                <a:latin typeface="Verdana" panose="020B0604030504040204" pitchFamily="34" charset="0"/>
                <a:ea typeface="Times New Roman" panose="02020603050405020304" pitchFamily="18" charset="0"/>
                <a:cs typeface="Times New Roman" panose="02020603050405020304" pitchFamily="18" charset="0"/>
              </a:rPr>
              <a:t>Set up stations to teach games, dances, or arts from different countries.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900"/>
              </a:spcAft>
              <a:buFont typeface="Symbol" panose="05050102010706020507" pitchFamily="18" charset="2"/>
              <a:buChar char=""/>
            </a:pPr>
            <a:r>
              <a:rPr lang="en-US" sz="2000">
                <a:effectLst/>
                <a:latin typeface="Verdana" panose="020B0604030504040204" pitchFamily="34" charset="0"/>
                <a:ea typeface="Times New Roman" panose="02020603050405020304" pitchFamily="18" charset="0"/>
                <a:cs typeface="Times New Roman" panose="02020603050405020304" pitchFamily="18" charset="0"/>
              </a:rPr>
              <a:t>Students can be encouraged to do live cultural performances.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900"/>
              </a:spcAft>
              <a:buFont typeface="Symbol" panose="05050102010706020507" pitchFamily="18" charset="2"/>
              <a:buChar char=""/>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0"/>
              </a:spcBef>
            </a:pPr>
            <a:endParaRPr lang="en-US" sz="2800" b="0" i="0">
              <a:solidFill>
                <a:srgbClr val="333333"/>
              </a:solidFill>
              <a:effectLst/>
              <a:latin typeface="canada-type-gibson"/>
            </a:endParaRPr>
          </a:p>
          <a:p>
            <a:pPr algn="ctr">
              <a:spcBef>
                <a:spcPts val="0"/>
              </a:spcBef>
            </a:pPr>
            <a:endParaRPr lang="en-US" sz="28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24</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760413" y="6430169"/>
            <a:ext cx="5410444"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FDA1B360-4D5A-1697-380F-5457421A3EB8}"/>
              </a:ext>
            </a:extLst>
          </p:cNvPr>
          <p:cNvPicPr>
            <a:picLocks noChangeAspect="1"/>
          </p:cNvPicPr>
          <p:nvPr/>
        </p:nvPicPr>
        <p:blipFill>
          <a:blip r:embed="rId3"/>
          <a:stretch>
            <a:fillRect/>
          </a:stretch>
        </p:blipFill>
        <p:spPr>
          <a:xfrm>
            <a:off x="350838" y="1757533"/>
            <a:ext cx="2725511" cy="4088266"/>
          </a:xfrm>
          <a:prstGeom prst="rect">
            <a:avLst/>
          </a:prstGeom>
        </p:spPr>
      </p:pic>
    </p:spTree>
    <p:extLst>
      <p:ext uri="{BB962C8B-B14F-4D97-AF65-F5344CB8AC3E}">
        <p14:creationId xmlns:p14="http://schemas.microsoft.com/office/powerpoint/2010/main" val="2484357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Footer Placeholder 4"/>
          <p:cNvSpPr txBox="1"/>
          <p:nvPr/>
        </p:nvSpPr>
        <p:spPr>
          <a:xfrm>
            <a:off x="614045" y="6356350"/>
            <a:ext cx="4599623"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kern="0" noProof="0" dirty="0">
                <a:solidFill>
                  <a:srgbClr val="000000"/>
                </a:solidFill>
                <a:latin typeface="Verdana"/>
                <a:ea typeface="Verdana"/>
                <a:sym typeface="Verdana"/>
              </a:rPr>
              <a:t>Eyes That Kiss in the Corners</a:t>
            </a:r>
            <a:r>
              <a:rPr kumimoji="0" sz="800" b="0" i="0" u="none" strike="noStrike" kern="0" cap="none" spc="0" normalizeH="0" baseline="0" noProof="0" dirty="0">
                <a:ln>
                  <a:noFill/>
                </a:ln>
                <a:solidFill>
                  <a:srgbClr val="000000"/>
                </a:solidFill>
                <a:effectLst/>
                <a:uLnTx/>
                <a:uFillTx/>
                <a:latin typeface="Verdana"/>
                <a:ea typeface="Verdana"/>
                <a:sym typeface="Verdana"/>
              </a:rPr>
              <a:t> ©202</a:t>
            </a:r>
            <a:r>
              <a:rPr kumimoji="0" lang="en-US" sz="800" b="0" i="0" u="none" strike="noStrike" kern="0" cap="none" spc="0" normalizeH="0" baseline="0" noProof="0" dirty="0">
                <a:ln>
                  <a:noFill/>
                </a:ln>
                <a:solidFill>
                  <a:srgbClr val="000000"/>
                </a:solidFill>
                <a:effectLst/>
                <a:uLnTx/>
                <a:uFillTx/>
                <a:latin typeface="Verdana"/>
                <a:ea typeface="Verdana"/>
                <a:sym typeface="Verdana"/>
              </a:rPr>
              <a:t>3</a:t>
            </a:r>
            <a:r>
              <a:rPr kumimoji="0" sz="800" b="0" i="0" u="none" strike="noStrike" kern="0" cap="none" spc="0" normalizeH="0" baseline="0" noProof="0" dirty="0">
                <a:ln>
                  <a:noFill/>
                </a:ln>
                <a:solidFill>
                  <a:srgbClr val="000000"/>
                </a:solidFill>
                <a:effectLst/>
                <a:uLnTx/>
                <a:uFillTx/>
                <a:latin typeface="Verdana"/>
                <a:ea typeface="Verdana"/>
                <a:sym typeface="Verdana"/>
              </a:rPr>
              <a:t>PROJECT CORNERSTONE</a:t>
            </a:r>
          </a:p>
        </p:txBody>
      </p:sp>
      <p:sp>
        <p:nvSpPr>
          <p:cNvPr id="1331" name="Title 1"/>
          <p:cNvSpPr txBox="1">
            <a:spLocks noGrp="1"/>
          </p:cNvSpPr>
          <p:nvPr>
            <p:ph type="title"/>
          </p:nvPr>
        </p:nvSpPr>
        <p:spPr>
          <a:xfrm>
            <a:off x="328613" y="328612"/>
            <a:ext cx="8374061" cy="794336"/>
          </a:xfrm>
          <a:prstGeom prst="rect">
            <a:avLst/>
          </a:prstGeom>
        </p:spPr>
        <p:txBody>
          <a:bodyPr>
            <a:noAutofit/>
          </a:bodyPr>
          <a:lstStyle/>
          <a:p>
            <a:pPr lvl="2" defTabSz="585215">
              <a:defRPr sz="2304"/>
            </a:pPr>
            <a:r>
              <a:rPr sz="3600"/>
              <a:t>School Wide Extensions</a:t>
            </a:r>
            <a:br>
              <a:rPr lang="en-US" sz="3600"/>
            </a:br>
            <a:br>
              <a:rPr lang="en-US" sz="3600"/>
            </a:br>
            <a:r>
              <a:rPr sz="3600"/>
              <a:t> </a:t>
            </a:r>
            <a:br>
              <a:rPr sz="3600"/>
            </a:br>
            <a:endParaRPr sz="3600"/>
          </a:p>
        </p:txBody>
      </p:sp>
      <p:sp>
        <p:nvSpPr>
          <p:cNvPr id="1332" name="Content Placeholder 2"/>
          <p:cNvSpPr txBox="1">
            <a:spLocks noGrp="1"/>
          </p:cNvSpPr>
          <p:nvPr>
            <p:ph type="body" sz="quarter" idx="1"/>
          </p:nvPr>
        </p:nvSpPr>
        <p:spPr>
          <a:xfrm>
            <a:off x="1486727" y="1247568"/>
            <a:ext cx="4046814" cy="505616"/>
          </a:xfrm>
          <a:prstGeom prst="rect">
            <a:avLst/>
          </a:prstGeom>
        </p:spPr>
        <p:txBody>
          <a:bodyPr>
            <a:normAutofit/>
          </a:bodyPr>
          <a:lstStyle/>
          <a:p>
            <a:pPr marL="4762" lvl="1" indent="-9524">
              <a:spcBef>
                <a:spcPts val="0"/>
              </a:spcBef>
              <a:buSzTx/>
              <a:buNone/>
            </a:pPr>
            <a:r>
              <a:rPr lang="en-US" sz="2400">
                <a:solidFill>
                  <a:schemeClr val="tx1"/>
                </a:solidFill>
              </a:rPr>
              <a:t>Film Festivals</a:t>
            </a:r>
            <a:endParaRPr sz="2400"/>
          </a:p>
        </p:txBody>
      </p:sp>
      <p:sp>
        <p:nvSpPr>
          <p:cNvPr id="1333" name="Slide Number Placeholder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464847"/>
                </a:solidFill>
                <a:effectLst/>
                <a:uLnTx/>
                <a:uFillTx/>
                <a:latin typeface="Verdana"/>
                <a:ea typeface="Verdana"/>
                <a:sym typeface="Verdana"/>
              </a:rPr>
              <a:pPr marL="0" marR="0" lvl="0" indent="0" algn="l" defTabSz="914400" rtl="0" eaLnBrk="1" fontAlgn="auto" latinLnBrk="0" hangingPunct="0">
                <a:lnSpc>
                  <a:spcPct val="100000"/>
                </a:lnSpc>
                <a:spcBef>
                  <a:spcPts val="0"/>
                </a:spcBef>
                <a:spcAft>
                  <a:spcPts val="0"/>
                </a:spcAft>
                <a:buClrTx/>
                <a:buSzTx/>
                <a:buFontTx/>
                <a:buNone/>
                <a:tabLst/>
                <a:defRPr/>
              </a:pPr>
              <a:t>25</a:t>
            </a:fld>
            <a:endParaRPr kumimoji="0" sz="800" b="0" i="0" u="none" strike="noStrike" kern="0" cap="none" spc="0" normalizeH="0" baseline="0" noProof="0" dirty="0">
              <a:ln>
                <a:noFill/>
              </a:ln>
              <a:solidFill>
                <a:srgbClr val="464847"/>
              </a:solidFill>
              <a:effectLst/>
              <a:uLnTx/>
              <a:uFillTx/>
              <a:latin typeface="Verdana"/>
              <a:ea typeface="Verdana"/>
              <a:sym typeface="Verdana"/>
            </a:endParaRPr>
          </a:p>
        </p:txBody>
      </p:sp>
      <p:sp>
        <p:nvSpPr>
          <p:cNvPr id="4" name="TextBox 3">
            <a:extLst>
              <a:ext uri="{FF2B5EF4-FFF2-40B4-BE49-F238E27FC236}">
                <a16:creationId xmlns:a16="http://schemas.microsoft.com/office/drawing/2014/main" id="{AFE8CE81-7B2A-5208-8642-3DF37A0EBE18}"/>
              </a:ext>
            </a:extLst>
          </p:cNvPr>
          <p:cNvSpPr txBox="1"/>
          <p:nvPr/>
        </p:nvSpPr>
        <p:spPr>
          <a:xfrm>
            <a:off x="5793468" y="1822486"/>
            <a:ext cx="248675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solidFill>
                  <a:srgbClr val="000000"/>
                </a:solidFill>
                <a:latin typeface="+mj-lt"/>
                <a:ea typeface="+mj-ea"/>
                <a:cs typeface="+mj-cs"/>
                <a:sym typeface="Verdana"/>
              </a:rPr>
              <a:t>Storytelling Circles</a:t>
            </a:r>
            <a:endParaRPr kumimoji="0" lang="en-US" sz="2400" b="0" i="0" u="none" strike="noStrike" cap="none" spc="0" normalizeH="0" baseline="0">
              <a:ln>
                <a:noFill/>
              </a:ln>
              <a:solidFill>
                <a:srgbClr val="000000"/>
              </a:solidFill>
              <a:effectLst/>
              <a:uFillTx/>
              <a:latin typeface="+mj-lt"/>
              <a:ea typeface="+mj-ea"/>
              <a:cs typeface="+mj-cs"/>
              <a:sym typeface="Verdana"/>
            </a:endParaRPr>
          </a:p>
        </p:txBody>
      </p:sp>
      <p:sp>
        <p:nvSpPr>
          <p:cNvPr id="5" name="TextBox 4">
            <a:extLst>
              <a:ext uri="{FF2B5EF4-FFF2-40B4-BE49-F238E27FC236}">
                <a16:creationId xmlns:a16="http://schemas.microsoft.com/office/drawing/2014/main" id="{7398EA76-336C-129A-EC41-ABDC4C364A13}"/>
              </a:ext>
            </a:extLst>
          </p:cNvPr>
          <p:cNvSpPr txBox="1"/>
          <p:nvPr/>
        </p:nvSpPr>
        <p:spPr>
          <a:xfrm>
            <a:off x="225703" y="4632807"/>
            <a:ext cx="248675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0000"/>
                </a:solidFill>
                <a:effectLst/>
                <a:uFillTx/>
                <a:latin typeface="+mj-lt"/>
                <a:ea typeface="+mj-ea"/>
                <a:cs typeface="+mj-cs"/>
                <a:sym typeface="Verdana"/>
              </a:rPr>
              <a:t>Guest Speakers</a:t>
            </a:r>
          </a:p>
        </p:txBody>
      </p:sp>
      <p:pic>
        <p:nvPicPr>
          <p:cNvPr id="6" name="Picture 5">
            <a:extLst>
              <a:ext uri="{FF2B5EF4-FFF2-40B4-BE49-F238E27FC236}">
                <a16:creationId xmlns:a16="http://schemas.microsoft.com/office/drawing/2014/main" id="{690B46F6-F9AB-420D-C1A6-EACEA165BC38}"/>
              </a:ext>
            </a:extLst>
          </p:cNvPr>
          <p:cNvPicPr>
            <a:picLocks noChangeAspect="1"/>
          </p:cNvPicPr>
          <p:nvPr/>
        </p:nvPicPr>
        <p:blipFill>
          <a:blip r:embed="rId3"/>
          <a:stretch>
            <a:fillRect/>
          </a:stretch>
        </p:blipFill>
        <p:spPr>
          <a:xfrm>
            <a:off x="2734521" y="3744979"/>
            <a:ext cx="2486751" cy="2486751"/>
          </a:xfrm>
          <a:prstGeom prst="rect">
            <a:avLst/>
          </a:prstGeom>
        </p:spPr>
      </p:pic>
      <p:pic>
        <p:nvPicPr>
          <p:cNvPr id="7" name="Picture 6">
            <a:extLst>
              <a:ext uri="{FF2B5EF4-FFF2-40B4-BE49-F238E27FC236}">
                <a16:creationId xmlns:a16="http://schemas.microsoft.com/office/drawing/2014/main" id="{8A283D44-9C3F-2CCE-DE21-2E6E6D70265A}"/>
              </a:ext>
            </a:extLst>
          </p:cNvPr>
          <p:cNvPicPr>
            <a:picLocks noChangeAspect="1"/>
          </p:cNvPicPr>
          <p:nvPr/>
        </p:nvPicPr>
        <p:blipFill>
          <a:blip r:embed="rId4"/>
          <a:stretch>
            <a:fillRect/>
          </a:stretch>
        </p:blipFill>
        <p:spPr>
          <a:xfrm>
            <a:off x="1246513" y="1666128"/>
            <a:ext cx="2731383" cy="1820922"/>
          </a:xfrm>
          <a:prstGeom prst="rect">
            <a:avLst/>
          </a:prstGeom>
        </p:spPr>
      </p:pic>
      <p:pic>
        <p:nvPicPr>
          <p:cNvPr id="2" name="Picture 1">
            <a:extLst>
              <a:ext uri="{FF2B5EF4-FFF2-40B4-BE49-F238E27FC236}">
                <a16:creationId xmlns:a16="http://schemas.microsoft.com/office/drawing/2014/main" id="{2B52249D-8F83-DD1E-70F5-16036C5B8D69}"/>
              </a:ext>
            </a:extLst>
          </p:cNvPr>
          <p:cNvPicPr>
            <a:picLocks noChangeAspect="1"/>
          </p:cNvPicPr>
          <p:nvPr/>
        </p:nvPicPr>
        <p:blipFill>
          <a:blip r:embed="rId5"/>
          <a:stretch>
            <a:fillRect/>
          </a:stretch>
        </p:blipFill>
        <p:spPr>
          <a:xfrm>
            <a:off x="5982131" y="2655462"/>
            <a:ext cx="2065410" cy="3098116"/>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a:t>Home and School Communication</a:t>
            </a:r>
          </a:p>
        </p:txBody>
      </p:sp>
      <p:sp>
        <p:nvSpPr>
          <p:cNvPr id="3" name="Content Placeholder 2"/>
          <p:cNvSpPr>
            <a:spLocks noGrp="1"/>
          </p:cNvSpPr>
          <p:nvPr>
            <p:ph idx="1"/>
          </p:nvPr>
        </p:nvSpPr>
        <p:spPr>
          <a:xfrm>
            <a:off x="328613" y="982981"/>
            <a:ext cx="8339137" cy="5096300"/>
          </a:xfrm>
        </p:spPr>
        <p:txBody>
          <a:bodyPr/>
          <a:lstStyle/>
          <a:p>
            <a:pPr algn="ctr"/>
            <a:r>
              <a:rPr lang="en-US" sz="2800" b="1">
                <a:solidFill>
                  <a:schemeClr val="tx1"/>
                </a:solidFill>
              </a:rPr>
              <a:t>Newsletter Blurb</a:t>
            </a:r>
            <a:endParaRPr lang="en-US">
              <a:solidFill>
                <a:schemeClr val="tx1"/>
              </a:solidFill>
            </a:endParaRPr>
          </a:p>
          <a:p>
            <a:pPr marL="0" algn="ctr"/>
            <a:r>
              <a:rPr lang="en-US" sz="2800" b="1">
                <a:solidFill>
                  <a:schemeClr val="tx1"/>
                </a:solidFill>
              </a:rPr>
              <a:t>Student Stickers</a:t>
            </a:r>
          </a:p>
          <a:p>
            <a:pPr algn="ctr"/>
            <a:r>
              <a:rPr lang="en-US" sz="2800" b="1">
                <a:solidFill>
                  <a:schemeClr val="tx1"/>
                </a:solidFill>
              </a:rPr>
              <a:t>Parent Letter or Email Blurb</a:t>
            </a:r>
            <a:endParaRPr lang="en-US" sz="1600">
              <a:solidFill>
                <a:schemeClr val="tx1"/>
              </a:solidFill>
            </a:endParaRPr>
          </a:p>
          <a:p>
            <a:pPr algn="ctr"/>
            <a:r>
              <a:rPr lang="en-US" sz="2800" b="1">
                <a:solidFill>
                  <a:schemeClr val="tx1"/>
                </a:solidFill>
              </a:rPr>
              <a:t>Family Movie Night</a:t>
            </a:r>
          </a:p>
          <a:p>
            <a:pPr algn="ctr"/>
            <a:endParaRPr lang="en-US" sz="2000">
              <a:solidFill>
                <a:schemeClr val="tx1"/>
              </a:solidFill>
            </a:endParaRPr>
          </a:p>
          <a:p>
            <a:pPr algn="ctr"/>
            <a:endParaRPr lang="en-US" sz="2000">
              <a:effectLst/>
              <a:latin typeface="Comic Sans MS" panose="030F0702030302020204" pitchFamily="66" charset="0"/>
              <a:ea typeface="MS Mincho" panose="02020609040205080304" pitchFamily="49" charset="-128"/>
              <a:cs typeface="Times New Roman" panose="02020603050405020304" pitchFamily="18" charset="0"/>
            </a:endParaRPr>
          </a:p>
          <a:p>
            <a:pPr algn="ctr"/>
            <a:endParaRPr lang="en-US" sz="2000">
              <a:latin typeface="Comic Sans MS" panose="030F0702030302020204" pitchFamily="66" charset="0"/>
              <a:ea typeface="MS Mincho" panose="02020609040205080304" pitchFamily="49" charset="-128"/>
              <a:cs typeface="Times New Roman" panose="02020603050405020304" pitchFamily="18" charset="0"/>
            </a:endParaRPr>
          </a:p>
          <a:p>
            <a:pPr algn="ctr"/>
            <a:r>
              <a:rPr lang="en-US" sz="3200" b="1">
                <a:effectLst/>
                <a:latin typeface="Comic Sans MS" panose="030F0702030302020204" pitchFamily="66" charset="0"/>
                <a:ea typeface="MS Mincho" panose="02020609040205080304" pitchFamily="49" charset="-128"/>
                <a:cs typeface="Times New Roman" panose="02020603050405020304" pitchFamily="18" charset="0"/>
              </a:rPr>
              <a:t>Be true to you</a:t>
            </a:r>
            <a:r>
              <a:rPr lang="en-US" sz="3200" b="1">
                <a:effectLst/>
                <a:latin typeface="Cambria" panose="02040503050406030204" pitchFamily="18" charset="0"/>
                <a:ea typeface="MS Mincho" panose="02020609040205080304" pitchFamily="49" charset="-128"/>
                <a:cs typeface="Times New Roman" panose="02020603050405020304" pitchFamily="18" charset="0"/>
              </a:rPr>
              <a:t> </a:t>
            </a:r>
            <a:endParaRPr lang="en-US" sz="3200" b="1">
              <a:solidFill>
                <a:schemeClr val="tx1"/>
              </a:solidFill>
            </a:endParaRPr>
          </a:p>
          <a:p>
            <a:pPr algn="ctr"/>
            <a:endParaRPr lang="en-US"/>
          </a:p>
          <a:p>
            <a:pPr algn="ctr"/>
            <a:endParaRPr lang="en-US" sz="2800" b="1"/>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464847"/>
                </a:solidFill>
              </a:rPr>
              <a:t>26</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6" name="Footer Placeholder 5">
            <a:extLst>
              <a:ext uri="{FF2B5EF4-FFF2-40B4-BE49-F238E27FC236}">
                <a16:creationId xmlns:a16="http://schemas.microsoft.com/office/drawing/2014/main" id="{22AD2B0A-99C9-4896-C6D0-88DC18B2B644}"/>
              </a:ext>
            </a:extLst>
          </p:cNvPr>
          <p:cNvSpPr>
            <a:spLocks noGrp="1"/>
          </p:cNvSpPr>
          <p:nvPr>
            <p:ph type="ftr" sz="quarter" idx="11"/>
          </p:nvPr>
        </p:nvSpPr>
        <p:spPr>
          <a:xfrm>
            <a:off x="1066800" y="6356350"/>
            <a:ext cx="4192588"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464847"/>
                </a:solidFill>
              </a:rPr>
              <a:t>Eyes That Kiss in the Corners</a:t>
            </a:r>
            <a:r>
              <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rPr>
              <a:t> @2023 YMCA Project Cornerstone </a:t>
            </a:r>
          </a:p>
        </p:txBody>
      </p:sp>
      <p:pic>
        <p:nvPicPr>
          <p:cNvPr id="7" name="Picture 6" descr="Luxury Mirror Clip Art Free PNG Image｜Illustoon">
            <a:extLst>
              <a:ext uri="{FF2B5EF4-FFF2-40B4-BE49-F238E27FC236}">
                <a16:creationId xmlns:a16="http://schemas.microsoft.com/office/drawing/2014/main" id="{54FC6D17-7174-A3B5-29BC-0A729DB6DC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9561" y="3738653"/>
            <a:ext cx="1201110" cy="1196204"/>
          </a:xfrm>
          <a:prstGeom prst="rect">
            <a:avLst/>
          </a:prstGeom>
          <a:noFill/>
          <a:ln>
            <a:noFill/>
          </a:ln>
        </p:spPr>
      </p:pic>
    </p:spTree>
    <p:extLst>
      <p:ext uri="{BB962C8B-B14F-4D97-AF65-F5344CB8AC3E}">
        <p14:creationId xmlns:p14="http://schemas.microsoft.com/office/powerpoint/2010/main" val="286392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Closing Comments</a:t>
            </a:r>
          </a:p>
        </p:txBody>
      </p:sp>
      <p:sp>
        <p:nvSpPr>
          <p:cNvPr id="3" name="Content Placeholder 2"/>
          <p:cNvSpPr>
            <a:spLocks noGrp="1"/>
          </p:cNvSpPr>
          <p:nvPr>
            <p:ph idx="1"/>
          </p:nvPr>
        </p:nvSpPr>
        <p:spPr>
          <a:xfrm>
            <a:off x="4452937" y="2120899"/>
            <a:ext cx="3649663" cy="3321958"/>
          </a:xfrm>
          <a:ln/>
        </p:spPr>
        <p:style>
          <a:lnRef idx="2">
            <a:schemeClr val="accent6"/>
          </a:lnRef>
          <a:fillRef idx="1">
            <a:schemeClr val="lt1"/>
          </a:fillRef>
          <a:effectRef idx="0">
            <a:schemeClr val="accent6"/>
          </a:effectRef>
          <a:fontRef idx="minor">
            <a:schemeClr val="dk1"/>
          </a:fontRef>
        </p:style>
        <p:txBody>
          <a:bodyPr/>
          <a:lstStyle/>
          <a:p>
            <a:pPr lvl="1">
              <a:buFont typeface="Arial" pitchFamily="34" charset="0"/>
              <a:buChar char="•"/>
            </a:pPr>
            <a:r>
              <a:rPr lang="en-US" sz="2400"/>
              <a:t>Refresh ABC Group Norms</a:t>
            </a:r>
          </a:p>
          <a:p>
            <a:pPr>
              <a:buFont typeface="Arial" pitchFamily="34" charset="0"/>
              <a:buChar char="•"/>
            </a:pPr>
            <a:r>
              <a:rPr lang="en-US" sz="2400"/>
              <a:t>Budget for New Books</a:t>
            </a:r>
          </a:p>
          <a:p>
            <a:pPr>
              <a:buFont typeface="Arial" pitchFamily="34" charset="0"/>
              <a:buChar char="•"/>
            </a:pPr>
            <a:r>
              <a:rPr lang="en-US" sz="2400"/>
              <a:t>Asset Champion Breakfast March 15!</a:t>
            </a:r>
          </a:p>
          <a:p>
            <a:pPr marL="0" indent="0"/>
            <a:endParaRPr lang="en-US" sz="2400"/>
          </a:p>
          <a:p>
            <a:endParaRPr lang="en-US" sz="240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27</a:t>
            </a:fld>
            <a:endParaRPr lang="en-US"/>
          </a:p>
        </p:txBody>
      </p:sp>
      <p:sp>
        <p:nvSpPr>
          <p:cNvPr id="5" name="Footer Placeholder 4"/>
          <p:cNvSpPr>
            <a:spLocks noGrp="1"/>
          </p:cNvSpPr>
          <p:nvPr>
            <p:ph type="ftr" sz="quarter" idx="11"/>
          </p:nvPr>
        </p:nvSpPr>
        <p:spPr/>
        <p:txBody>
          <a:bodyPr/>
          <a:lstStyle/>
          <a:p>
            <a:pPr>
              <a:defRPr/>
            </a:pPr>
            <a:r>
              <a:rPr lang="en-US"/>
              <a:t>Eyes That Kiss in the Corners 2023 PROJECT CORNERSTONE</a:t>
            </a:r>
            <a:endParaRPr lang="en-US">
              <a:solidFill>
                <a:schemeClr val="bg2"/>
              </a:solidFill>
            </a:endParaRPr>
          </a:p>
        </p:txBody>
      </p:sp>
      <p:pic>
        <p:nvPicPr>
          <p:cNvPr id="7" name="Picture 6">
            <a:extLst>
              <a:ext uri="{FF2B5EF4-FFF2-40B4-BE49-F238E27FC236}">
                <a16:creationId xmlns:a16="http://schemas.microsoft.com/office/drawing/2014/main" id="{B382B264-3CE4-AC99-6471-C1578DBC453C}"/>
              </a:ext>
            </a:extLst>
          </p:cNvPr>
          <p:cNvPicPr>
            <a:picLocks noChangeAspect="1"/>
          </p:cNvPicPr>
          <p:nvPr/>
        </p:nvPicPr>
        <p:blipFill>
          <a:blip r:embed="rId3"/>
          <a:stretch>
            <a:fillRect/>
          </a:stretch>
        </p:blipFill>
        <p:spPr>
          <a:xfrm>
            <a:off x="1199470" y="1891957"/>
            <a:ext cx="2796627" cy="3745598"/>
          </a:xfrm>
          <a:prstGeom prst="rect">
            <a:avLst/>
          </a:prstGeom>
        </p:spPr>
      </p:pic>
    </p:spTree>
    <p:extLst>
      <p:ext uri="{BB962C8B-B14F-4D97-AF65-F5344CB8AC3E}">
        <p14:creationId xmlns:p14="http://schemas.microsoft.com/office/powerpoint/2010/main" val="326020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Empathy: 	</a:t>
            </a:r>
            <a:br>
              <a:rPr lang="en-US" sz="3600"/>
            </a:br>
            <a:r>
              <a:rPr lang="en-US" sz="3200"/>
              <a:t>Connect with Empathy</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2B0E14AB-495F-A363-3E26-CC024F3F3369}"/>
              </a:ext>
            </a:extLst>
          </p:cNvPr>
          <p:cNvPicPr>
            <a:picLocks noChangeAspect="1"/>
          </p:cNvPicPr>
          <p:nvPr/>
        </p:nvPicPr>
        <p:blipFill>
          <a:blip r:embed="rId3"/>
          <a:stretch>
            <a:fillRect/>
          </a:stretch>
        </p:blipFill>
        <p:spPr>
          <a:xfrm>
            <a:off x="2208497" y="1700055"/>
            <a:ext cx="4727006" cy="2088068"/>
          </a:xfrm>
          <a:prstGeom prst="rect">
            <a:avLst/>
          </a:prstGeom>
        </p:spPr>
      </p:pic>
      <p:sp>
        <p:nvSpPr>
          <p:cNvPr id="8" name="TextBox 7">
            <a:extLst>
              <a:ext uri="{FF2B5EF4-FFF2-40B4-BE49-F238E27FC236}">
                <a16:creationId xmlns:a16="http://schemas.microsoft.com/office/drawing/2014/main" id="{6988715F-B46A-C76A-8210-76C8447DD785}"/>
              </a:ext>
            </a:extLst>
          </p:cNvPr>
          <p:cNvSpPr txBox="1"/>
          <p:nvPr/>
        </p:nvSpPr>
        <p:spPr>
          <a:xfrm>
            <a:off x="1536700" y="3964241"/>
            <a:ext cx="6070600" cy="1908215"/>
          </a:xfrm>
          <a:prstGeom prst="rect">
            <a:avLst/>
          </a:prstGeom>
          <a:noFill/>
          <a:ln w="38100">
            <a:solidFill>
              <a:srgbClr val="5C2E91"/>
            </a:solidFill>
          </a:ln>
        </p:spPr>
        <p:txBody>
          <a:bodyPr wrap="square" rtlCol="0">
            <a:spAutoFit/>
          </a:bodyPr>
          <a:lstStyle/>
          <a:p>
            <a:r>
              <a:rPr lang="en-US" b="1">
                <a:solidFill>
                  <a:srgbClr val="FF33CC"/>
                </a:solidFill>
              </a:rPr>
              <a:t>Focus on These Empathy Skills:</a:t>
            </a:r>
          </a:p>
          <a:p>
            <a:pPr marL="342900" indent="-342900">
              <a:buFont typeface="Arial" panose="020B0604020202020204" pitchFamily="34" charset="0"/>
              <a:buChar char="•"/>
            </a:pPr>
            <a:r>
              <a:rPr lang="en-US" sz="2000" b="1"/>
              <a:t>Compassion</a:t>
            </a:r>
          </a:p>
          <a:p>
            <a:pPr marL="342900" indent="-342900">
              <a:buFont typeface="Arial" panose="020B0604020202020204" pitchFamily="34" charset="0"/>
              <a:buChar char="•"/>
            </a:pPr>
            <a:r>
              <a:rPr lang="en-US" sz="2000" b="1"/>
              <a:t>Celebrate your authentic self</a:t>
            </a:r>
          </a:p>
          <a:p>
            <a:pPr marL="342900" indent="-342900">
              <a:buFont typeface="Arial" panose="020B0604020202020204" pitchFamily="34" charset="0"/>
              <a:buChar char="•"/>
            </a:pPr>
            <a:r>
              <a:rPr lang="en-US" sz="2000" b="1"/>
              <a:t>Relate and care for others by understanding more about them</a:t>
            </a:r>
          </a:p>
          <a:p>
            <a:endParaRPr lang="en-US" sz="1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5282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Information for ABC Readers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57474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4062" cy="1290637"/>
          </a:xfrm>
        </p:spPr>
        <p:txBody>
          <a:bodyPr/>
          <a:lstStyle/>
          <a:p>
            <a:r>
              <a:rPr lang="en-US" sz="3600"/>
              <a:t>Background Information: </a:t>
            </a:r>
            <a:br>
              <a:rPr lang="en-US" sz="3600"/>
            </a:br>
            <a:r>
              <a:rPr lang="en-US" sz="3200"/>
              <a:t>Key Points</a:t>
            </a:r>
            <a:br>
              <a:rPr lang="en-US" sz="3200"/>
            </a:br>
            <a:endParaRPr lang="en-US" sz="3200"/>
          </a:p>
        </p:txBody>
      </p:sp>
      <p:sp>
        <p:nvSpPr>
          <p:cNvPr id="4" name="Slide Number Placeholder 3"/>
          <p:cNvSpPr>
            <a:spLocks noGrp="1"/>
          </p:cNvSpPr>
          <p:nvPr>
            <p:ph type="sldNum" sz="quarter" idx="10"/>
          </p:nvPr>
        </p:nvSpPr>
        <p:spPr>
          <a:xfrm>
            <a:off x="220889" y="6455964"/>
            <a:ext cx="409575" cy="21748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3" name="Rectangle 2"/>
          <p:cNvSpPr/>
          <p:nvPr/>
        </p:nvSpPr>
        <p:spPr>
          <a:xfrm>
            <a:off x="760414" y="1828555"/>
            <a:ext cx="5157906"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Verdana" pitchFamily="80" charset="0"/>
              <a:ea typeface="ＭＳ Ｐゴシック" pitchFamily="8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Verdana" pitchFamily="80" charset="0"/>
              <a:ea typeface="ＭＳ Ｐゴシック" pitchFamily="80" charset="-128"/>
            </a:endParaRPr>
          </a:p>
        </p:txBody>
      </p:sp>
      <p:sp>
        <p:nvSpPr>
          <p:cNvPr id="7" name="TextBox 6"/>
          <p:cNvSpPr txBox="1"/>
          <p:nvPr/>
        </p:nvSpPr>
        <p:spPr>
          <a:xfrm>
            <a:off x="760414" y="1533465"/>
            <a:ext cx="7840659" cy="5324535"/>
          </a:xfrm>
          <a:prstGeom prst="rect">
            <a:avLst/>
          </a:prstGeom>
          <a:noFill/>
        </p:spPr>
        <p:txBody>
          <a:bodyPr wrap="square" rtlCol="0">
            <a:spAutoFit/>
          </a:bodyPr>
          <a:lstStyle/>
          <a:p>
            <a:r>
              <a:rPr lang="en-US" sz="2800" b="1">
                <a:solidFill>
                  <a:srgbClr val="19AF19"/>
                </a:solidFill>
              </a:rPr>
              <a:t>Microaggressions</a:t>
            </a:r>
            <a:r>
              <a:rPr lang="en-US" sz="2800" b="1">
                <a:solidFill>
                  <a:schemeClr val="tx2">
                    <a:lumMod val="75000"/>
                  </a:schemeClr>
                </a:solidFill>
              </a:rPr>
              <a:t> </a:t>
            </a:r>
            <a:r>
              <a:rPr lang="en-US" sz="2800">
                <a:effectLst/>
                <a:latin typeface="Verdana" panose="020B0604030504040204" pitchFamily="34" charset="0"/>
                <a:ea typeface="Calibri" panose="020F0502020204030204" pitchFamily="34" charset="0"/>
                <a:cs typeface="Times New Roman" panose="02020603050405020304" pitchFamily="18" charset="0"/>
              </a:rPr>
              <a:t>are </a:t>
            </a:r>
            <a:r>
              <a:rPr lang="en-US" sz="2800">
                <a:solidFill>
                  <a:srgbClr val="19AF19"/>
                </a:solidFill>
                <a:effectLst/>
                <a:latin typeface="Verdana" panose="020B0604030504040204" pitchFamily="34" charset="0"/>
                <a:ea typeface="Calibri" panose="020F0502020204030204" pitchFamily="34" charset="0"/>
                <a:cs typeface="Times New Roman" panose="02020603050405020304" pitchFamily="18" charset="0"/>
              </a:rPr>
              <a:t>subtle</a:t>
            </a:r>
            <a:r>
              <a:rPr lang="en-US" sz="2800">
                <a:effectLst/>
                <a:latin typeface="Verdana" panose="020B0604030504040204" pitchFamily="34" charset="0"/>
                <a:ea typeface="Calibri" panose="020F0502020204030204" pitchFamily="34" charset="0"/>
                <a:cs typeface="Times New Roman" panose="02020603050405020304" pitchFamily="18" charset="0"/>
              </a:rPr>
              <a:t>, often </a:t>
            </a:r>
            <a:r>
              <a:rPr lang="en-US" sz="2800">
                <a:solidFill>
                  <a:srgbClr val="19AF19"/>
                </a:solidFill>
                <a:effectLst/>
                <a:latin typeface="Verdana" panose="020B0604030504040204" pitchFamily="34" charset="0"/>
                <a:ea typeface="Calibri" panose="020F0502020204030204" pitchFamily="34" charset="0"/>
                <a:cs typeface="Times New Roman" panose="02020603050405020304" pitchFamily="18" charset="0"/>
              </a:rPr>
              <a:t>unintentional</a:t>
            </a:r>
            <a:r>
              <a:rPr lang="en-US" sz="2800">
                <a:effectLst/>
                <a:latin typeface="Verdana" panose="020B0604030504040204" pitchFamily="34" charset="0"/>
                <a:ea typeface="Calibri" panose="020F0502020204030204" pitchFamily="34" charset="0"/>
                <a:cs typeface="Times New Roman" panose="02020603050405020304" pitchFamily="18" charset="0"/>
              </a:rPr>
              <a:t> actions or comments that convey negative messages toward individuals or groups based on race, gender, sexual orientation, or religion. These everyday slights could be insensitive jokes, backhanded compliments, or implicit bias.</a:t>
            </a:r>
          </a:p>
          <a:p>
            <a:endParaRPr lang="en-US" sz="2800">
              <a:solidFill>
                <a:srgbClr val="19AF19"/>
              </a:solidFill>
              <a:effectLst/>
              <a:latin typeface="Verdana" panose="020B0604030504040204" pitchFamily="34" charset="0"/>
              <a:ea typeface="Calibri" panose="020F0502020204030204" pitchFamily="34" charset="0"/>
              <a:cs typeface="Times New Roman" panose="02020603050405020304" pitchFamily="18" charset="0"/>
            </a:endParaRPr>
          </a:p>
          <a:p>
            <a:endParaRPr lang="en-US" sz="2800">
              <a:effectLst/>
              <a:latin typeface="Verdana" panose="020B0604030504040204" pitchFamily="34" charset="0"/>
              <a:ea typeface="Calibri" panose="020F0502020204030204" pitchFamily="34" charset="0"/>
              <a:cs typeface="Times New Roman" panose="02020603050405020304" pitchFamily="18" charset="0"/>
            </a:endParaRPr>
          </a:p>
          <a:p>
            <a:pPr algn="ctr"/>
            <a:endParaRPr lang="en-US" sz="2800" b="1">
              <a:solidFill>
                <a:srgbClr val="19AF19"/>
              </a:solidFill>
            </a:endParaRPr>
          </a:p>
          <a:p>
            <a:endParaRPr lang="en-US" sz="3200" b="1">
              <a:solidFill>
                <a:schemeClr val="tx2">
                  <a:lumMod val="75000"/>
                </a:schemeClr>
              </a:solidFill>
            </a:endParaRPr>
          </a:p>
        </p:txBody>
      </p:sp>
    </p:spTree>
    <p:extLst>
      <p:ext uri="{BB962C8B-B14F-4D97-AF65-F5344CB8AC3E}">
        <p14:creationId xmlns:p14="http://schemas.microsoft.com/office/powerpoint/2010/main" val="127985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4062" cy="1290637"/>
          </a:xfrm>
        </p:spPr>
        <p:txBody>
          <a:bodyPr/>
          <a:lstStyle/>
          <a:p>
            <a:pPr marR="0">
              <a:spcBef>
                <a:spcPts val="0"/>
              </a:spcBef>
              <a:spcAft>
                <a:spcPts val="0"/>
              </a:spcAft>
            </a:pPr>
            <a:r>
              <a:rPr lang="en-US" sz="3600"/>
              <a:t>Background Information: </a:t>
            </a:r>
            <a:br>
              <a:rPr lang="en-US" sz="3600"/>
            </a:br>
            <a:r>
              <a:rPr lang="en-US" sz="3200"/>
              <a:t>Key Points</a:t>
            </a:r>
            <a:br>
              <a:rPr lang="en-US" sz="3200"/>
            </a:br>
            <a:r>
              <a:rPr lang="en-US" sz="2400">
                <a:effectLst/>
                <a:latin typeface="Verdana" panose="020B0604030504040204" pitchFamily="34" charset="0"/>
                <a:ea typeface="Calibri" panose="020F0502020204030204" pitchFamily="34" charset="0"/>
                <a:cs typeface="Times New Roman" panose="02020603050405020304" pitchFamily="18" charset="0"/>
              </a:rPr>
              <a:t> </a:t>
            </a:r>
            <a:br>
              <a:rPr lang="en-US" sz="2400">
                <a:effectLst/>
                <a:latin typeface="Verdana" panose="020B0604030504040204" pitchFamily="34" charset="0"/>
                <a:ea typeface="Calibri" panose="020F0502020204030204" pitchFamily="34" charset="0"/>
                <a:cs typeface="Times New Roman" panose="02020603050405020304" pitchFamily="18" charset="0"/>
              </a:rPr>
            </a:br>
            <a:br>
              <a:rPr lang="en-US" sz="2400">
                <a:effectLst/>
                <a:latin typeface="Verdana" panose="020B0604030504040204" pitchFamily="34" charset="0"/>
                <a:ea typeface="Calibri" panose="020F0502020204030204" pitchFamily="34" charset="0"/>
                <a:cs typeface="Times New Roman" panose="02020603050405020304" pitchFamily="18" charset="0"/>
              </a:rPr>
            </a:br>
            <a:br>
              <a:rPr lang="en-US" sz="1800">
                <a:effectLst/>
                <a:latin typeface="Calibri" panose="020F0502020204030204" pitchFamily="34" charset="0"/>
                <a:ea typeface="Calibri" panose="020F0502020204030204" pitchFamily="34" charset="0"/>
                <a:cs typeface="Times New Roman" panose="02020603050405020304" pitchFamily="18" charset="0"/>
              </a:rPr>
            </a:br>
            <a:br>
              <a:rPr lang="en-US" sz="1800">
                <a:effectLst/>
                <a:latin typeface="Calibri" panose="020F0502020204030204" pitchFamily="34" charset="0"/>
                <a:ea typeface="Calibri" panose="020F0502020204030204" pitchFamily="34" charset="0"/>
                <a:cs typeface="Times New Roman" panose="02020603050405020304" pitchFamily="18" charset="0"/>
              </a:rPr>
            </a:br>
            <a:br>
              <a:rPr lang="en-US" sz="3200"/>
            </a:br>
            <a:br>
              <a:rPr lang="en-US" sz="3200"/>
            </a:br>
            <a:br>
              <a:rPr lang="en-US" sz="3200"/>
            </a:br>
            <a:br>
              <a:rPr lang="en-US" sz="3200"/>
            </a:br>
            <a:br>
              <a:rPr lang="en-US" sz="3200"/>
            </a:br>
            <a:endParaRPr lang="en-US" sz="320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3" name="Rectangle 2"/>
          <p:cNvSpPr/>
          <p:nvPr/>
        </p:nvSpPr>
        <p:spPr>
          <a:xfrm>
            <a:off x="760414" y="1828555"/>
            <a:ext cx="5157906"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Verdana" pitchFamily="80" charset="0"/>
              <a:ea typeface="ＭＳ Ｐゴシック" pitchFamily="8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Verdana" pitchFamily="80" charset="0"/>
              <a:ea typeface="ＭＳ Ｐゴシック" pitchFamily="80" charset="-128"/>
            </a:endParaRPr>
          </a:p>
        </p:txBody>
      </p:sp>
      <p:pic>
        <p:nvPicPr>
          <p:cNvPr id="9" name="Picture 8">
            <a:extLst>
              <a:ext uri="{FF2B5EF4-FFF2-40B4-BE49-F238E27FC236}">
                <a16:creationId xmlns:a16="http://schemas.microsoft.com/office/drawing/2014/main" id="{10A17403-2382-DB10-4783-2180DE9F2C6E}"/>
              </a:ext>
            </a:extLst>
          </p:cNvPr>
          <p:cNvPicPr>
            <a:picLocks noChangeAspect="1"/>
          </p:cNvPicPr>
          <p:nvPr/>
        </p:nvPicPr>
        <p:blipFill>
          <a:blip r:embed="rId3"/>
          <a:stretch>
            <a:fillRect/>
          </a:stretch>
        </p:blipFill>
        <p:spPr>
          <a:xfrm>
            <a:off x="3249666" y="1204333"/>
            <a:ext cx="3286093" cy="3238640"/>
          </a:xfrm>
          <a:prstGeom prst="rect">
            <a:avLst/>
          </a:prstGeom>
          <a:solidFill>
            <a:srgbClr val="FFFF00"/>
          </a:solidFill>
        </p:spPr>
      </p:pic>
      <p:pic>
        <p:nvPicPr>
          <p:cNvPr id="10" name="Picture 9">
            <a:extLst>
              <a:ext uri="{FF2B5EF4-FFF2-40B4-BE49-F238E27FC236}">
                <a16:creationId xmlns:a16="http://schemas.microsoft.com/office/drawing/2014/main" id="{BC170B3B-5E30-168D-E80B-73F7670D58B2}"/>
              </a:ext>
            </a:extLst>
          </p:cNvPr>
          <p:cNvPicPr>
            <a:picLocks noChangeAspect="1"/>
          </p:cNvPicPr>
          <p:nvPr/>
        </p:nvPicPr>
        <p:blipFill>
          <a:blip r:embed="rId4"/>
          <a:stretch>
            <a:fillRect/>
          </a:stretch>
        </p:blipFill>
        <p:spPr>
          <a:xfrm>
            <a:off x="253943" y="2873829"/>
            <a:ext cx="3057697" cy="3013542"/>
          </a:xfrm>
          <a:prstGeom prst="rect">
            <a:avLst/>
          </a:prstGeom>
        </p:spPr>
      </p:pic>
      <p:sp>
        <p:nvSpPr>
          <p:cNvPr id="6" name="TextBox 5">
            <a:extLst>
              <a:ext uri="{FF2B5EF4-FFF2-40B4-BE49-F238E27FC236}">
                <a16:creationId xmlns:a16="http://schemas.microsoft.com/office/drawing/2014/main" id="{98F8B32D-8D1C-3FC0-1E09-E35EA25DA253}"/>
              </a:ext>
            </a:extLst>
          </p:cNvPr>
          <p:cNvSpPr txBox="1"/>
          <p:nvPr/>
        </p:nvSpPr>
        <p:spPr>
          <a:xfrm>
            <a:off x="786905" y="3033932"/>
            <a:ext cx="2249715" cy="1785104"/>
          </a:xfrm>
          <a:prstGeom prst="rect">
            <a:avLst/>
          </a:prstGeom>
          <a:noFill/>
        </p:spPr>
        <p:txBody>
          <a:bodyPr wrap="square" rtlCol="0">
            <a:spAutoFit/>
          </a:bodyPr>
          <a:lstStyle/>
          <a:p>
            <a:r>
              <a:rPr lang="en-US" sz="2200"/>
              <a:t>What is the story of your family and connection to America? </a:t>
            </a:r>
          </a:p>
        </p:txBody>
      </p:sp>
      <p:sp>
        <p:nvSpPr>
          <p:cNvPr id="7" name="TextBox 6">
            <a:extLst>
              <a:ext uri="{FF2B5EF4-FFF2-40B4-BE49-F238E27FC236}">
                <a16:creationId xmlns:a16="http://schemas.microsoft.com/office/drawing/2014/main" id="{8943B894-7CB6-59FA-F081-42209F81DFFA}"/>
              </a:ext>
            </a:extLst>
          </p:cNvPr>
          <p:cNvSpPr txBox="1"/>
          <p:nvPr/>
        </p:nvSpPr>
        <p:spPr>
          <a:xfrm>
            <a:off x="3731597" y="1739915"/>
            <a:ext cx="2322286" cy="1446550"/>
          </a:xfrm>
          <a:prstGeom prst="rect">
            <a:avLst/>
          </a:prstGeom>
          <a:noFill/>
        </p:spPr>
        <p:txBody>
          <a:bodyPr wrap="square" rtlCol="0">
            <a:spAutoFit/>
          </a:bodyPr>
          <a:lstStyle/>
          <a:p>
            <a:r>
              <a:rPr lang="en-US" sz="2200"/>
              <a:t>Have you ever experienced micro-aggressions?</a:t>
            </a:r>
          </a:p>
        </p:txBody>
      </p:sp>
      <p:pic>
        <p:nvPicPr>
          <p:cNvPr id="8" name="Picture 7">
            <a:extLst>
              <a:ext uri="{FF2B5EF4-FFF2-40B4-BE49-F238E27FC236}">
                <a16:creationId xmlns:a16="http://schemas.microsoft.com/office/drawing/2014/main" id="{FDB775F8-A833-D2BE-A7C9-631FE4A79320}"/>
              </a:ext>
            </a:extLst>
          </p:cNvPr>
          <p:cNvPicPr>
            <a:picLocks noChangeAspect="1"/>
          </p:cNvPicPr>
          <p:nvPr/>
        </p:nvPicPr>
        <p:blipFill>
          <a:blip r:embed="rId5"/>
          <a:stretch>
            <a:fillRect/>
          </a:stretch>
        </p:blipFill>
        <p:spPr>
          <a:xfrm>
            <a:off x="5766523" y="3800064"/>
            <a:ext cx="3102741" cy="3057935"/>
          </a:xfrm>
          <a:prstGeom prst="rect">
            <a:avLst/>
          </a:prstGeom>
        </p:spPr>
      </p:pic>
      <p:sp>
        <p:nvSpPr>
          <p:cNvPr id="11" name="TextBox 10">
            <a:extLst>
              <a:ext uri="{FF2B5EF4-FFF2-40B4-BE49-F238E27FC236}">
                <a16:creationId xmlns:a16="http://schemas.microsoft.com/office/drawing/2014/main" id="{9F25A853-FCCC-C3E2-2A4D-3E3C75C1A03B}"/>
              </a:ext>
            </a:extLst>
          </p:cNvPr>
          <p:cNvSpPr txBox="1"/>
          <p:nvPr/>
        </p:nvSpPr>
        <p:spPr>
          <a:xfrm>
            <a:off x="6192614" y="4080372"/>
            <a:ext cx="2505005" cy="1785104"/>
          </a:xfrm>
          <a:prstGeom prst="rect">
            <a:avLst/>
          </a:prstGeom>
          <a:noFill/>
        </p:spPr>
        <p:txBody>
          <a:bodyPr wrap="square" rtlCol="0">
            <a:spAutoFit/>
          </a:bodyPr>
          <a:lstStyle/>
          <a:p>
            <a:r>
              <a:rPr lang="en-US" sz="2200"/>
              <a:t>Does your family have rituals that promote cultural values?</a:t>
            </a:r>
          </a:p>
        </p:txBody>
      </p:sp>
    </p:spTree>
    <p:extLst>
      <p:ext uri="{BB962C8B-B14F-4D97-AF65-F5344CB8AC3E}">
        <p14:creationId xmlns:p14="http://schemas.microsoft.com/office/powerpoint/2010/main" val="153098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a:p>
          <a:p>
            <a:pPr algn="ctr"/>
            <a:endParaRPr lang="en-US" sz="1000" b="1"/>
          </a:p>
          <a:p>
            <a:pPr algn="ctr"/>
            <a:endParaRPr lang="en-US" sz="1000" b="1"/>
          </a:p>
          <a:p>
            <a:pPr algn="ctr"/>
            <a:endParaRPr lang="en-US" sz="1000" b="1"/>
          </a:p>
          <a:p>
            <a:pPr algn="ctr"/>
            <a:endParaRPr lang="en-US" sz="1000" b="1"/>
          </a:p>
          <a:p>
            <a:pPr algn="ctr"/>
            <a:r>
              <a:rPr lang="en-US" sz="6000" b="1">
                <a:solidFill>
                  <a:schemeClr val="bg1"/>
                </a:solidFill>
              </a:rPr>
              <a:t>Conversation </a:t>
            </a:r>
          </a:p>
          <a:p>
            <a:pPr algn="ctr"/>
            <a:r>
              <a:rPr lang="en-US" sz="6000" b="1">
                <a:solidFill>
                  <a:schemeClr val="bg1"/>
                </a:solidFill>
              </a:rPr>
              <a:t>Starter</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7</a:t>
            </a:fld>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solidFill>
                  <a:srgbClr val="000000"/>
                </a:solidFill>
              </a:rPr>
              <a:t>Eyes That Kiss in the Corners</a:t>
            </a:r>
            <a:r>
              <a:rPr kumimoji="0" lang="en-US" sz="800" b="0" i="0" u="none" strike="noStrike" kern="1200" cap="none" spc="0" normalizeH="0" baseline="0" noProof="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014541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0"/>
              </a:spcBef>
            </a:pPr>
            <a:r>
              <a:rPr lang="en-US" sz="3200"/>
              <a:t>Conversation Starter:    Grades K-2</a:t>
            </a:r>
            <a:br>
              <a:rPr lang="en-US" sz="3200"/>
            </a:br>
            <a:r>
              <a:rPr lang="en-US" sz="3200"/>
              <a:t>Your Reflection is You</a:t>
            </a:r>
            <a:br>
              <a:rPr lang="en-US" sz="3600"/>
            </a:br>
            <a:br>
              <a:rPr lang="en-US" sz="3600"/>
            </a:br>
            <a:br>
              <a:rPr lang="en-US" sz="2400" i="1"/>
            </a:br>
            <a:br>
              <a:rPr lang="en-US" sz="1000" i="1"/>
            </a:br>
            <a:br>
              <a:rPr lang="en-US" sz="2400"/>
            </a:br>
            <a:endParaRPr lang="en-US" sz="240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8</a:t>
            </a:fld>
            <a:endParaRPr lang="en-US"/>
          </a:p>
        </p:txBody>
      </p:sp>
      <p:sp>
        <p:nvSpPr>
          <p:cNvPr id="5" name="Footer Placeholder 4"/>
          <p:cNvSpPr>
            <a:spLocks noGrp="1"/>
          </p:cNvSpPr>
          <p:nvPr>
            <p:ph type="ftr" sz="quarter" idx="11"/>
          </p:nvPr>
        </p:nvSpPr>
        <p:spPr/>
        <p:txBody>
          <a:bodyPr/>
          <a:lstStyle/>
          <a:p>
            <a:pPr>
              <a:defRPr/>
            </a:pPr>
            <a:r>
              <a:rPr lang="en-US"/>
              <a:t>Eyes That Kiss in the Corners 2023 PROJECT CORNERSTONE</a:t>
            </a:r>
            <a:endParaRPr lang="en-US">
              <a:solidFill>
                <a:schemeClr val="bg2"/>
              </a:solidFill>
            </a:endParaRPr>
          </a:p>
        </p:txBody>
      </p:sp>
      <p:pic>
        <p:nvPicPr>
          <p:cNvPr id="3" name="Picture 2">
            <a:extLst>
              <a:ext uri="{FF2B5EF4-FFF2-40B4-BE49-F238E27FC236}">
                <a16:creationId xmlns:a16="http://schemas.microsoft.com/office/drawing/2014/main" id="{3DDBB6BE-6ECB-1B06-B81D-EDCD8C408463}"/>
              </a:ext>
            </a:extLst>
          </p:cNvPr>
          <p:cNvPicPr>
            <a:picLocks noChangeAspect="1"/>
          </p:cNvPicPr>
          <p:nvPr/>
        </p:nvPicPr>
        <p:blipFill>
          <a:blip r:embed="rId3"/>
          <a:stretch>
            <a:fillRect/>
          </a:stretch>
        </p:blipFill>
        <p:spPr>
          <a:xfrm>
            <a:off x="555625" y="1443492"/>
            <a:ext cx="5165271" cy="3443514"/>
          </a:xfrm>
          <a:prstGeom prst="rect">
            <a:avLst/>
          </a:prstGeom>
        </p:spPr>
      </p:pic>
      <p:pic>
        <p:nvPicPr>
          <p:cNvPr id="6" name="Picture 5">
            <a:extLst>
              <a:ext uri="{FF2B5EF4-FFF2-40B4-BE49-F238E27FC236}">
                <a16:creationId xmlns:a16="http://schemas.microsoft.com/office/drawing/2014/main" id="{2715F4AC-1031-506F-F627-437F2D1AC7A3}"/>
              </a:ext>
            </a:extLst>
          </p:cNvPr>
          <p:cNvPicPr>
            <a:picLocks noChangeAspect="1"/>
          </p:cNvPicPr>
          <p:nvPr/>
        </p:nvPicPr>
        <p:blipFill>
          <a:blip r:embed="rId4"/>
          <a:stretch>
            <a:fillRect/>
          </a:stretch>
        </p:blipFill>
        <p:spPr>
          <a:xfrm>
            <a:off x="5517771" y="2438400"/>
            <a:ext cx="2612119" cy="3918178"/>
          </a:xfrm>
          <a:prstGeom prst="rect">
            <a:avLst/>
          </a:prstGeom>
        </p:spPr>
      </p:pic>
    </p:spTree>
    <p:extLst>
      <p:ext uri="{BB962C8B-B14F-4D97-AF65-F5344CB8AC3E}">
        <p14:creationId xmlns:p14="http://schemas.microsoft.com/office/powerpoint/2010/main" val="2092234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328613"/>
            <a:ext cx="8528504" cy="1021216"/>
          </a:xfrm>
        </p:spPr>
        <p:txBody>
          <a:bodyPr/>
          <a:lstStyle/>
          <a:p>
            <a:pPr>
              <a:spcBef>
                <a:spcPts val="0"/>
              </a:spcBef>
            </a:pPr>
            <a:r>
              <a:rPr lang="en-US" sz="3200"/>
              <a:t>Conversation Starter:  	Grades K-6</a:t>
            </a:r>
            <a:br>
              <a:rPr lang="en-US" sz="3200"/>
            </a:br>
            <a:r>
              <a:rPr lang="en-US" sz="3200"/>
              <a:t>Restorative Justice Circle</a:t>
            </a:r>
            <a:br>
              <a:rPr lang="en-US" sz="3600"/>
            </a:br>
            <a:br>
              <a:rPr lang="en-US" sz="3600"/>
            </a:br>
            <a:br>
              <a:rPr lang="en-US" sz="2800" b="1"/>
            </a:br>
            <a:br>
              <a:rPr lang="en-US" sz="2400"/>
            </a:br>
            <a:endParaRPr lang="en-US" sz="240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9</a:t>
            </a:fld>
            <a:endParaRPr lang="en-US"/>
          </a:p>
        </p:txBody>
      </p:sp>
      <p:sp>
        <p:nvSpPr>
          <p:cNvPr id="5" name="Footer Placeholder 4"/>
          <p:cNvSpPr>
            <a:spLocks noGrp="1"/>
          </p:cNvSpPr>
          <p:nvPr>
            <p:ph type="ftr" sz="quarter" idx="11"/>
          </p:nvPr>
        </p:nvSpPr>
        <p:spPr/>
        <p:txBody>
          <a:bodyPr/>
          <a:lstStyle/>
          <a:p>
            <a:pPr>
              <a:defRPr/>
            </a:pPr>
            <a:r>
              <a:rPr lang="en-US"/>
              <a:t>Eyes That Kiss in the Corners 2023 PROJECT CORNERSTONE</a:t>
            </a:r>
            <a:endParaRPr lang="en-US">
              <a:solidFill>
                <a:schemeClr val="bg2"/>
              </a:solidFill>
            </a:endParaRPr>
          </a:p>
        </p:txBody>
      </p:sp>
      <p:pic>
        <p:nvPicPr>
          <p:cNvPr id="3" name="Picture 2">
            <a:extLst>
              <a:ext uri="{FF2B5EF4-FFF2-40B4-BE49-F238E27FC236}">
                <a16:creationId xmlns:a16="http://schemas.microsoft.com/office/drawing/2014/main" id="{B4FD59A7-A350-66ED-0016-5EC338E4A318}"/>
              </a:ext>
            </a:extLst>
          </p:cNvPr>
          <p:cNvPicPr>
            <a:picLocks noChangeAspect="1"/>
          </p:cNvPicPr>
          <p:nvPr/>
        </p:nvPicPr>
        <p:blipFill>
          <a:blip r:embed="rId3"/>
          <a:stretch>
            <a:fillRect/>
          </a:stretch>
        </p:blipFill>
        <p:spPr>
          <a:xfrm>
            <a:off x="4101192" y="1989221"/>
            <a:ext cx="4575616" cy="3050411"/>
          </a:xfrm>
          <a:prstGeom prst="rect">
            <a:avLst/>
          </a:prstGeom>
        </p:spPr>
      </p:pic>
      <p:sp>
        <p:nvSpPr>
          <p:cNvPr id="6" name="TextBox 5">
            <a:extLst>
              <a:ext uri="{FF2B5EF4-FFF2-40B4-BE49-F238E27FC236}">
                <a16:creationId xmlns:a16="http://schemas.microsoft.com/office/drawing/2014/main" id="{6AA68802-CF9F-C528-6ACD-19A778C18F50}"/>
              </a:ext>
            </a:extLst>
          </p:cNvPr>
          <p:cNvSpPr txBox="1"/>
          <p:nvPr/>
        </p:nvSpPr>
        <p:spPr>
          <a:xfrm>
            <a:off x="4114800" y="2808514"/>
            <a:ext cx="914400" cy="914400"/>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25D0E326-83F6-B4E1-A56E-C4D38FDD918B}"/>
              </a:ext>
            </a:extLst>
          </p:cNvPr>
          <p:cNvSpPr txBox="1"/>
          <p:nvPr/>
        </p:nvSpPr>
        <p:spPr>
          <a:xfrm>
            <a:off x="568325" y="1744820"/>
            <a:ext cx="3229429" cy="4216539"/>
          </a:xfrm>
          <a:prstGeom prst="rect">
            <a:avLst/>
          </a:prstGeom>
          <a:noFill/>
          <a:ln>
            <a:solidFill>
              <a:srgbClr val="0070C0"/>
            </a:solidFill>
          </a:ln>
          <a:effectLst>
            <a:outerShdw blurRad="50800" dist="38100" dir="2700000" algn="tl" rotWithShape="0">
              <a:prstClr val="black">
                <a:alpha val="40000"/>
              </a:prstClr>
            </a:outerShdw>
          </a:effectLst>
        </p:spPr>
        <p:txBody>
          <a:bodyPr wrap="square" rtlCol="0">
            <a:spAutoFit/>
          </a:bodyPr>
          <a:lstStyle/>
          <a:p>
            <a:endParaRPr lang="en-US"/>
          </a:p>
          <a:p>
            <a:pPr marL="342900" marR="0" lvl="0" indent="-342900">
              <a:spcBef>
                <a:spcPts val="0"/>
              </a:spcBef>
              <a:spcAft>
                <a:spcPts val="0"/>
              </a:spcAft>
              <a:buFont typeface="Symbol" panose="05050102010706020507" pitchFamily="18" charset="2"/>
              <a:buChar char=""/>
            </a:pPr>
            <a:r>
              <a:rPr lang="en-US" sz="2800">
                <a:effectLst/>
                <a:latin typeface="Verdana" panose="020B0604030504040204" pitchFamily="34" charset="0"/>
                <a:ea typeface="Calibri" panose="020F0502020204030204" pitchFamily="34" charset="0"/>
                <a:cs typeface="Times New Roman" panose="02020603050405020304" pitchFamily="18" charset="0"/>
              </a:rPr>
              <a:t>What is your favorite color?</a:t>
            </a:r>
          </a:p>
          <a:p>
            <a:pPr marL="342900" marR="0" lvl="0" indent="-342900">
              <a:spcBef>
                <a:spcPts val="0"/>
              </a:spcBef>
              <a:spcAft>
                <a:spcPts val="0"/>
              </a:spcAft>
              <a:buFont typeface="Symbol" panose="05050102010706020507" pitchFamily="18" charset="2"/>
              <a:buChar char=""/>
            </a:pPr>
            <a:r>
              <a:rPr lang="en-US" sz="2800">
                <a:effectLst/>
                <a:latin typeface="Verdana" panose="020B0604030504040204" pitchFamily="34" charset="0"/>
                <a:ea typeface="Calibri" panose="020F0502020204030204" pitchFamily="34" charset="0"/>
                <a:cs typeface="Times New Roman" panose="02020603050405020304" pitchFamily="18" charset="0"/>
              </a:rPr>
              <a:t>What is something fun to do?</a:t>
            </a:r>
          </a:p>
          <a:p>
            <a:pPr marL="342900" marR="0" lvl="0" indent="-342900">
              <a:spcBef>
                <a:spcPts val="0"/>
              </a:spcBef>
              <a:spcAft>
                <a:spcPts val="0"/>
              </a:spcAft>
              <a:buFont typeface="Symbol" panose="05050102010706020507" pitchFamily="18" charset="2"/>
              <a:buChar char=""/>
            </a:pPr>
            <a:r>
              <a:rPr lang="en-US" sz="2800">
                <a:effectLst/>
                <a:latin typeface="Verdana" panose="020B0604030504040204" pitchFamily="34" charset="0"/>
                <a:ea typeface="Calibri" panose="020F0502020204030204" pitchFamily="34" charset="0"/>
                <a:cs typeface="Times New Roman" panose="02020603050405020304" pitchFamily="18" charset="0"/>
              </a:rPr>
              <a:t>What is your favorite meal?</a:t>
            </a:r>
          </a:p>
          <a:p>
            <a:endParaRPr lang="en-US"/>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2029518064"/>
      </p:ext>
    </p:extLst>
  </p:cSld>
  <p:clrMapOvr>
    <a:masterClrMapping/>
  </p:clrMapOvr>
</p:sld>
</file>

<file path=ppt/theme/theme1.xml><?xml version="1.0" encoding="utf-8"?>
<a:theme xmlns:a="http://schemas.openxmlformats.org/drawingml/2006/main" name="CS_PPT_template_REV">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FRIENDS">
  <a:themeElements>
    <a:clrScheme name="FRIENDS">
      <a:dk1>
        <a:srgbClr val="000000"/>
      </a:dk1>
      <a:lt1>
        <a:srgbClr val="FFFFFF"/>
      </a:lt1>
      <a:dk2>
        <a:srgbClr val="A7A7A7"/>
      </a:dk2>
      <a:lt2>
        <a:srgbClr val="535353"/>
      </a:lt2>
      <a:accent1>
        <a:srgbClr val="92278F"/>
      </a:accent1>
      <a:accent2>
        <a:srgbClr val="0089D0"/>
      </a:accent2>
      <a:accent3>
        <a:srgbClr val="8F8F8F"/>
      </a:accent3>
      <a:accent4>
        <a:srgbClr val="707070"/>
      </a:accent4>
      <a:accent5>
        <a:srgbClr val="C7ACC6"/>
      </a:accent5>
      <a:accent6>
        <a:srgbClr val="007CBC"/>
      </a:accent6>
      <a:hlink>
        <a:srgbClr val="0000FF"/>
      </a:hlink>
      <a:folHlink>
        <a:srgbClr val="FF00FF"/>
      </a:folHlink>
    </a:clrScheme>
    <a:fontScheme name="FRIENDS">
      <a:majorFont>
        <a:latin typeface="Verdana"/>
        <a:ea typeface="Verdana"/>
        <a:cs typeface="Verdana"/>
      </a:majorFont>
      <a:minorFont>
        <a:latin typeface="Helvetica"/>
        <a:ea typeface="Helvetica"/>
        <a:cs typeface="Helvetica"/>
      </a:minorFont>
    </a:fontScheme>
    <a:fmtScheme name="FRIEND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4A240A4369BD4B8E62ADC970CDAB73" ma:contentTypeVersion="17" ma:contentTypeDescription="Create a new document." ma:contentTypeScope="" ma:versionID="5bd3471c19b159aef2cea44eca4af322">
  <xsd:schema xmlns:xsd="http://www.w3.org/2001/XMLSchema" xmlns:xs="http://www.w3.org/2001/XMLSchema" xmlns:p="http://schemas.microsoft.com/office/2006/metadata/properties" xmlns:ns2="b2a57fa4-c662-4c21-ac6a-d9b9cbcda439" xmlns:ns3="9ebef5b9-c5d5-4c25-a9fe-bec868ad469b" targetNamespace="http://schemas.microsoft.com/office/2006/metadata/properties" ma:root="true" ma:fieldsID="31c4b496514f6c7a4db17234376c307a" ns2:_="" ns3:_="">
    <xsd:import namespace="b2a57fa4-c662-4c21-ac6a-d9b9cbcda439"/>
    <xsd:import namespace="9ebef5b9-c5d5-4c25-a9fe-bec868ad46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57fa4-c662-4c21-ac6a-d9b9cbcda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938087-ec50-45ed-980d-13c342d101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bef5b9-c5d5-4c25-a9fe-bec868ad46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02b53e-a439-4259-aabb-ef34b2061265}" ma:internalName="TaxCatchAll" ma:showField="CatchAllData" ma:web="9ebef5b9-c5d5-4c25-a9fe-bec868ad46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a57fa4-c662-4c21-ac6a-d9b9cbcda439">
      <Terms xmlns="http://schemas.microsoft.com/office/infopath/2007/PartnerControls"/>
    </lcf76f155ced4ddcb4097134ff3c332f>
    <TaxCatchAll xmlns="9ebef5b9-c5d5-4c25-a9fe-bec868ad469b" xsi:nil="true"/>
  </documentManagement>
</p:properties>
</file>

<file path=customXml/itemProps1.xml><?xml version="1.0" encoding="utf-8"?>
<ds:datastoreItem xmlns:ds="http://schemas.openxmlformats.org/officeDocument/2006/customXml" ds:itemID="{44EFF2A8-132E-4E27-838D-7CE7BFE5C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a57fa4-c662-4c21-ac6a-d9b9cbcda439"/>
    <ds:schemaRef ds:uri="9ebef5b9-c5d5-4c25-a9fe-bec868ad46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E496C4-EEFE-4052-B8B9-9DA64B457459}">
  <ds:schemaRefs>
    <ds:schemaRef ds:uri="http://schemas.microsoft.com/sharepoint/v3/contenttype/forms"/>
  </ds:schemaRefs>
</ds:datastoreItem>
</file>

<file path=customXml/itemProps3.xml><?xml version="1.0" encoding="utf-8"?>
<ds:datastoreItem xmlns:ds="http://schemas.openxmlformats.org/officeDocument/2006/customXml" ds:itemID="{4EBED1BA-ABC3-4072-92FE-284FE4E687EF}">
  <ds:schemaRefs>
    <ds:schemaRef ds:uri="9ebef5b9-c5d5-4c25-a9fe-bec868ad469b"/>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http://schemas.microsoft.com/office/2006/metadata/properties"/>
    <ds:schemaRef ds:uri="b2a57fa4-c662-4c21-ac6a-d9b9cbcda43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CS_PPT_template_REV</Template>
  <TotalTime>6</TotalTime>
  <Words>4727</Words>
  <Application>Microsoft Macintosh PowerPoint</Application>
  <PresentationFormat>On-screen Show (4:3)</PresentationFormat>
  <Paragraphs>490</Paragraphs>
  <Slides>27</Slides>
  <Notes>27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Arial</vt:lpstr>
      <vt:lpstr>Calibri</vt:lpstr>
      <vt:lpstr>Cambria</vt:lpstr>
      <vt:lpstr>canada-type-gibson</vt:lpstr>
      <vt:lpstr>Comic Sans MS</vt:lpstr>
      <vt:lpstr>Garamond</vt:lpstr>
      <vt:lpstr>Helvetica</vt:lpstr>
      <vt:lpstr>Symbol</vt:lpstr>
      <vt:lpstr>Times New Roman</vt:lpstr>
      <vt:lpstr>Verdana</vt:lpstr>
      <vt:lpstr>CS_PPT_template_REV</vt:lpstr>
      <vt:lpstr>FRIENDS</vt:lpstr>
      <vt:lpstr>1_FRIENDS</vt:lpstr>
      <vt:lpstr>2_FRIENDS</vt:lpstr>
      <vt:lpstr>4_FRIENDS</vt:lpstr>
      <vt:lpstr>Eyes That Kiss in the Corners</vt:lpstr>
      <vt:lpstr>ABC:    Champion Year</vt:lpstr>
      <vt:lpstr>Empathy:   Connect with Empathy</vt:lpstr>
      <vt:lpstr>PowerPoint Presentation</vt:lpstr>
      <vt:lpstr>Background Information:  Key Points </vt:lpstr>
      <vt:lpstr>Background Information:  Key Points           </vt:lpstr>
      <vt:lpstr>PowerPoint Presentation</vt:lpstr>
      <vt:lpstr>Conversation Starter:    Grades K-2 Your Reflection is You     </vt:lpstr>
      <vt:lpstr>Conversation Starter:   Grades K-6 Restorative Justice Circle    </vt:lpstr>
      <vt:lpstr>PowerPoint Presentation</vt:lpstr>
      <vt:lpstr>Reading the Book</vt:lpstr>
      <vt:lpstr>PowerPoint Presentation</vt:lpstr>
      <vt:lpstr>Discussion:   Grades K-2</vt:lpstr>
      <vt:lpstr>Discussion:   Grades 3-6  </vt:lpstr>
      <vt:lpstr>PowerPoint Presentation</vt:lpstr>
      <vt:lpstr>Activity Options:      Grades K-6 Mirror, Mirror on the Wall      </vt:lpstr>
      <vt:lpstr>Activity Options:      Grades 3-6 Unique Me in a Diverse World  </vt:lpstr>
      <vt:lpstr>Activity Options:      Grades K-6 Gratitude Circle  </vt:lpstr>
      <vt:lpstr>Activity Options:      Grades K-6 Gratitude Tree              </vt:lpstr>
      <vt:lpstr>Activity Options:         Grades 3-6 Be True and Be Kind Pins</vt:lpstr>
      <vt:lpstr>PowerPoint Presentation</vt:lpstr>
      <vt:lpstr>Closing:</vt:lpstr>
      <vt:lpstr>PowerPoint Presentation</vt:lpstr>
      <vt:lpstr>School Wide Extensions:  Multi-Cultural Festival</vt:lpstr>
      <vt:lpstr>School Wide Extensions    </vt:lpstr>
      <vt:lpstr>Home and School Communication</vt:lpstr>
      <vt:lpstr>Closing Comments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TO THE END</dc:title>
  <dc:creator>Kelly Noftz (Association Office)</dc:creator>
  <cp:lastModifiedBy>Rona Brodrick (Project Cornerstone)</cp:lastModifiedBy>
  <cp:revision>2</cp:revision>
  <cp:lastPrinted>2023-12-20T17:14:18Z</cp:lastPrinted>
  <dcterms:created xsi:type="dcterms:W3CDTF">2014-06-13T21:18:18Z</dcterms:created>
  <dcterms:modified xsi:type="dcterms:W3CDTF">2023-12-20T17:16:05Z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0x010100724A240A4369BD4B8E62ADC970CDAB73</vt:lpwstr>
  </property>
  <property fmtid="{D5CDD505-2E9C-101B-9397-08002B2CF9AE}" pid="3" name="MediaServiceImageTags">
    <vt:lpwstr/>
  </property>
</Properties>
</file>