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9"/>
    <p:sldId id="257" r:id="rId50"/>
    <p:sldId id="258" r:id="rId51"/>
    <p:sldId id="259" r:id="rId52"/>
    <p:sldId id="260" r:id="rId53"/>
    <p:sldId id="261" r:id="rId54"/>
    <p:sldId id="262" r:id="rId55"/>
    <p:sldId id="263" r:id="rId56"/>
    <p:sldId id="264" r:id="rId57"/>
    <p:sldId id="265" r:id="rId58"/>
    <p:sldId id="266" r:id="rId5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Poppins" charset="1" panose="00000500000000000000"/>
      <p:regular r:id="rId12"/>
    </p:embeddedFont>
    <p:embeddedFont>
      <p:font typeface="Poppins Bold" charset="1" panose="00000800000000000000"/>
      <p:regular r:id="rId13"/>
    </p:embeddedFont>
    <p:embeddedFont>
      <p:font typeface="Poppins Italics" charset="1" panose="00000500000000000000"/>
      <p:regular r:id="rId14"/>
    </p:embeddedFont>
    <p:embeddedFont>
      <p:font typeface="Poppins Bold Italics" charset="1" panose="00000800000000000000"/>
      <p:regular r:id="rId15"/>
    </p:embeddedFont>
    <p:embeddedFont>
      <p:font typeface="Poppins Thin" charset="1" panose="00000300000000000000"/>
      <p:regular r:id="rId16"/>
    </p:embeddedFont>
    <p:embeddedFont>
      <p:font typeface="Poppins Thin Italics" charset="1" panose="00000300000000000000"/>
      <p:regular r:id="rId17"/>
    </p:embeddedFont>
    <p:embeddedFont>
      <p:font typeface="Poppins Extra-Light" charset="1" panose="00000300000000000000"/>
      <p:regular r:id="rId18"/>
    </p:embeddedFont>
    <p:embeddedFont>
      <p:font typeface="Poppins Extra-Light Italics" charset="1" panose="00000300000000000000"/>
      <p:regular r:id="rId19"/>
    </p:embeddedFont>
    <p:embeddedFont>
      <p:font typeface="Poppins Light" charset="1" panose="00000400000000000000"/>
      <p:regular r:id="rId20"/>
    </p:embeddedFont>
    <p:embeddedFont>
      <p:font typeface="Poppins Light Italics" charset="1" panose="00000400000000000000"/>
      <p:regular r:id="rId21"/>
    </p:embeddedFont>
    <p:embeddedFont>
      <p:font typeface="Poppins Medium" charset="1" panose="00000600000000000000"/>
      <p:regular r:id="rId22"/>
    </p:embeddedFont>
    <p:embeddedFont>
      <p:font typeface="Poppins Medium Italics" charset="1" panose="00000600000000000000"/>
      <p:regular r:id="rId23"/>
    </p:embeddedFont>
    <p:embeddedFont>
      <p:font typeface="Poppins Semi-Bold" charset="1" panose="00000700000000000000"/>
      <p:regular r:id="rId24"/>
    </p:embeddedFont>
    <p:embeddedFont>
      <p:font typeface="Poppins Semi-Bold Italics" charset="1" panose="00000700000000000000"/>
      <p:regular r:id="rId25"/>
    </p:embeddedFont>
    <p:embeddedFont>
      <p:font typeface="Poppins Ultra-Bold" charset="1" panose="00000900000000000000"/>
      <p:regular r:id="rId26"/>
    </p:embeddedFont>
    <p:embeddedFont>
      <p:font typeface="Poppins Ultra-Bold Italics" charset="1" panose="00000900000000000000"/>
      <p:regular r:id="rId27"/>
    </p:embeddedFont>
    <p:embeddedFont>
      <p:font typeface="Poppins Heavy" charset="1" panose="00000A00000000000000"/>
      <p:regular r:id="rId28"/>
    </p:embeddedFont>
    <p:embeddedFont>
      <p:font typeface="Poppins Heavy Italics" charset="1" panose="00000A00000000000000"/>
      <p:regular r:id="rId29"/>
    </p:embeddedFont>
    <p:embeddedFont>
      <p:font typeface="Montserrat" charset="1" panose="00000500000000000000"/>
      <p:regular r:id="rId30"/>
    </p:embeddedFont>
    <p:embeddedFont>
      <p:font typeface="Montserrat Bold" charset="1" panose="00000800000000000000"/>
      <p:regular r:id="rId31"/>
    </p:embeddedFont>
    <p:embeddedFont>
      <p:font typeface="Montserrat Italics" charset="1" panose="00000500000000000000"/>
      <p:regular r:id="rId32"/>
    </p:embeddedFont>
    <p:embeddedFont>
      <p:font typeface="Montserrat Bold Italics" charset="1" panose="00000800000000000000"/>
      <p:regular r:id="rId33"/>
    </p:embeddedFont>
    <p:embeddedFont>
      <p:font typeface="Montserrat Thin" charset="1" panose="00000300000000000000"/>
      <p:regular r:id="rId34"/>
    </p:embeddedFont>
    <p:embeddedFont>
      <p:font typeface="Montserrat Thin Italics" charset="1" panose="00000300000000000000"/>
      <p:regular r:id="rId35"/>
    </p:embeddedFont>
    <p:embeddedFont>
      <p:font typeface="Montserrat Extra-Light" charset="1" panose="00000300000000000000"/>
      <p:regular r:id="rId36"/>
    </p:embeddedFont>
    <p:embeddedFont>
      <p:font typeface="Montserrat Extra-Light Italics" charset="1" panose="00000300000000000000"/>
      <p:regular r:id="rId37"/>
    </p:embeddedFont>
    <p:embeddedFont>
      <p:font typeface="Montserrat Light" charset="1" panose="00000400000000000000"/>
      <p:regular r:id="rId38"/>
    </p:embeddedFont>
    <p:embeddedFont>
      <p:font typeface="Montserrat Light Italics" charset="1" panose="00000400000000000000"/>
      <p:regular r:id="rId39"/>
    </p:embeddedFont>
    <p:embeddedFont>
      <p:font typeface="Montserrat Medium" charset="1" panose="00000600000000000000"/>
      <p:regular r:id="rId40"/>
    </p:embeddedFont>
    <p:embeddedFont>
      <p:font typeface="Montserrat Medium Italics" charset="1" panose="00000600000000000000"/>
      <p:regular r:id="rId41"/>
    </p:embeddedFont>
    <p:embeddedFont>
      <p:font typeface="Montserrat Semi-Bold" charset="1" panose="00000700000000000000"/>
      <p:regular r:id="rId42"/>
    </p:embeddedFont>
    <p:embeddedFont>
      <p:font typeface="Montserrat Semi-Bold Italics" charset="1" panose="00000700000000000000"/>
      <p:regular r:id="rId43"/>
    </p:embeddedFont>
    <p:embeddedFont>
      <p:font typeface="Montserrat Ultra-Bold" charset="1" panose="00000900000000000000"/>
      <p:regular r:id="rId44"/>
    </p:embeddedFont>
    <p:embeddedFont>
      <p:font typeface="Montserrat Ultra-Bold Italics" charset="1" panose="00000900000000000000"/>
      <p:regular r:id="rId45"/>
    </p:embeddedFont>
    <p:embeddedFont>
      <p:font typeface="Montserrat Heavy" charset="1" panose="00000A00000000000000"/>
      <p:regular r:id="rId46"/>
    </p:embeddedFont>
    <p:embeddedFont>
      <p:font typeface="Montserrat Heavy Italics" charset="1" panose="00000A00000000000000"/>
      <p:regular r:id="rId47"/>
    </p:embeddedFont>
    <p:embeddedFont>
      <p:font typeface="Bryndan Write" charset="1" panose="0200050300000000000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26" Type="http://schemas.openxmlformats.org/officeDocument/2006/relationships/font" Target="fonts/font26.fntdata"/><Relationship Id="rId39" Type="http://schemas.openxmlformats.org/officeDocument/2006/relationships/font" Target="fonts/font39.fntdata"/><Relationship Id="rId21" Type="http://schemas.openxmlformats.org/officeDocument/2006/relationships/font" Target="fonts/font21.fntdata"/><Relationship Id="rId34" Type="http://schemas.openxmlformats.org/officeDocument/2006/relationships/font" Target="fonts/font34.fntdata"/><Relationship Id="rId42" Type="http://schemas.openxmlformats.org/officeDocument/2006/relationships/font" Target="fonts/font42.fntdata"/><Relationship Id="rId47" Type="http://schemas.openxmlformats.org/officeDocument/2006/relationships/font" Target="fonts/font47.fntdata"/><Relationship Id="rId50" Type="http://schemas.openxmlformats.org/officeDocument/2006/relationships/slide" Target="slides/slide2.xml"/><Relationship Id="rId55" Type="http://schemas.openxmlformats.org/officeDocument/2006/relationships/slide" Target="slides/slide7.xml"/><Relationship Id="rId7" Type="http://schemas.openxmlformats.org/officeDocument/2006/relationships/font" Target="fonts/font7.fntdata"/><Relationship Id="rId16" Type="http://schemas.openxmlformats.org/officeDocument/2006/relationships/font" Target="fonts/font16.fntdata"/><Relationship Id="rId2" Type="http://schemas.openxmlformats.org/officeDocument/2006/relationships/presProps" Target="presProps.xml"/><Relationship Id="rId29" Type="http://schemas.openxmlformats.org/officeDocument/2006/relationships/font" Target="fonts/font29.fntdata"/><Relationship Id="rId11" Type="http://schemas.openxmlformats.org/officeDocument/2006/relationships/font" Target="fonts/font11.fntdata"/><Relationship Id="rId24" Type="http://schemas.openxmlformats.org/officeDocument/2006/relationships/font" Target="fonts/font24.fntdata"/><Relationship Id="rId32" Type="http://schemas.openxmlformats.org/officeDocument/2006/relationships/font" Target="fonts/font32.fntdata"/><Relationship Id="rId37" Type="http://schemas.openxmlformats.org/officeDocument/2006/relationships/font" Target="fonts/font37.fntdata"/><Relationship Id="rId40" Type="http://schemas.openxmlformats.org/officeDocument/2006/relationships/font" Target="fonts/font40.fntdata"/><Relationship Id="rId45" Type="http://schemas.openxmlformats.org/officeDocument/2006/relationships/font" Target="fonts/font45.fntdata"/><Relationship Id="rId53" Type="http://schemas.openxmlformats.org/officeDocument/2006/relationships/slide" Target="slides/slide5.xml"/><Relationship Id="rId58" Type="http://schemas.openxmlformats.org/officeDocument/2006/relationships/slide" Target="slides/slide10.xml"/><Relationship Id="rId5" Type="http://schemas.openxmlformats.org/officeDocument/2006/relationships/tableStyles" Target="tableStyles.xml"/><Relationship Id="rId61" Type="http://schemas.openxmlformats.org/officeDocument/2006/relationships/customXml" Target="../customXml/item2.xml"/><Relationship Id="rId19" Type="http://schemas.openxmlformats.org/officeDocument/2006/relationships/font" Target="fonts/font19.fntdata"/><Relationship Id="rId14" Type="http://schemas.openxmlformats.org/officeDocument/2006/relationships/font" Target="fonts/font14.fntdata"/><Relationship Id="rId22" Type="http://schemas.openxmlformats.org/officeDocument/2006/relationships/font" Target="fonts/font22.fntdata"/><Relationship Id="rId27" Type="http://schemas.openxmlformats.org/officeDocument/2006/relationships/font" Target="fonts/font27.fntdata"/><Relationship Id="rId30" Type="http://schemas.openxmlformats.org/officeDocument/2006/relationships/font" Target="fonts/font30.fntdata"/><Relationship Id="rId35" Type="http://schemas.openxmlformats.org/officeDocument/2006/relationships/font" Target="fonts/font35.fntdata"/><Relationship Id="rId43" Type="http://schemas.openxmlformats.org/officeDocument/2006/relationships/font" Target="fonts/font43.fntdata"/><Relationship Id="rId48" Type="http://schemas.openxmlformats.org/officeDocument/2006/relationships/font" Target="fonts/font48.fntdata"/><Relationship Id="rId56" Type="http://schemas.openxmlformats.org/officeDocument/2006/relationships/slide" Target="slides/slide8.xml"/><Relationship Id="rId51" Type="http://schemas.openxmlformats.org/officeDocument/2006/relationships/slide" Target="slides/slide3.xml"/><Relationship Id="rId8" Type="http://schemas.openxmlformats.org/officeDocument/2006/relationships/font" Target="fonts/font8.fntdata"/><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font" Target="fonts/font25.fntdata"/><Relationship Id="rId33" Type="http://schemas.openxmlformats.org/officeDocument/2006/relationships/font" Target="fonts/font33.fntdata"/><Relationship Id="rId38" Type="http://schemas.openxmlformats.org/officeDocument/2006/relationships/font" Target="fonts/font38.fntdata"/><Relationship Id="rId46" Type="http://schemas.openxmlformats.org/officeDocument/2006/relationships/font" Target="fonts/font46.fntdata"/><Relationship Id="rId59" Type="http://schemas.openxmlformats.org/officeDocument/2006/relationships/slide" Target="slides/slide11.xml"/><Relationship Id="rId20" Type="http://schemas.openxmlformats.org/officeDocument/2006/relationships/font" Target="fonts/font20.fntdata"/><Relationship Id="rId41" Type="http://schemas.openxmlformats.org/officeDocument/2006/relationships/font" Target="fonts/font41.fntdata"/><Relationship Id="rId54"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font" Target="fonts/font6.fntdata"/><Relationship Id="rId15" Type="http://schemas.openxmlformats.org/officeDocument/2006/relationships/font" Target="fonts/font15.fntdata"/><Relationship Id="rId23" Type="http://schemas.openxmlformats.org/officeDocument/2006/relationships/font" Target="fonts/font23.fntdata"/><Relationship Id="rId28" Type="http://schemas.openxmlformats.org/officeDocument/2006/relationships/font" Target="fonts/font28.fntdata"/><Relationship Id="rId36" Type="http://schemas.openxmlformats.org/officeDocument/2006/relationships/font" Target="fonts/font36.fntdata"/><Relationship Id="rId49" Type="http://schemas.openxmlformats.org/officeDocument/2006/relationships/slide" Target="slides/slide1.xml"/><Relationship Id="rId57" Type="http://schemas.openxmlformats.org/officeDocument/2006/relationships/slide" Target="slides/slide9.xml"/><Relationship Id="rId10" Type="http://schemas.openxmlformats.org/officeDocument/2006/relationships/font" Target="fonts/font10.fntdata"/><Relationship Id="rId31" Type="http://schemas.openxmlformats.org/officeDocument/2006/relationships/font" Target="fonts/font31.fntdata"/><Relationship Id="rId44" Type="http://schemas.openxmlformats.org/officeDocument/2006/relationships/font" Target="fonts/font44.fntdata"/><Relationship Id="rId52" Type="http://schemas.openxmlformats.org/officeDocument/2006/relationships/slide" Target="slides/slide4.xml"/><Relationship Id="rId60" Type="http://schemas.openxmlformats.org/officeDocument/2006/relationships/customXml" Target="../customXml/item1.xml"/><Relationship Id="rId4" Type="http://schemas.openxmlformats.org/officeDocument/2006/relationships/theme" Target="theme/theme1.xml"/><Relationship Id="rId9" Type="http://schemas.openxmlformats.org/officeDocument/2006/relationships/font" Target="fonts/font9.fntdata"/></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26" Target="../media/image25.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8.png" Type="http://schemas.openxmlformats.org/officeDocument/2006/relationships/image"/><Relationship Id="rId4" Target="../media/image39.svg" Type="http://schemas.openxmlformats.org/officeDocument/2006/relationships/image"/><Relationship Id="rId5" Target="../media/image40.png" Type="http://schemas.openxmlformats.org/officeDocument/2006/relationships/image"/><Relationship Id="rId6" Target="../media/image41.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18" Target="../media/image19.png" Type="http://schemas.openxmlformats.org/officeDocument/2006/relationships/image"/><Relationship Id="rId19" Target="../media/image20.svg" Type="http://schemas.openxmlformats.org/officeDocument/2006/relationships/image"/><Relationship Id="rId2" Target="../media/image1.png" Type="http://schemas.openxmlformats.org/officeDocument/2006/relationships/image"/><Relationship Id="rId20" Target="../media/image21.png" Type="http://schemas.openxmlformats.org/officeDocument/2006/relationships/image"/><Relationship Id="rId21" Target="../media/image22.svg" Type="http://schemas.openxmlformats.org/officeDocument/2006/relationships/image"/><Relationship Id="rId22" Target="../media/image23.png" Type="http://schemas.openxmlformats.org/officeDocument/2006/relationships/image"/><Relationship Id="rId23" Target="../media/image24.svg" Type="http://schemas.openxmlformats.org/officeDocument/2006/relationships/image"/><Relationship Id="rId24" Target="../media/image25.png" Type="http://schemas.openxmlformats.org/officeDocument/2006/relationships/image"/><Relationship Id="rId3" Target="../media/image2.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svg" Type="http://schemas.openxmlformats.org/officeDocument/2006/relationships/image"/><Relationship Id="rId2" Target="../media/image1.png" Type="http://schemas.openxmlformats.org/officeDocument/2006/relationships/image"/><Relationship Id="rId3" Target="../media/image32.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png" Type="http://schemas.openxmlformats.org/officeDocument/2006/relationships/image"/><Relationship Id="rId9" Target="../media/image3.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3.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2.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 Id="rId5" Target="../media/image34.png" Type="http://schemas.openxmlformats.org/officeDocument/2006/relationships/image"/><Relationship Id="rId6" Target="../media/image35.png" Type="http://schemas.openxmlformats.org/officeDocument/2006/relationships/image"/><Relationship Id="rId7" Target="../media/image36.png" Type="http://schemas.openxmlformats.org/officeDocument/2006/relationships/image"/><Relationship Id="rId8" Target="../media/image3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20816" r="-3049" b="-20007"/>
            </a:stretch>
          </a:blipFill>
        </p:spPr>
      </p:sp>
      <p:sp>
        <p:nvSpPr>
          <p:cNvPr name="Freeform 3" id="3"/>
          <p:cNvSpPr/>
          <p:nvPr/>
        </p:nvSpPr>
        <p:spPr>
          <a:xfrm flipH="false" flipV="false" rot="0">
            <a:off x="-1236997" y="2223350"/>
            <a:ext cx="21946393" cy="7897028"/>
          </a:xfrm>
          <a:custGeom>
            <a:avLst/>
            <a:gdLst/>
            <a:ahLst/>
            <a:cxnLst/>
            <a:rect r="r" b="b" t="t" l="l"/>
            <a:pathLst>
              <a:path h="7897028" w="21946393">
                <a:moveTo>
                  <a:pt x="0" y="0"/>
                </a:moveTo>
                <a:lnTo>
                  <a:pt x="21946393" y="0"/>
                </a:lnTo>
                <a:lnTo>
                  <a:pt x="21946393" y="7897029"/>
                </a:lnTo>
                <a:lnTo>
                  <a:pt x="0" y="7897029"/>
                </a:lnTo>
                <a:lnTo>
                  <a:pt x="0" y="0"/>
                </a:lnTo>
                <a:close/>
              </a:path>
            </a:pathLst>
          </a:custGeom>
          <a:blipFill>
            <a:blip r:embed="rId3"/>
            <a:stretch>
              <a:fillRect l="0" t="0" r="0" b="0"/>
            </a:stretch>
          </a:blipFill>
        </p:spPr>
      </p:sp>
      <p:sp>
        <p:nvSpPr>
          <p:cNvPr name="Freeform 4" id="4"/>
          <p:cNvSpPr/>
          <p:nvPr/>
        </p:nvSpPr>
        <p:spPr>
          <a:xfrm flipH="false" flipV="false" rot="2466645">
            <a:off x="6643471" y="4255910"/>
            <a:ext cx="4929288" cy="4239188"/>
          </a:xfrm>
          <a:custGeom>
            <a:avLst/>
            <a:gdLst/>
            <a:ahLst/>
            <a:cxnLst/>
            <a:rect r="r" b="b" t="t" l="l"/>
            <a:pathLst>
              <a:path h="4239188" w="4929288">
                <a:moveTo>
                  <a:pt x="0" y="0"/>
                </a:moveTo>
                <a:lnTo>
                  <a:pt x="4929288" y="0"/>
                </a:lnTo>
                <a:lnTo>
                  <a:pt x="4929288" y="4239188"/>
                </a:lnTo>
                <a:lnTo>
                  <a:pt x="0" y="42391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4448646" y="4816529"/>
            <a:ext cx="9390709" cy="2096131"/>
          </a:xfrm>
          <a:prstGeom prst="rect">
            <a:avLst/>
          </a:prstGeom>
        </p:spPr>
        <p:txBody>
          <a:bodyPr anchor="t" rtlCol="false" tIns="0" lIns="0" bIns="0" rIns="0">
            <a:spAutoFit/>
          </a:bodyPr>
          <a:lstStyle/>
          <a:p>
            <a:pPr algn="ctr">
              <a:lnSpc>
                <a:spcPts val="7713"/>
              </a:lnSpc>
            </a:pPr>
            <a:r>
              <a:rPr lang="en-US" sz="8119">
                <a:solidFill>
                  <a:srgbClr val="000000"/>
                </a:solidFill>
                <a:latin typeface="Bryndan Write Bold"/>
              </a:rPr>
              <a:t>Project Cornerstone</a:t>
            </a:r>
          </a:p>
          <a:p>
            <a:pPr algn="ctr">
              <a:lnSpc>
                <a:spcPts val="7713"/>
              </a:lnSpc>
            </a:pPr>
            <a:r>
              <a:rPr lang="en-US" sz="8119">
                <a:solidFill>
                  <a:srgbClr val="000000"/>
                </a:solidFill>
                <a:latin typeface="Bryndan Write Bold"/>
              </a:rPr>
              <a:t>OCTOBER</a:t>
            </a:r>
          </a:p>
        </p:txBody>
      </p:sp>
      <p:sp>
        <p:nvSpPr>
          <p:cNvPr name="Freeform 6" id="6"/>
          <p:cNvSpPr/>
          <p:nvPr/>
        </p:nvSpPr>
        <p:spPr>
          <a:xfrm flipH="false" flipV="false" rot="-7071524">
            <a:off x="3034306" y="5571543"/>
            <a:ext cx="1890776" cy="1200643"/>
          </a:xfrm>
          <a:custGeom>
            <a:avLst/>
            <a:gdLst/>
            <a:ahLst/>
            <a:cxnLst/>
            <a:rect r="r" b="b" t="t" l="l"/>
            <a:pathLst>
              <a:path h="1200643" w="1890776">
                <a:moveTo>
                  <a:pt x="0" y="0"/>
                </a:moveTo>
                <a:lnTo>
                  <a:pt x="1890776" y="0"/>
                </a:lnTo>
                <a:lnTo>
                  <a:pt x="1890776" y="1200643"/>
                </a:lnTo>
                <a:lnTo>
                  <a:pt x="0" y="12006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2390094">
            <a:off x="13546740" y="3927284"/>
            <a:ext cx="1890776" cy="1200643"/>
          </a:xfrm>
          <a:custGeom>
            <a:avLst/>
            <a:gdLst/>
            <a:ahLst/>
            <a:cxnLst/>
            <a:rect r="r" b="b" t="t" l="l"/>
            <a:pathLst>
              <a:path h="1200643" w="1890776">
                <a:moveTo>
                  <a:pt x="0" y="0"/>
                </a:moveTo>
                <a:lnTo>
                  <a:pt x="1890776" y="0"/>
                </a:lnTo>
                <a:lnTo>
                  <a:pt x="1890776" y="1200643"/>
                </a:lnTo>
                <a:lnTo>
                  <a:pt x="0" y="12006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2402305" y="6990300"/>
            <a:ext cx="749536" cy="952066"/>
          </a:xfrm>
          <a:custGeom>
            <a:avLst/>
            <a:gdLst/>
            <a:ahLst/>
            <a:cxnLst/>
            <a:rect r="r" b="b" t="t" l="l"/>
            <a:pathLst>
              <a:path h="952066" w="749536">
                <a:moveTo>
                  <a:pt x="0" y="0"/>
                </a:moveTo>
                <a:lnTo>
                  <a:pt x="749535" y="0"/>
                </a:lnTo>
                <a:lnTo>
                  <a:pt x="749535" y="952066"/>
                </a:lnTo>
                <a:lnTo>
                  <a:pt x="0" y="9520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2907953" y="7815778"/>
            <a:ext cx="473665" cy="601653"/>
          </a:xfrm>
          <a:custGeom>
            <a:avLst/>
            <a:gdLst/>
            <a:ahLst/>
            <a:cxnLst/>
            <a:rect r="r" b="b" t="t" l="l"/>
            <a:pathLst>
              <a:path h="601653" w="473665">
                <a:moveTo>
                  <a:pt x="0" y="0"/>
                </a:moveTo>
                <a:lnTo>
                  <a:pt x="473665" y="0"/>
                </a:lnTo>
                <a:lnTo>
                  <a:pt x="473665" y="601653"/>
                </a:lnTo>
                <a:lnTo>
                  <a:pt x="0" y="60165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2225019">
            <a:off x="1510424" y="1727017"/>
            <a:ext cx="945645" cy="890626"/>
          </a:xfrm>
          <a:custGeom>
            <a:avLst/>
            <a:gdLst/>
            <a:ahLst/>
            <a:cxnLst/>
            <a:rect r="r" b="b" t="t" l="l"/>
            <a:pathLst>
              <a:path h="890626" w="945645">
                <a:moveTo>
                  <a:pt x="0" y="0"/>
                </a:moveTo>
                <a:lnTo>
                  <a:pt x="945646" y="0"/>
                </a:lnTo>
                <a:lnTo>
                  <a:pt x="945646" y="890626"/>
                </a:lnTo>
                <a:lnTo>
                  <a:pt x="0" y="89062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66975" y="8200599"/>
            <a:ext cx="4080399" cy="2784873"/>
          </a:xfrm>
          <a:custGeom>
            <a:avLst/>
            <a:gdLst/>
            <a:ahLst/>
            <a:cxnLst/>
            <a:rect r="r" b="b" t="t" l="l"/>
            <a:pathLst>
              <a:path h="2784873" w="4080399">
                <a:moveTo>
                  <a:pt x="0" y="0"/>
                </a:moveTo>
                <a:lnTo>
                  <a:pt x="4080400" y="0"/>
                </a:lnTo>
                <a:lnTo>
                  <a:pt x="4080400" y="2784873"/>
                </a:lnTo>
                <a:lnTo>
                  <a:pt x="0" y="278487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5261551" y="1531976"/>
            <a:ext cx="3757902" cy="922394"/>
          </a:xfrm>
          <a:custGeom>
            <a:avLst/>
            <a:gdLst/>
            <a:ahLst/>
            <a:cxnLst/>
            <a:rect r="r" b="b" t="t" l="l"/>
            <a:pathLst>
              <a:path h="922394" w="3757902">
                <a:moveTo>
                  <a:pt x="0" y="0"/>
                </a:moveTo>
                <a:lnTo>
                  <a:pt x="3757902" y="0"/>
                </a:lnTo>
                <a:lnTo>
                  <a:pt x="3757902" y="922394"/>
                </a:lnTo>
                <a:lnTo>
                  <a:pt x="0" y="92239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0">
            <a:off x="1337535" y="3963658"/>
            <a:ext cx="1669640" cy="1897318"/>
          </a:xfrm>
          <a:custGeom>
            <a:avLst/>
            <a:gdLst/>
            <a:ahLst/>
            <a:cxnLst/>
            <a:rect r="r" b="b" t="t" l="l"/>
            <a:pathLst>
              <a:path h="1897318" w="1669640">
                <a:moveTo>
                  <a:pt x="0" y="0"/>
                </a:moveTo>
                <a:lnTo>
                  <a:pt x="1669640" y="0"/>
                </a:lnTo>
                <a:lnTo>
                  <a:pt x="1669640" y="1897318"/>
                </a:lnTo>
                <a:lnTo>
                  <a:pt x="0" y="189731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4" id="14"/>
          <p:cNvSpPr/>
          <p:nvPr/>
        </p:nvSpPr>
        <p:spPr>
          <a:xfrm flipH="false" flipV="false" rot="0">
            <a:off x="4065121" y="630103"/>
            <a:ext cx="2670523" cy="1542227"/>
          </a:xfrm>
          <a:custGeom>
            <a:avLst/>
            <a:gdLst/>
            <a:ahLst/>
            <a:cxnLst/>
            <a:rect r="r" b="b" t="t" l="l"/>
            <a:pathLst>
              <a:path h="1542227" w="2670523">
                <a:moveTo>
                  <a:pt x="0" y="0"/>
                </a:moveTo>
                <a:lnTo>
                  <a:pt x="2670524" y="0"/>
                </a:lnTo>
                <a:lnTo>
                  <a:pt x="2670524" y="1542227"/>
                </a:lnTo>
                <a:lnTo>
                  <a:pt x="0" y="154222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5" id="15"/>
          <p:cNvSpPr/>
          <p:nvPr/>
        </p:nvSpPr>
        <p:spPr>
          <a:xfrm flipH="false" flipV="false" rot="0">
            <a:off x="15141254" y="7815778"/>
            <a:ext cx="3878199" cy="4114800"/>
          </a:xfrm>
          <a:custGeom>
            <a:avLst/>
            <a:gdLst/>
            <a:ahLst/>
            <a:cxnLst/>
            <a:rect r="r" b="b" t="t" l="l"/>
            <a:pathLst>
              <a:path h="4114800" w="3878199">
                <a:moveTo>
                  <a:pt x="0" y="0"/>
                </a:moveTo>
                <a:lnTo>
                  <a:pt x="3878199" y="0"/>
                </a:lnTo>
                <a:lnTo>
                  <a:pt x="3878199" y="4114800"/>
                </a:lnTo>
                <a:lnTo>
                  <a:pt x="0" y="411480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6" id="16"/>
          <p:cNvSpPr/>
          <p:nvPr/>
        </p:nvSpPr>
        <p:spPr>
          <a:xfrm flipH="false" flipV="false" rot="0">
            <a:off x="10067815" y="828716"/>
            <a:ext cx="2334490" cy="1625654"/>
          </a:xfrm>
          <a:custGeom>
            <a:avLst/>
            <a:gdLst/>
            <a:ahLst/>
            <a:cxnLst/>
            <a:rect r="r" b="b" t="t" l="l"/>
            <a:pathLst>
              <a:path h="1625654" w="2334490">
                <a:moveTo>
                  <a:pt x="0" y="0"/>
                </a:moveTo>
                <a:lnTo>
                  <a:pt x="2334490" y="0"/>
                </a:lnTo>
                <a:lnTo>
                  <a:pt x="2334490" y="1625654"/>
                </a:lnTo>
                <a:lnTo>
                  <a:pt x="0" y="1625654"/>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7" id="17"/>
          <p:cNvSpPr/>
          <p:nvPr/>
        </p:nvSpPr>
        <p:spPr>
          <a:xfrm flipH="false" flipV="false" rot="0">
            <a:off x="17080354" y="3730884"/>
            <a:ext cx="3056045" cy="2979644"/>
          </a:xfrm>
          <a:custGeom>
            <a:avLst/>
            <a:gdLst/>
            <a:ahLst/>
            <a:cxnLst/>
            <a:rect r="r" b="b" t="t" l="l"/>
            <a:pathLst>
              <a:path h="2979644" w="3056045">
                <a:moveTo>
                  <a:pt x="0" y="0"/>
                </a:moveTo>
                <a:lnTo>
                  <a:pt x="3056045" y="0"/>
                </a:lnTo>
                <a:lnTo>
                  <a:pt x="3056045" y="2979645"/>
                </a:lnTo>
                <a:lnTo>
                  <a:pt x="0" y="2979645"/>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8" id="18"/>
          <p:cNvSpPr/>
          <p:nvPr/>
        </p:nvSpPr>
        <p:spPr>
          <a:xfrm flipH="false" flipV="false" rot="0">
            <a:off x="151179" y="-6684"/>
            <a:ext cx="2477781" cy="1999857"/>
          </a:xfrm>
          <a:custGeom>
            <a:avLst/>
            <a:gdLst/>
            <a:ahLst/>
            <a:cxnLst/>
            <a:rect r="r" b="b" t="t" l="l"/>
            <a:pathLst>
              <a:path h="1999857" w="2477781">
                <a:moveTo>
                  <a:pt x="0" y="0"/>
                </a:moveTo>
                <a:lnTo>
                  <a:pt x="2477780" y="0"/>
                </a:lnTo>
                <a:lnTo>
                  <a:pt x="2477780" y="1999857"/>
                </a:lnTo>
                <a:lnTo>
                  <a:pt x="0" y="1999857"/>
                </a:lnTo>
                <a:lnTo>
                  <a:pt x="0" y="0"/>
                </a:lnTo>
                <a:close/>
              </a:path>
            </a:pathLst>
          </a:custGeom>
          <a:blipFill>
            <a:blip r:embed="rId26"/>
            <a:stretch>
              <a:fillRect l="0" t="0" r="0" b="0"/>
            </a:stretch>
          </a:blipFill>
        </p:spPr>
      </p:sp>
      <p:sp>
        <p:nvSpPr>
          <p:cNvPr name="TextBox 19" id="19"/>
          <p:cNvSpPr txBox="true"/>
          <p:nvPr/>
        </p:nvSpPr>
        <p:spPr>
          <a:xfrm rot="0">
            <a:off x="6056910" y="8814817"/>
            <a:ext cx="6174179" cy="542925"/>
          </a:xfrm>
          <a:prstGeom prst="rect">
            <a:avLst/>
          </a:prstGeom>
        </p:spPr>
        <p:txBody>
          <a:bodyPr anchor="t" rtlCol="false" tIns="0" lIns="0" bIns="0" rIns="0">
            <a:spAutoFit/>
          </a:bodyPr>
          <a:lstStyle/>
          <a:p>
            <a:pPr algn="ctr">
              <a:lnSpc>
                <a:spcPts val="4425"/>
              </a:lnSpc>
            </a:pPr>
            <a:r>
              <a:rPr lang="en-US" sz="2500">
                <a:solidFill>
                  <a:srgbClr val="000000"/>
                </a:solidFill>
                <a:latin typeface="Poppins Bold"/>
              </a:rPr>
              <a:t>I Wish You Knew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20816" r="-3049" b="-20007"/>
            </a:stretch>
          </a:blipFill>
        </p:spPr>
      </p:sp>
      <p:grpSp>
        <p:nvGrpSpPr>
          <p:cNvPr name="Group 3" id="3"/>
          <p:cNvGrpSpPr/>
          <p:nvPr/>
        </p:nvGrpSpPr>
        <p:grpSpPr>
          <a:xfrm rot="0">
            <a:off x="9541351" y="1498173"/>
            <a:ext cx="6909654" cy="6909654"/>
            <a:chOff x="0" y="0"/>
            <a:chExt cx="9212872" cy="9212872"/>
          </a:xfrm>
        </p:grpSpPr>
        <p:grpSp>
          <p:nvGrpSpPr>
            <p:cNvPr name="Group 4" id="4"/>
            <p:cNvGrpSpPr>
              <a:grpSpLocks noChangeAspect="true"/>
            </p:cNvGrpSpPr>
            <p:nvPr/>
          </p:nvGrpSpPr>
          <p:grpSpPr>
            <a:xfrm rot="0">
              <a:off x="0" y="0"/>
              <a:ext cx="9212872" cy="9212872"/>
              <a:chOff x="0" y="0"/>
              <a:chExt cx="2540000" cy="2540000"/>
            </a:xfrm>
          </p:grpSpPr>
          <p:sp>
            <p:nvSpPr>
              <p:cNvPr name="Freeform 5" id="5"/>
              <p:cNvSpPr/>
              <p:nvPr/>
            </p:nvSpPr>
            <p:spPr>
              <a:xfrm flipH="false" flipV="false" rot="0">
                <a:off x="1270000" y="0"/>
                <a:ext cx="1225947" cy="1104203"/>
              </a:xfrm>
              <a:custGeom>
                <a:avLst/>
                <a:gdLst/>
                <a:ahLst/>
                <a:cxnLst/>
                <a:rect r="r" b="b" t="t" l="l"/>
                <a:pathLst>
                  <a:path h="1104203" w="1225947">
                    <a:moveTo>
                      <a:pt x="0" y="0"/>
                    </a:moveTo>
                    <a:cubicBezTo>
                      <a:pt x="573695" y="0"/>
                      <a:pt x="1076156" y="384611"/>
                      <a:pt x="1225947" y="938406"/>
                    </a:cubicBezTo>
                    <a:lnTo>
                      <a:pt x="612973" y="1104203"/>
                    </a:lnTo>
                    <a:cubicBezTo>
                      <a:pt x="538078" y="827305"/>
                      <a:pt x="286848" y="635000"/>
                      <a:pt x="0" y="635000"/>
                    </a:cubicBezTo>
                    <a:close/>
                  </a:path>
                </a:pathLst>
              </a:custGeom>
              <a:solidFill>
                <a:srgbClr val="E1C7A4"/>
              </a:solidFill>
            </p:spPr>
          </p:sp>
          <p:sp>
            <p:nvSpPr>
              <p:cNvPr name="Freeform 6" id="6"/>
              <p:cNvSpPr/>
              <p:nvPr/>
            </p:nvSpPr>
            <p:spPr>
              <a:xfrm flipH="false" flipV="false" rot="0">
                <a:off x="1617102" y="877548"/>
                <a:ext cx="1038022" cy="1455928"/>
              </a:xfrm>
              <a:custGeom>
                <a:avLst/>
                <a:gdLst/>
                <a:ahLst/>
                <a:cxnLst/>
                <a:rect r="r" b="b" t="t" l="l"/>
                <a:pathLst>
                  <a:path h="1455928" w="1038022">
                    <a:moveTo>
                      <a:pt x="860740" y="0"/>
                    </a:moveTo>
                    <a:cubicBezTo>
                      <a:pt x="1038021" y="545617"/>
                      <a:pt x="827504" y="1142337"/>
                      <a:pt x="347101" y="1455928"/>
                    </a:cubicBezTo>
                    <a:lnTo>
                      <a:pt x="0" y="924190"/>
                    </a:lnTo>
                    <a:cubicBezTo>
                      <a:pt x="240201" y="767394"/>
                      <a:pt x="345460" y="469035"/>
                      <a:pt x="256819" y="196226"/>
                    </a:cubicBezTo>
                    <a:close/>
                  </a:path>
                </a:pathLst>
              </a:custGeom>
              <a:solidFill>
                <a:srgbClr val="38B6FF"/>
              </a:solidFill>
            </p:spPr>
          </p:sp>
          <p:sp>
            <p:nvSpPr>
              <p:cNvPr name="Freeform 7" id="7"/>
              <p:cNvSpPr/>
              <p:nvPr/>
            </p:nvSpPr>
            <p:spPr>
              <a:xfrm flipH="false" flipV="false" rot="0">
                <a:off x="473094" y="1764429"/>
                <a:ext cx="1543393" cy="870232"/>
              </a:xfrm>
              <a:custGeom>
                <a:avLst/>
                <a:gdLst/>
                <a:ahLst/>
                <a:cxnLst/>
                <a:rect r="r" b="b" t="t" l="l"/>
                <a:pathLst>
                  <a:path h="870232" w="1543393">
                    <a:moveTo>
                      <a:pt x="1543393" y="533023"/>
                    </a:moveTo>
                    <a:cubicBezTo>
                      <a:pt x="1079264" y="870232"/>
                      <a:pt x="446696" y="854415"/>
                      <a:pt x="0" y="494430"/>
                    </a:cubicBezTo>
                    <a:lnTo>
                      <a:pt x="398453" y="0"/>
                    </a:lnTo>
                    <a:cubicBezTo>
                      <a:pt x="621801" y="179993"/>
                      <a:pt x="938085" y="187902"/>
                      <a:pt x="1170150" y="19297"/>
                    </a:cubicBezTo>
                    <a:close/>
                  </a:path>
                </a:pathLst>
              </a:custGeom>
              <a:solidFill>
                <a:srgbClr val="B4DEF6"/>
              </a:solidFill>
            </p:spPr>
          </p:sp>
          <p:sp>
            <p:nvSpPr>
              <p:cNvPr name="Freeform 8" id="8"/>
              <p:cNvSpPr/>
              <p:nvPr/>
            </p:nvSpPr>
            <p:spPr>
              <a:xfrm flipH="false" flipV="false" rot="0">
                <a:off x="-121047" y="817672"/>
                <a:ext cx="1017804" cy="1479780"/>
              </a:xfrm>
              <a:custGeom>
                <a:avLst/>
                <a:gdLst/>
                <a:ahLst/>
                <a:cxnLst/>
                <a:rect r="r" b="b" t="t" l="l"/>
                <a:pathLst>
                  <a:path h="1479780" w="1017804">
                    <a:moveTo>
                      <a:pt x="644560" y="1479780"/>
                    </a:moveTo>
                    <a:cubicBezTo>
                      <a:pt x="180430" y="1142570"/>
                      <a:pt x="0" y="536074"/>
                      <a:pt x="204329" y="0"/>
                    </a:cubicBezTo>
                    <a:lnTo>
                      <a:pt x="797688" y="226164"/>
                    </a:lnTo>
                    <a:cubicBezTo>
                      <a:pt x="695523" y="494201"/>
                      <a:pt x="785739" y="797449"/>
                      <a:pt x="1017803" y="966054"/>
                    </a:cubicBezTo>
                    <a:close/>
                  </a:path>
                </a:pathLst>
              </a:custGeom>
              <a:solidFill>
                <a:srgbClr val="DBD8D5"/>
              </a:solidFill>
            </p:spPr>
          </p:sp>
          <p:sp>
            <p:nvSpPr>
              <p:cNvPr name="Freeform 9" id="9"/>
              <p:cNvSpPr/>
              <p:nvPr/>
            </p:nvSpPr>
            <p:spPr>
              <a:xfrm flipH="false" flipV="false" rot="0">
                <a:off x="62158" y="0"/>
                <a:ext cx="1207778" cy="1073774"/>
              </a:xfrm>
              <a:custGeom>
                <a:avLst/>
                <a:gdLst/>
                <a:ahLst/>
                <a:cxnLst/>
                <a:rect r="r" b="b" t="t" l="l"/>
                <a:pathLst>
                  <a:path h="1073774" w="1207778">
                    <a:moveTo>
                      <a:pt x="0" y="877548"/>
                    </a:moveTo>
                    <a:cubicBezTo>
                      <a:pt x="170006" y="354324"/>
                      <a:pt x="657564" y="55"/>
                      <a:pt x="1207715" y="0"/>
                    </a:cubicBezTo>
                    <a:lnTo>
                      <a:pt x="1207779" y="635000"/>
                    </a:lnTo>
                    <a:cubicBezTo>
                      <a:pt x="932703" y="635027"/>
                      <a:pt x="688924" y="812162"/>
                      <a:pt x="603921" y="1073774"/>
                    </a:cubicBezTo>
                    <a:close/>
                  </a:path>
                </a:pathLst>
              </a:custGeom>
              <a:solidFill>
                <a:srgbClr val="FF914D"/>
              </a:solidFill>
            </p:spPr>
          </p:sp>
        </p:grpSp>
      </p:grpSp>
      <p:sp>
        <p:nvSpPr>
          <p:cNvPr name="Freeform 10" id="10"/>
          <p:cNvSpPr/>
          <p:nvPr/>
        </p:nvSpPr>
        <p:spPr>
          <a:xfrm flipH="false" flipV="false" rot="0">
            <a:off x="5518182" y="1788407"/>
            <a:ext cx="2018034" cy="1319290"/>
          </a:xfrm>
          <a:custGeom>
            <a:avLst/>
            <a:gdLst/>
            <a:ahLst/>
            <a:cxnLst/>
            <a:rect r="r" b="b" t="t" l="l"/>
            <a:pathLst>
              <a:path h="1319290" w="2018034">
                <a:moveTo>
                  <a:pt x="0" y="0"/>
                </a:moveTo>
                <a:lnTo>
                  <a:pt x="2018034" y="0"/>
                </a:lnTo>
                <a:lnTo>
                  <a:pt x="2018034" y="1319290"/>
                </a:lnTo>
                <a:lnTo>
                  <a:pt x="0" y="131929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1504950" y="8192281"/>
            <a:ext cx="6267292" cy="1059742"/>
          </a:xfrm>
          <a:custGeom>
            <a:avLst/>
            <a:gdLst/>
            <a:ahLst/>
            <a:cxnLst/>
            <a:rect r="r" b="b" t="t" l="l"/>
            <a:pathLst>
              <a:path h="1059742" w="6267292">
                <a:moveTo>
                  <a:pt x="0" y="0"/>
                </a:moveTo>
                <a:lnTo>
                  <a:pt x="6267292" y="0"/>
                </a:lnTo>
                <a:lnTo>
                  <a:pt x="6267292" y="1059742"/>
                </a:lnTo>
                <a:lnTo>
                  <a:pt x="0" y="105974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1407756" y="2863207"/>
            <a:ext cx="7736244" cy="1103259"/>
          </a:xfrm>
          <a:prstGeom prst="rect">
            <a:avLst/>
          </a:prstGeom>
        </p:spPr>
        <p:txBody>
          <a:bodyPr anchor="t" rtlCol="false" tIns="0" lIns="0" bIns="0" rIns="0">
            <a:spAutoFit/>
          </a:bodyPr>
          <a:lstStyle/>
          <a:p>
            <a:pPr algn="ctr">
              <a:lnSpc>
                <a:spcPts val="7918"/>
              </a:lnSpc>
            </a:pPr>
            <a:r>
              <a:rPr lang="en-US" sz="7400">
                <a:solidFill>
                  <a:srgbClr val="000000"/>
                </a:solidFill>
                <a:latin typeface="Bryndan Write"/>
              </a:rPr>
              <a:t>Closing</a:t>
            </a:r>
          </a:p>
        </p:txBody>
      </p:sp>
      <p:sp>
        <p:nvSpPr>
          <p:cNvPr name="TextBox 13" id="13"/>
          <p:cNvSpPr txBox="true"/>
          <p:nvPr/>
        </p:nvSpPr>
        <p:spPr>
          <a:xfrm rot="0">
            <a:off x="1504950" y="4453120"/>
            <a:ext cx="7055253" cy="4692205"/>
          </a:xfrm>
          <a:prstGeom prst="rect">
            <a:avLst/>
          </a:prstGeom>
        </p:spPr>
        <p:txBody>
          <a:bodyPr anchor="t" rtlCol="false" tIns="0" lIns="0" bIns="0" rIns="0">
            <a:spAutoFit/>
          </a:bodyPr>
          <a:lstStyle/>
          <a:p>
            <a:pPr marL="496572" indent="-248286" lvl="1">
              <a:lnSpc>
                <a:spcPts val="4071"/>
              </a:lnSpc>
              <a:buFont typeface="Arial"/>
              <a:buChar char="•"/>
            </a:pPr>
            <a:r>
              <a:rPr lang="en-US" sz="2300">
                <a:solidFill>
                  <a:srgbClr val="000000"/>
                </a:solidFill>
                <a:latin typeface="Poppins"/>
              </a:rPr>
              <a:t>Why is it important to try to understand how other people feel?</a:t>
            </a:r>
          </a:p>
          <a:p>
            <a:pPr marL="496572" indent="-248286" lvl="1">
              <a:lnSpc>
                <a:spcPts val="4071"/>
              </a:lnSpc>
              <a:buFont typeface="Arial"/>
              <a:buChar char="•"/>
            </a:pPr>
            <a:r>
              <a:rPr lang="en-US" sz="2300">
                <a:solidFill>
                  <a:srgbClr val="000000"/>
                </a:solidFill>
                <a:latin typeface="Poppins"/>
              </a:rPr>
              <a:t>Have you ever change your feelings toward someone after you understood their perspective?</a:t>
            </a:r>
          </a:p>
          <a:p>
            <a:pPr marL="496572" indent="-248286" lvl="1">
              <a:lnSpc>
                <a:spcPts val="4071"/>
              </a:lnSpc>
              <a:buFont typeface="Arial"/>
              <a:buChar char="•"/>
            </a:pPr>
            <a:r>
              <a:rPr lang="en-US" sz="2300">
                <a:solidFill>
                  <a:srgbClr val="000000"/>
                </a:solidFill>
                <a:latin typeface="Poppins"/>
              </a:rPr>
              <a:t>Why do you think people see the same situations differently? </a:t>
            </a:r>
          </a:p>
          <a:p>
            <a:pPr>
              <a:lnSpc>
                <a:spcPts val="4071"/>
              </a:lnSpc>
            </a:pPr>
          </a:p>
          <a:p>
            <a:pPr>
              <a:lnSpc>
                <a:spcPts val="4955"/>
              </a:lnSpc>
            </a:pPr>
          </a:p>
        </p:txBody>
      </p:sp>
      <p:sp>
        <p:nvSpPr>
          <p:cNvPr name="TextBox 14" id="14"/>
          <p:cNvSpPr txBox="true"/>
          <p:nvPr/>
        </p:nvSpPr>
        <p:spPr>
          <a:xfrm rot="0">
            <a:off x="1504950" y="3986015"/>
            <a:ext cx="7055253" cy="448055"/>
          </a:xfrm>
          <a:prstGeom prst="rect">
            <a:avLst/>
          </a:prstGeom>
        </p:spPr>
        <p:txBody>
          <a:bodyPr anchor="t" rtlCol="false" tIns="0" lIns="0" bIns="0" rIns="0">
            <a:spAutoFit/>
          </a:bodyPr>
          <a:lstStyle/>
          <a:p>
            <a:pPr>
              <a:lnSpc>
                <a:spcPts val="3717"/>
              </a:lnSpc>
            </a:pPr>
            <a:r>
              <a:rPr lang="en-US" sz="2100">
                <a:solidFill>
                  <a:srgbClr val="000000"/>
                </a:solidFill>
                <a:latin typeface="Poppins"/>
              </a:rPr>
              <a:t>ASK</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20816" r="-3049" b="-20007"/>
            </a:stretch>
          </a:blipFill>
        </p:spPr>
      </p:sp>
      <p:sp>
        <p:nvSpPr>
          <p:cNvPr name="Freeform 3" id="3"/>
          <p:cNvSpPr/>
          <p:nvPr/>
        </p:nvSpPr>
        <p:spPr>
          <a:xfrm flipH="false" flipV="false" rot="0">
            <a:off x="-1210757" y="1641543"/>
            <a:ext cx="21946393" cy="7897028"/>
          </a:xfrm>
          <a:custGeom>
            <a:avLst/>
            <a:gdLst/>
            <a:ahLst/>
            <a:cxnLst/>
            <a:rect r="r" b="b" t="t" l="l"/>
            <a:pathLst>
              <a:path h="7897028" w="21946393">
                <a:moveTo>
                  <a:pt x="0" y="0"/>
                </a:moveTo>
                <a:lnTo>
                  <a:pt x="21946393" y="0"/>
                </a:lnTo>
                <a:lnTo>
                  <a:pt x="21946393" y="7897028"/>
                </a:lnTo>
                <a:lnTo>
                  <a:pt x="0" y="7897028"/>
                </a:lnTo>
                <a:lnTo>
                  <a:pt x="0" y="0"/>
                </a:lnTo>
                <a:close/>
              </a:path>
            </a:pathLst>
          </a:custGeom>
          <a:blipFill>
            <a:blip r:embed="rId3"/>
            <a:stretch>
              <a:fillRect l="0" t="0" r="0" b="0"/>
            </a:stretch>
          </a:blipFill>
        </p:spPr>
      </p:sp>
      <p:sp>
        <p:nvSpPr>
          <p:cNvPr name="TextBox 4" id="4"/>
          <p:cNvSpPr txBox="true"/>
          <p:nvPr/>
        </p:nvSpPr>
        <p:spPr>
          <a:xfrm rot="0">
            <a:off x="5529030" y="3304605"/>
            <a:ext cx="7229940" cy="3405924"/>
          </a:xfrm>
          <a:prstGeom prst="rect">
            <a:avLst/>
          </a:prstGeom>
        </p:spPr>
        <p:txBody>
          <a:bodyPr anchor="t" rtlCol="false" tIns="0" lIns="0" bIns="0" rIns="0">
            <a:spAutoFit/>
          </a:bodyPr>
          <a:lstStyle/>
          <a:p>
            <a:pPr algn="ctr">
              <a:lnSpc>
                <a:spcPts val="12557"/>
              </a:lnSpc>
            </a:pPr>
            <a:r>
              <a:rPr lang="en-US" sz="13218">
                <a:solidFill>
                  <a:srgbClr val="000000"/>
                </a:solidFill>
                <a:latin typeface="Bryndan Write Bold"/>
              </a:rPr>
              <a:t>Thank you!</a:t>
            </a:r>
          </a:p>
        </p:txBody>
      </p:sp>
      <p:sp>
        <p:nvSpPr>
          <p:cNvPr name="Freeform 5" id="5"/>
          <p:cNvSpPr/>
          <p:nvPr/>
        </p:nvSpPr>
        <p:spPr>
          <a:xfrm flipH="false" flipV="false" rot="-7071524">
            <a:off x="3896019" y="6110207"/>
            <a:ext cx="1890776" cy="1200643"/>
          </a:xfrm>
          <a:custGeom>
            <a:avLst/>
            <a:gdLst/>
            <a:ahLst/>
            <a:cxnLst/>
            <a:rect r="r" b="b" t="t" l="l"/>
            <a:pathLst>
              <a:path h="1200643" w="1890776">
                <a:moveTo>
                  <a:pt x="0" y="0"/>
                </a:moveTo>
                <a:lnTo>
                  <a:pt x="1890776" y="0"/>
                </a:lnTo>
                <a:lnTo>
                  <a:pt x="1890776" y="1200643"/>
                </a:lnTo>
                <a:lnTo>
                  <a:pt x="0" y="12006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3940469">
            <a:off x="12074896" y="3002691"/>
            <a:ext cx="1890776" cy="1200643"/>
          </a:xfrm>
          <a:custGeom>
            <a:avLst/>
            <a:gdLst/>
            <a:ahLst/>
            <a:cxnLst/>
            <a:rect r="r" b="b" t="t" l="l"/>
            <a:pathLst>
              <a:path h="1200643" w="1890776">
                <a:moveTo>
                  <a:pt x="0" y="0"/>
                </a:moveTo>
                <a:lnTo>
                  <a:pt x="1890776" y="0"/>
                </a:lnTo>
                <a:lnTo>
                  <a:pt x="1890776" y="1200643"/>
                </a:lnTo>
                <a:lnTo>
                  <a:pt x="0" y="12006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2402305" y="6990300"/>
            <a:ext cx="749536" cy="952066"/>
          </a:xfrm>
          <a:custGeom>
            <a:avLst/>
            <a:gdLst/>
            <a:ahLst/>
            <a:cxnLst/>
            <a:rect r="r" b="b" t="t" l="l"/>
            <a:pathLst>
              <a:path h="952066" w="749536">
                <a:moveTo>
                  <a:pt x="0" y="0"/>
                </a:moveTo>
                <a:lnTo>
                  <a:pt x="749535" y="0"/>
                </a:lnTo>
                <a:lnTo>
                  <a:pt x="749535" y="952066"/>
                </a:lnTo>
                <a:lnTo>
                  <a:pt x="0" y="9520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2907953" y="7815778"/>
            <a:ext cx="473665" cy="601653"/>
          </a:xfrm>
          <a:custGeom>
            <a:avLst/>
            <a:gdLst/>
            <a:ahLst/>
            <a:cxnLst/>
            <a:rect r="r" b="b" t="t" l="l"/>
            <a:pathLst>
              <a:path h="601653" w="473665">
                <a:moveTo>
                  <a:pt x="0" y="0"/>
                </a:moveTo>
                <a:lnTo>
                  <a:pt x="473665" y="0"/>
                </a:lnTo>
                <a:lnTo>
                  <a:pt x="473665" y="601653"/>
                </a:lnTo>
                <a:lnTo>
                  <a:pt x="0" y="6016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2225019">
            <a:off x="1510424" y="1727017"/>
            <a:ext cx="945645" cy="890626"/>
          </a:xfrm>
          <a:custGeom>
            <a:avLst/>
            <a:gdLst/>
            <a:ahLst/>
            <a:cxnLst/>
            <a:rect r="r" b="b" t="t" l="l"/>
            <a:pathLst>
              <a:path h="890626" w="945645">
                <a:moveTo>
                  <a:pt x="0" y="0"/>
                </a:moveTo>
                <a:lnTo>
                  <a:pt x="945646" y="0"/>
                </a:lnTo>
                <a:lnTo>
                  <a:pt x="945646" y="890626"/>
                </a:lnTo>
                <a:lnTo>
                  <a:pt x="0" y="8906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966975" y="8200599"/>
            <a:ext cx="4080399" cy="2784873"/>
          </a:xfrm>
          <a:custGeom>
            <a:avLst/>
            <a:gdLst/>
            <a:ahLst/>
            <a:cxnLst/>
            <a:rect r="r" b="b" t="t" l="l"/>
            <a:pathLst>
              <a:path h="2784873" w="4080399">
                <a:moveTo>
                  <a:pt x="0" y="0"/>
                </a:moveTo>
                <a:lnTo>
                  <a:pt x="4080400" y="0"/>
                </a:lnTo>
                <a:lnTo>
                  <a:pt x="4080400" y="2784873"/>
                </a:lnTo>
                <a:lnTo>
                  <a:pt x="0" y="278487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5261551" y="1531976"/>
            <a:ext cx="3757902" cy="922394"/>
          </a:xfrm>
          <a:custGeom>
            <a:avLst/>
            <a:gdLst/>
            <a:ahLst/>
            <a:cxnLst/>
            <a:rect r="r" b="b" t="t" l="l"/>
            <a:pathLst>
              <a:path h="922394" w="3757902">
                <a:moveTo>
                  <a:pt x="0" y="0"/>
                </a:moveTo>
                <a:lnTo>
                  <a:pt x="3757902" y="0"/>
                </a:lnTo>
                <a:lnTo>
                  <a:pt x="3757902" y="922394"/>
                </a:lnTo>
                <a:lnTo>
                  <a:pt x="0" y="92239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337535" y="3963658"/>
            <a:ext cx="1669640" cy="1897318"/>
          </a:xfrm>
          <a:custGeom>
            <a:avLst/>
            <a:gdLst/>
            <a:ahLst/>
            <a:cxnLst/>
            <a:rect r="r" b="b" t="t" l="l"/>
            <a:pathLst>
              <a:path h="1897318" w="1669640">
                <a:moveTo>
                  <a:pt x="0" y="0"/>
                </a:moveTo>
                <a:lnTo>
                  <a:pt x="1669640" y="0"/>
                </a:lnTo>
                <a:lnTo>
                  <a:pt x="1669640" y="1897318"/>
                </a:lnTo>
                <a:lnTo>
                  <a:pt x="0" y="189731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0">
            <a:off x="4065121" y="630103"/>
            <a:ext cx="2670523" cy="1542227"/>
          </a:xfrm>
          <a:custGeom>
            <a:avLst/>
            <a:gdLst/>
            <a:ahLst/>
            <a:cxnLst/>
            <a:rect r="r" b="b" t="t" l="l"/>
            <a:pathLst>
              <a:path h="1542227" w="2670523">
                <a:moveTo>
                  <a:pt x="0" y="0"/>
                </a:moveTo>
                <a:lnTo>
                  <a:pt x="2670524" y="0"/>
                </a:lnTo>
                <a:lnTo>
                  <a:pt x="2670524" y="1542227"/>
                </a:lnTo>
                <a:lnTo>
                  <a:pt x="0" y="154222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4" id="14"/>
          <p:cNvSpPr/>
          <p:nvPr/>
        </p:nvSpPr>
        <p:spPr>
          <a:xfrm flipH="false" flipV="false" rot="0">
            <a:off x="15141254" y="7815778"/>
            <a:ext cx="3878199" cy="4114800"/>
          </a:xfrm>
          <a:custGeom>
            <a:avLst/>
            <a:gdLst/>
            <a:ahLst/>
            <a:cxnLst/>
            <a:rect r="r" b="b" t="t" l="l"/>
            <a:pathLst>
              <a:path h="4114800" w="3878199">
                <a:moveTo>
                  <a:pt x="0" y="0"/>
                </a:moveTo>
                <a:lnTo>
                  <a:pt x="3878199" y="0"/>
                </a:lnTo>
                <a:lnTo>
                  <a:pt x="3878199"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5" id="15"/>
          <p:cNvSpPr/>
          <p:nvPr/>
        </p:nvSpPr>
        <p:spPr>
          <a:xfrm flipH="false" flipV="false" rot="0">
            <a:off x="10067815" y="828716"/>
            <a:ext cx="2334490" cy="1625654"/>
          </a:xfrm>
          <a:custGeom>
            <a:avLst/>
            <a:gdLst/>
            <a:ahLst/>
            <a:cxnLst/>
            <a:rect r="r" b="b" t="t" l="l"/>
            <a:pathLst>
              <a:path h="1625654" w="2334490">
                <a:moveTo>
                  <a:pt x="0" y="0"/>
                </a:moveTo>
                <a:lnTo>
                  <a:pt x="2334490" y="0"/>
                </a:lnTo>
                <a:lnTo>
                  <a:pt x="2334490" y="1625654"/>
                </a:lnTo>
                <a:lnTo>
                  <a:pt x="0" y="162565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6" id="16"/>
          <p:cNvSpPr/>
          <p:nvPr/>
        </p:nvSpPr>
        <p:spPr>
          <a:xfrm flipH="false" flipV="false" rot="0">
            <a:off x="17080354" y="3730884"/>
            <a:ext cx="3056045" cy="2979644"/>
          </a:xfrm>
          <a:custGeom>
            <a:avLst/>
            <a:gdLst/>
            <a:ahLst/>
            <a:cxnLst/>
            <a:rect r="r" b="b" t="t" l="l"/>
            <a:pathLst>
              <a:path h="2979644" w="3056045">
                <a:moveTo>
                  <a:pt x="0" y="0"/>
                </a:moveTo>
                <a:lnTo>
                  <a:pt x="3056045" y="0"/>
                </a:lnTo>
                <a:lnTo>
                  <a:pt x="3056045" y="2979645"/>
                </a:lnTo>
                <a:lnTo>
                  <a:pt x="0" y="2979645"/>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7" id="17"/>
          <p:cNvSpPr/>
          <p:nvPr/>
        </p:nvSpPr>
        <p:spPr>
          <a:xfrm flipH="false" flipV="false" rot="0">
            <a:off x="8154357" y="7942366"/>
            <a:ext cx="2477781" cy="1999857"/>
          </a:xfrm>
          <a:custGeom>
            <a:avLst/>
            <a:gdLst/>
            <a:ahLst/>
            <a:cxnLst/>
            <a:rect r="r" b="b" t="t" l="l"/>
            <a:pathLst>
              <a:path h="1999857" w="2477781">
                <a:moveTo>
                  <a:pt x="0" y="0"/>
                </a:moveTo>
                <a:lnTo>
                  <a:pt x="2477780" y="0"/>
                </a:lnTo>
                <a:lnTo>
                  <a:pt x="2477780" y="1999856"/>
                </a:lnTo>
                <a:lnTo>
                  <a:pt x="0" y="1999856"/>
                </a:lnTo>
                <a:lnTo>
                  <a:pt x="0" y="0"/>
                </a:lnTo>
                <a:close/>
              </a:path>
            </a:pathLst>
          </a:custGeom>
          <a:blipFill>
            <a:blip r:embed="rId24"/>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20816" r="-3049" b="-20007"/>
            </a:stretch>
          </a:blipFill>
        </p:spPr>
      </p:sp>
      <p:grpSp>
        <p:nvGrpSpPr>
          <p:cNvPr name="Group 3" id="3"/>
          <p:cNvGrpSpPr/>
          <p:nvPr/>
        </p:nvGrpSpPr>
        <p:grpSpPr>
          <a:xfrm rot="0">
            <a:off x="2500356" y="3398648"/>
            <a:ext cx="13287288" cy="2544734"/>
            <a:chOff x="0" y="0"/>
            <a:chExt cx="3499533" cy="670218"/>
          </a:xfrm>
        </p:grpSpPr>
        <p:sp>
          <p:nvSpPr>
            <p:cNvPr name="Freeform 4" id="4"/>
            <p:cNvSpPr/>
            <p:nvPr/>
          </p:nvSpPr>
          <p:spPr>
            <a:xfrm flipH="false" flipV="false" rot="0">
              <a:off x="0" y="0"/>
              <a:ext cx="3499533" cy="670218"/>
            </a:xfrm>
            <a:custGeom>
              <a:avLst/>
              <a:gdLst/>
              <a:ahLst/>
              <a:cxnLst/>
              <a:rect r="r" b="b" t="t" l="l"/>
              <a:pathLst>
                <a:path h="670218" w="3499533">
                  <a:moveTo>
                    <a:pt x="14566" y="0"/>
                  </a:moveTo>
                  <a:lnTo>
                    <a:pt x="3484966" y="0"/>
                  </a:lnTo>
                  <a:cubicBezTo>
                    <a:pt x="3488829" y="0"/>
                    <a:pt x="3492534" y="1535"/>
                    <a:pt x="3495266" y="4266"/>
                  </a:cubicBezTo>
                  <a:cubicBezTo>
                    <a:pt x="3497998" y="6998"/>
                    <a:pt x="3499533" y="10703"/>
                    <a:pt x="3499533" y="14566"/>
                  </a:cubicBezTo>
                  <a:lnTo>
                    <a:pt x="3499533" y="655652"/>
                  </a:lnTo>
                  <a:cubicBezTo>
                    <a:pt x="3499533" y="659515"/>
                    <a:pt x="3497998" y="663220"/>
                    <a:pt x="3495266" y="665952"/>
                  </a:cubicBezTo>
                  <a:cubicBezTo>
                    <a:pt x="3492534" y="668683"/>
                    <a:pt x="3488829" y="670218"/>
                    <a:pt x="3484966" y="670218"/>
                  </a:cubicBezTo>
                  <a:lnTo>
                    <a:pt x="14566" y="670218"/>
                  </a:lnTo>
                  <a:cubicBezTo>
                    <a:pt x="6522" y="670218"/>
                    <a:pt x="0" y="663697"/>
                    <a:pt x="0" y="655652"/>
                  </a:cubicBezTo>
                  <a:lnTo>
                    <a:pt x="0" y="14566"/>
                  </a:lnTo>
                  <a:cubicBezTo>
                    <a:pt x="0" y="10703"/>
                    <a:pt x="1535" y="6998"/>
                    <a:pt x="4266" y="4266"/>
                  </a:cubicBezTo>
                  <a:cubicBezTo>
                    <a:pt x="6998" y="1535"/>
                    <a:pt x="10703" y="0"/>
                    <a:pt x="14566" y="0"/>
                  </a:cubicBezTo>
                  <a:close/>
                </a:path>
              </a:pathLst>
            </a:custGeom>
            <a:solidFill>
              <a:srgbClr val="38B6FF"/>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2500356" y="6156481"/>
            <a:ext cx="13287288" cy="2544734"/>
            <a:chOff x="0" y="0"/>
            <a:chExt cx="3499533" cy="670218"/>
          </a:xfrm>
        </p:grpSpPr>
        <p:sp>
          <p:nvSpPr>
            <p:cNvPr name="Freeform 7" id="7"/>
            <p:cNvSpPr/>
            <p:nvPr/>
          </p:nvSpPr>
          <p:spPr>
            <a:xfrm flipH="false" flipV="false" rot="0">
              <a:off x="0" y="0"/>
              <a:ext cx="3499533" cy="670218"/>
            </a:xfrm>
            <a:custGeom>
              <a:avLst/>
              <a:gdLst/>
              <a:ahLst/>
              <a:cxnLst/>
              <a:rect r="r" b="b" t="t" l="l"/>
              <a:pathLst>
                <a:path h="670218" w="3499533">
                  <a:moveTo>
                    <a:pt x="14566" y="0"/>
                  </a:moveTo>
                  <a:lnTo>
                    <a:pt x="3484966" y="0"/>
                  </a:lnTo>
                  <a:cubicBezTo>
                    <a:pt x="3488829" y="0"/>
                    <a:pt x="3492534" y="1535"/>
                    <a:pt x="3495266" y="4266"/>
                  </a:cubicBezTo>
                  <a:cubicBezTo>
                    <a:pt x="3497998" y="6998"/>
                    <a:pt x="3499533" y="10703"/>
                    <a:pt x="3499533" y="14566"/>
                  </a:cubicBezTo>
                  <a:lnTo>
                    <a:pt x="3499533" y="655652"/>
                  </a:lnTo>
                  <a:cubicBezTo>
                    <a:pt x="3499533" y="659515"/>
                    <a:pt x="3497998" y="663220"/>
                    <a:pt x="3495266" y="665952"/>
                  </a:cubicBezTo>
                  <a:cubicBezTo>
                    <a:pt x="3492534" y="668683"/>
                    <a:pt x="3488829" y="670218"/>
                    <a:pt x="3484966" y="670218"/>
                  </a:cubicBezTo>
                  <a:lnTo>
                    <a:pt x="14566" y="670218"/>
                  </a:lnTo>
                  <a:cubicBezTo>
                    <a:pt x="6522" y="670218"/>
                    <a:pt x="0" y="663697"/>
                    <a:pt x="0" y="655652"/>
                  </a:cubicBezTo>
                  <a:lnTo>
                    <a:pt x="0" y="14566"/>
                  </a:lnTo>
                  <a:cubicBezTo>
                    <a:pt x="0" y="10703"/>
                    <a:pt x="1535" y="6998"/>
                    <a:pt x="4266" y="4266"/>
                  </a:cubicBezTo>
                  <a:cubicBezTo>
                    <a:pt x="6998" y="1535"/>
                    <a:pt x="10703" y="0"/>
                    <a:pt x="14566" y="0"/>
                  </a:cubicBezTo>
                  <a:close/>
                </a:path>
              </a:pathLst>
            </a:custGeom>
            <a:solidFill>
              <a:srgbClr val="FF914D"/>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6145841">
            <a:off x="13482446" y="677171"/>
            <a:ext cx="1423225" cy="1296429"/>
          </a:xfrm>
          <a:custGeom>
            <a:avLst/>
            <a:gdLst/>
            <a:ahLst/>
            <a:cxnLst/>
            <a:rect r="r" b="b" t="t" l="l"/>
            <a:pathLst>
              <a:path h="1296429" w="1423225">
                <a:moveTo>
                  <a:pt x="0" y="0"/>
                </a:moveTo>
                <a:lnTo>
                  <a:pt x="1423225" y="0"/>
                </a:lnTo>
                <a:lnTo>
                  <a:pt x="1423225" y="1296429"/>
                </a:lnTo>
                <a:lnTo>
                  <a:pt x="0" y="12964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4675367" y="1023749"/>
            <a:ext cx="9012689" cy="1489075"/>
          </a:xfrm>
          <a:prstGeom prst="rect">
            <a:avLst/>
          </a:prstGeom>
        </p:spPr>
        <p:txBody>
          <a:bodyPr anchor="t" rtlCol="false" tIns="0" lIns="0" bIns="0" rIns="0">
            <a:spAutoFit/>
          </a:bodyPr>
          <a:lstStyle/>
          <a:p>
            <a:pPr algn="ctr">
              <a:lnSpc>
                <a:spcPts val="10699"/>
              </a:lnSpc>
            </a:pPr>
            <a:r>
              <a:rPr lang="en-US" sz="9999">
                <a:solidFill>
                  <a:srgbClr val="000000"/>
                </a:solidFill>
                <a:latin typeface="Bryndan Write"/>
              </a:rPr>
              <a:t>Mindful Activity</a:t>
            </a:r>
          </a:p>
        </p:txBody>
      </p:sp>
      <p:sp>
        <p:nvSpPr>
          <p:cNvPr name="TextBox 11" id="11"/>
          <p:cNvSpPr txBox="true"/>
          <p:nvPr/>
        </p:nvSpPr>
        <p:spPr>
          <a:xfrm rot="0">
            <a:off x="3832715" y="3583642"/>
            <a:ext cx="10622570" cy="1578863"/>
          </a:xfrm>
          <a:prstGeom prst="rect">
            <a:avLst/>
          </a:prstGeom>
        </p:spPr>
        <p:txBody>
          <a:bodyPr anchor="t" rtlCol="false" tIns="0" lIns="0" bIns="0" rIns="0">
            <a:spAutoFit/>
          </a:bodyPr>
          <a:lstStyle/>
          <a:p>
            <a:pPr algn="ctr">
              <a:lnSpc>
                <a:spcPts val="4248"/>
              </a:lnSpc>
            </a:pPr>
            <a:r>
              <a:rPr lang="en-US" sz="2400">
                <a:solidFill>
                  <a:srgbClr val="FFFFFF"/>
                </a:solidFill>
                <a:latin typeface="Poppins"/>
              </a:rPr>
              <a:t>Mindful activities can be helpful. I’ll include one option each month and you can decide to use it or skip it depending on  what your group needs.  </a:t>
            </a:r>
          </a:p>
        </p:txBody>
      </p:sp>
      <p:sp>
        <p:nvSpPr>
          <p:cNvPr name="TextBox 12" id="12"/>
          <p:cNvSpPr txBox="true"/>
          <p:nvPr/>
        </p:nvSpPr>
        <p:spPr>
          <a:xfrm rot="0">
            <a:off x="4020608" y="6275302"/>
            <a:ext cx="10622570" cy="1400555"/>
          </a:xfrm>
          <a:prstGeom prst="rect">
            <a:avLst/>
          </a:prstGeom>
        </p:spPr>
        <p:txBody>
          <a:bodyPr anchor="t" rtlCol="false" tIns="0" lIns="0" bIns="0" rIns="0">
            <a:spAutoFit/>
          </a:bodyPr>
          <a:lstStyle/>
          <a:p>
            <a:pPr algn="ctr">
              <a:lnSpc>
                <a:spcPts val="3894"/>
              </a:lnSpc>
            </a:pPr>
            <a:r>
              <a:rPr lang="en-US" sz="2200">
                <a:solidFill>
                  <a:srgbClr val="FFFFFF"/>
                </a:solidFill>
                <a:latin typeface="Poppins"/>
              </a:rPr>
              <a:t>Hum that tune</a:t>
            </a:r>
          </a:p>
          <a:p>
            <a:pPr algn="ctr">
              <a:lnSpc>
                <a:spcPts val="3894"/>
              </a:lnSpc>
            </a:pPr>
          </a:p>
          <a:p>
            <a:pPr algn="ctr">
              <a:lnSpc>
                <a:spcPts val="3540"/>
              </a:lnSpc>
            </a:pPr>
            <a:r>
              <a:rPr lang="en-US" sz="2000">
                <a:solidFill>
                  <a:srgbClr val="FFFFFF"/>
                </a:solidFill>
                <a:latin typeface="Poppins"/>
              </a:rPr>
              <a:t>Ask the students to hum the tune of ‘Twinkle Twinkle Little Star” all together. </a:t>
            </a:r>
          </a:p>
        </p:txBody>
      </p:sp>
      <p:sp>
        <p:nvSpPr>
          <p:cNvPr name="Freeform 13" id="13"/>
          <p:cNvSpPr/>
          <p:nvPr/>
        </p:nvSpPr>
        <p:spPr>
          <a:xfrm flipH="false" flipV="false" rot="-4889242">
            <a:off x="3496888" y="1950708"/>
            <a:ext cx="1423225" cy="1296429"/>
          </a:xfrm>
          <a:custGeom>
            <a:avLst/>
            <a:gdLst/>
            <a:ahLst/>
            <a:cxnLst/>
            <a:rect r="r" b="b" t="t" l="l"/>
            <a:pathLst>
              <a:path h="1296429" w="1423225">
                <a:moveTo>
                  <a:pt x="0" y="0"/>
                </a:moveTo>
                <a:lnTo>
                  <a:pt x="1423225" y="0"/>
                </a:lnTo>
                <a:lnTo>
                  <a:pt x="1423225" y="1296428"/>
                </a:lnTo>
                <a:lnTo>
                  <a:pt x="0" y="12964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3870427" y="2235667"/>
            <a:ext cx="10622570" cy="843533"/>
          </a:xfrm>
          <a:prstGeom prst="rect">
            <a:avLst/>
          </a:prstGeom>
        </p:spPr>
        <p:txBody>
          <a:bodyPr anchor="t" rtlCol="false" tIns="0" lIns="0" bIns="0" rIns="0">
            <a:spAutoFit/>
          </a:bodyPr>
          <a:lstStyle/>
          <a:p>
            <a:pPr algn="ctr">
              <a:lnSpc>
                <a:spcPts val="3540"/>
              </a:lnSpc>
            </a:pPr>
            <a:r>
              <a:rPr lang="en-US" sz="2000">
                <a:solidFill>
                  <a:srgbClr val="000000"/>
                </a:solidFill>
                <a:latin typeface="Poppins"/>
              </a:rPr>
              <a:t>OPTIONAL</a:t>
            </a:r>
          </a:p>
          <a:p>
            <a:pPr algn="ctr">
              <a:lnSpc>
                <a:spcPts val="3186"/>
              </a:lnSpc>
            </a:pPr>
          </a:p>
        </p:txBody>
      </p:sp>
      <p:sp>
        <p:nvSpPr>
          <p:cNvPr name="TextBox 15" id="15"/>
          <p:cNvSpPr txBox="true"/>
          <p:nvPr/>
        </p:nvSpPr>
        <p:spPr>
          <a:xfrm rot="0">
            <a:off x="3224545" y="8045877"/>
            <a:ext cx="11914334" cy="320038"/>
          </a:xfrm>
          <a:prstGeom prst="rect">
            <a:avLst/>
          </a:prstGeom>
        </p:spPr>
        <p:txBody>
          <a:bodyPr anchor="t" rtlCol="false" tIns="0" lIns="0" bIns="0" rIns="0">
            <a:spAutoFit/>
          </a:bodyPr>
          <a:lstStyle/>
          <a:p>
            <a:pPr algn="ctr">
              <a:lnSpc>
                <a:spcPts val="2655"/>
              </a:lnSpc>
            </a:pPr>
            <a:r>
              <a:rPr lang="en-US" sz="1500">
                <a:solidFill>
                  <a:srgbClr val="FFFFFF"/>
                </a:solidFill>
                <a:latin typeface="Poppins"/>
              </a:rPr>
              <a:t>Humming can fight stress and bring a sense of calm. The increased oxygenation of the bold causes feelings of relaxation.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20816" r="-3049" b="-20007"/>
            </a:stretch>
          </a:blipFill>
        </p:spPr>
      </p:sp>
      <p:grpSp>
        <p:nvGrpSpPr>
          <p:cNvPr name="Group 3" id="3"/>
          <p:cNvGrpSpPr/>
          <p:nvPr/>
        </p:nvGrpSpPr>
        <p:grpSpPr>
          <a:xfrm rot="0">
            <a:off x="2500356" y="3079735"/>
            <a:ext cx="13287288" cy="6772325"/>
            <a:chOff x="0" y="0"/>
            <a:chExt cx="3499533" cy="1783658"/>
          </a:xfrm>
        </p:grpSpPr>
        <p:sp>
          <p:nvSpPr>
            <p:cNvPr name="Freeform 4" id="4"/>
            <p:cNvSpPr/>
            <p:nvPr/>
          </p:nvSpPr>
          <p:spPr>
            <a:xfrm flipH="false" flipV="false" rot="0">
              <a:off x="0" y="0"/>
              <a:ext cx="3499533" cy="1783658"/>
            </a:xfrm>
            <a:custGeom>
              <a:avLst/>
              <a:gdLst/>
              <a:ahLst/>
              <a:cxnLst/>
              <a:rect r="r" b="b" t="t" l="l"/>
              <a:pathLst>
                <a:path h="1783658" w="3499533">
                  <a:moveTo>
                    <a:pt x="14566" y="0"/>
                  </a:moveTo>
                  <a:lnTo>
                    <a:pt x="3484966" y="0"/>
                  </a:lnTo>
                  <a:cubicBezTo>
                    <a:pt x="3488829" y="0"/>
                    <a:pt x="3492534" y="1535"/>
                    <a:pt x="3495266" y="4266"/>
                  </a:cubicBezTo>
                  <a:cubicBezTo>
                    <a:pt x="3497998" y="6998"/>
                    <a:pt x="3499533" y="10703"/>
                    <a:pt x="3499533" y="14566"/>
                  </a:cubicBezTo>
                  <a:lnTo>
                    <a:pt x="3499533" y="1769091"/>
                  </a:lnTo>
                  <a:cubicBezTo>
                    <a:pt x="3499533" y="1772954"/>
                    <a:pt x="3497998" y="1776659"/>
                    <a:pt x="3495266" y="1779391"/>
                  </a:cubicBezTo>
                  <a:cubicBezTo>
                    <a:pt x="3492534" y="1782123"/>
                    <a:pt x="3488829" y="1783658"/>
                    <a:pt x="3484966" y="1783658"/>
                  </a:cubicBezTo>
                  <a:lnTo>
                    <a:pt x="14566" y="1783658"/>
                  </a:lnTo>
                  <a:cubicBezTo>
                    <a:pt x="6522" y="1783658"/>
                    <a:pt x="0" y="1777136"/>
                    <a:pt x="0" y="1769091"/>
                  </a:cubicBezTo>
                  <a:lnTo>
                    <a:pt x="0" y="14566"/>
                  </a:lnTo>
                  <a:cubicBezTo>
                    <a:pt x="0" y="10703"/>
                    <a:pt x="1535" y="6998"/>
                    <a:pt x="4266" y="4266"/>
                  </a:cubicBezTo>
                  <a:cubicBezTo>
                    <a:pt x="6998" y="1535"/>
                    <a:pt x="10703" y="0"/>
                    <a:pt x="14566" y="0"/>
                  </a:cubicBezTo>
                  <a:close/>
                </a:path>
              </a:pathLst>
            </a:custGeom>
            <a:solidFill>
              <a:srgbClr val="FF914D"/>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6145841">
            <a:off x="13482446" y="677171"/>
            <a:ext cx="1423225" cy="1296429"/>
          </a:xfrm>
          <a:custGeom>
            <a:avLst/>
            <a:gdLst/>
            <a:ahLst/>
            <a:cxnLst/>
            <a:rect r="r" b="b" t="t" l="l"/>
            <a:pathLst>
              <a:path h="1296429" w="1423225">
                <a:moveTo>
                  <a:pt x="0" y="0"/>
                </a:moveTo>
                <a:lnTo>
                  <a:pt x="1423225" y="0"/>
                </a:lnTo>
                <a:lnTo>
                  <a:pt x="1423225" y="1296429"/>
                </a:lnTo>
                <a:lnTo>
                  <a:pt x="0" y="12964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637655" y="1262679"/>
            <a:ext cx="9012689" cy="1092083"/>
          </a:xfrm>
          <a:prstGeom prst="rect">
            <a:avLst/>
          </a:prstGeom>
        </p:spPr>
        <p:txBody>
          <a:bodyPr anchor="t" rtlCol="false" tIns="0" lIns="0" bIns="0" rIns="0">
            <a:spAutoFit/>
          </a:bodyPr>
          <a:lstStyle/>
          <a:p>
            <a:pPr algn="ctr">
              <a:lnSpc>
                <a:spcPts val="7811"/>
              </a:lnSpc>
            </a:pPr>
            <a:r>
              <a:rPr lang="en-US" sz="7300">
                <a:solidFill>
                  <a:srgbClr val="000000"/>
                </a:solidFill>
                <a:latin typeface="Bryndan Write"/>
              </a:rPr>
              <a:t>Conversation Starter</a:t>
            </a:r>
          </a:p>
        </p:txBody>
      </p:sp>
      <p:sp>
        <p:nvSpPr>
          <p:cNvPr name="TextBox 8" id="8"/>
          <p:cNvSpPr txBox="true"/>
          <p:nvPr/>
        </p:nvSpPr>
        <p:spPr>
          <a:xfrm rot="0">
            <a:off x="3832715" y="3148366"/>
            <a:ext cx="10622570" cy="6256019"/>
          </a:xfrm>
          <a:prstGeom prst="rect">
            <a:avLst/>
          </a:prstGeom>
        </p:spPr>
        <p:txBody>
          <a:bodyPr anchor="t" rtlCol="false" tIns="0" lIns="0" bIns="0" rIns="0">
            <a:spAutoFit/>
          </a:bodyPr>
          <a:lstStyle/>
          <a:p>
            <a:pPr algn="ctr">
              <a:lnSpc>
                <a:spcPts val="3540"/>
              </a:lnSpc>
            </a:pPr>
            <a:r>
              <a:rPr lang="en-US" sz="2000">
                <a:solidFill>
                  <a:srgbClr val="FFFFFF"/>
                </a:solidFill>
                <a:latin typeface="Poppins"/>
              </a:rPr>
              <a:t> Beach Ball Toss Icebreaker</a:t>
            </a:r>
          </a:p>
          <a:p>
            <a:pPr algn="ctr">
              <a:lnSpc>
                <a:spcPts val="3540"/>
              </a:lnSpc>
            </a:pPr>
            <a:r>
              <a:rPr lang="en-US" sz="2000">
                <a:solidFill>
                  <a:srgbClr val="FFFFFF"/>
                </a:solidFill>
                <a:latin typeface="Poppins"/>
              </a:rPr>
              <a:t>Materials: beach ball or other soft ball</a:t>
            </a:r>
          </a:p>
          <a:p>
            <a:pPr algn="ctr">
              <a:lnSpc>
                <a:spcPts val="3540"/>
              </a:lnSpc>
            </a:pPr>
          </a:p>
          <a:p>
            <a:pPr algn="ctr">
              <a:lnSpc>
                <a:spcPts val="3540"/>
              </a:lnSpc>
            </a:pPr>
            <a:r>
              <a:rPr lang="en-US" sz="2000">
                <a:solidFill>
                  <a:srgbClr val="FFFFFF"/>
                </a:solidFill>
                <a:latin typeface="Poppins"/>
              </a:rPr>
              <a:t>Ask students this question: </a:t>
            </a:r>
            <a:r>
              <a:rPr lang="en-US" sz="2000">
                <a:solidFill>
                  <a:srgbClr val="FFFFFF"/>
                </a:solidFill>
                <a:latin typeface="Poppins Bold"/>
              </a:rPr>
              <a:t>What do you wish grown-ups knew about kids?</a:t>
            </a:r>
            <a:r>
              <a:rPr lang="en-US" sz="2000">
                <a:solidFill>
                  <a:srgbClr val="FFFFFF"/>
                </a:solidFill>
                <a:latin typeface="Poppins"/>
              </a:rPr>
              <a:t> Pause. Tell students that you will toss the ball to one of them. When you catch it, shout out your idea. Then pass the ball to another student. Continue until everyone has had a chance to answer. You can change the question mid-way through the students, if needed. Some additional questions could be: </a:t>
            </a:r>
          </a:p>
          <a:p>
            <a:pPr marL="431804" indent="-215902" lvl="1">
              <a:lnSpc>
                <a:spcPts val="3540"/>
              </a:lnSpc>
              <a:buFont typeface="Arial"/>
              <a:buChar char="•"/>
            </a:pPr>
            <a:r>
              <a:rPr lang="en-US" sz="2000">
                <a:solidFill>
                  <a:srgbClr val="FFFFFF"/>
                </a:solidFill>
                <a:latin typeface="Poppins"/>
              </a:rPr>
              <a:t>What would you do if you won the lottery?</a:t>
            </a:r>
          </a:p>
          <a:p>
            <a:pPr marL="431804" indent="-215902" lvl="1">
              <a:lnSpc>
                <a:spcPts val="3540"/>
              </a:lnSpc>
              <a:buFont typeface="Arial"/>
              <a:buChar char="•"/>
            </a:pPr>
            <a:r>
              <a:rPr lang="en-US" sz="2000">
                <a:solidFill>
                  <a:srgbClr val="FFFFFF"/>
                </a:solidFill>
                <a:latin typeface="Poppins"/>
              </a:rPr>
              <a:t>If you were in charge of the school, what would you change?</a:t>
            </a:r>
          </a:p>
          <a:p>
            <a:pPr marL="431804" indent="-215902" lvl="1">
              <a:lnSpc>
                <a:spcPts val="3540"/>
              </a:lnSpc>
              <a:buFont typeface="Arial"/>
              <a:buChar char="•"/>
            </a:pPr>
            <a:r>
              <a:rPr lang="en-US" sz="2000">
                <a:solidFill>
                  <a:srgbClr val="FFFFFF"/>
                </a:solidFill>
                <a:latin typeface="Poppins"/>
              </a:rPr>
              <a:t>What advice do you wish someone had given you when you were in kindergarten?</a:t>
            </a:r>
          </a:p>
          <a:p>
            <a:pPr marL="431804" indent="-215902" lvl="1">
              <a:lnSpc>
                <a:spcPts val="3540"/>
              </a:lnSpc>
              <a:buFont typeface="Arial"/>
              <a:buChar char="•"/>
            </a:pPr>
            <a:r>
              <a:rPr lang="en-US" sz="2000">
                <a:solidFill>
                  <a:srgbClr val="FFFFFF"/>
                </a:solidFill>
                <a:latin typeface="Poppins"/>
              </a:rPr>
              <a:t>If you had a magic wand, what would you change about the world?</a:t>
            </a:r>
          </a:p>
          <a:p>
            <a:pPr algn="ctr">
              <a:lnSpc>
                <a:spcPts val="3540"/>
              </a:lnSpc>
            </a:pPr>
          </a:p>
        </p:txBody>
      </p:sp>
      <p:sp>
        <p:nvSpPr>
          <p:cNvPr name="Freeform 9" id="9"/>
          <p:cNvSpPr/>
          <p:nvPr/>
        </p:nvSpPr>
        <p:spPr>
          <a:xfrm flipH="false" flipV="false" rot="-4889242">
            <a:off x="3496888" y="1950708"/>
            <a:ext cx="1423225" cy="1296429"/>
          </a:xfrm>
          <a:custGeom>
            <a:avLst/>
            <a:gdLst/>
            <a:ahLst/>
            <a:cxnLst/>
            <a:rect r="r" b="b" t="t" l="l"/>
            <a:pathLst>
              <a:path h="1296429" w="1423225">
                <a:moveTo>
                  <a:pt x="0" y="0"/>
                </a:moveTo>
                <a:lnTo>
                  <a:pt x="1423225" y="0"/>
                </a:lnTo>
                <a:lnTo>
                  <a:pt x="1423225" y="1296428"/>
                </a:lnTo>
                <a:lnTo>
                  <a:pt x="0" y="12964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20816" r="-3049" b="-20007"/>
            </a:stretch>
          </a:blipFill>
        </p:spPr>
      </p:sp>
      <p:grpSp>
        <p:nvGrpSpPr>
          <p:cNvPr name="Group 3" id="3"/>
          <p:cNvGrpSpPr/>
          <p:nvPr/>
        </p:nvGrpSpPr>
        <p:grpSpPr>
          <a:xfrm rot="0">
            <a:off x="1320555" y="3332565"/>
            <a:ext cx="8697203" cy="1755970"/>
            <a:chOff x="0" y="0"/>
            <a:chExt cx="2290621" cy="462478"/>
          </a:xfrm>
        </p:grpSpPr>
        <p:sp>
          <p:nvSpPr>
            <p:cNvPr name="Freeform 4" id="4"/>
            <p:cNvSpPr/>
            <p:nvPr/>
          </p:nvSpPr>
          <p:spPr>
            <a:xfrm flipH="false" flipV="false" rot="0">
              <a:off x="0" y="0"/>
              <a:ext cx="2290621" cy="462478"/>
            </a:xfrm>
            <a:custGeom>
              <a:avLst/>
              <a:gdLst/>
              <a:ahLst/>
              <a:cxnLst/>
              <a:rect r="r" b="b" t="t" l="l"/>
              <a:pathLst>
                <a:path h="462478" w="2290621">
                  <a:moveTo>
                    <a:pt x="22254" y="0"/>
                  </a:moveTo>
                  <a:lnTo>
                    <a:pt x="2268367" y="0"/>
                  </a:lnTo>
                  <a:cubicBezTo>
                    <a:pt x="2274269" y="0"/>
                    <a:pt x="2279930" y="2345"/>
                    <a:pt x="2284103" y="6518"/>
                  </a:cubicBezTo>
                  <a:cubicBezTo>
                    <a:pt x="2288277" y="10692"/>
                    <a:pt x="2290621" y="16352"/>
                    <a:pt x="2290621" y="22254"/>
                  </a:cubicBezTo>
                  <a:lnTo>
                    <a:pt x="2290621" y="440224"/>
                  </a:lnTo>
                  <a:cubicBezTo>
                    <a:pt x="2290621" y="446126"/>
                    <a:pt x="2288277" y="451786"/>
                    <a:pt x="2284103" y="455960"/>
                  </a:cubicBezTo>
                  <a:cubicBezTo>
                    <a:pt x="2279930" y="460133"/>
                    <a:pt x="2274269" y="462478"/>
                    <a:pt x="2268367" y="462478"/>
                  </a:cubicBezTo>
                  <a:lnTo>
                    <a:pt x="22254" y="462478"/>
                  </a:lnTo>
                  <a:cubicBezTo>
                    <a:pt x="16352" y="462478"/>
                    <a:pt x="10692" y="460133"/>
                    <a:pt x="6518" y="455960"/>
                  </a:cubicBezTo>
                  <a:cubicBezTo>
                    <a:pt x="2345" y="451786"/>
                    <a:pt x="0" y="446126"/>
                    <a:pt x="0" y="440224"/>
                  </a:cubicBezTo>
                  <a:lnTo>
                    <a:pt x="0" y="22254"/>
                  </a:lnTo>
                  <a:cubicBezTo>
                    <a:pt x="0" y="16352"/>
                    <a:pt x="2345" y="10692"/>
                    <a:pt x="6518" y="6518"/>
                  </a:cubicBezTo>
                  <a:cubicBezTo>
                    <a:pt x="10692" y="2345"/>
                    <a:pt x="16352" y="0"/>
                    <a:pt x="22254" y="0"/>
                  </a:cubicBezTo>
                  <a:close/>
                </a:path>
              </a:pathLst>
            </a:custGeom>
            <a:solidFill>
              <a:srgbClr val="38B6FF"/>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20555" y="5289160"/>
            <a:ext cx="8697203" cy="3681872"/>
            <a:chOff x="0" y="0"/>
            <a:chExt cx="2290621" cy="969711"/>
          </a:xfrm>
        </p:grpSpPr>
        <p:sp>
          <p:nvSpPr>
            <p:cNvPr name="Freeform 7" id="7"/>
            <p:cNvSpPr/>
            <p:nvPr/>
          </p:nvSpPr>
          <p:spPr>
            <a:xfrm flipH="false" flipV="false" rot="0">
              <a:off x="0" y="0"/>
              <a:ext cx="2290621" cy="969711"/>
            </a:xfrm>
            <a:custGeom>
              <a:avLst/>
              <a:gdLst/>
              <a:ahLst/>
              <a:cxnLst/>
              <a:rect r="r" b="b" t="t" l="l"/>
              <a:pathLst>
                <a:path h="969711" w="2290621">
                  <a:moveTo>
                    <a:pt x="22254" y="0"/>
                  </a:moveTo>
                  <a:lnTo>
                    <a:pt x="2268367" y="0"/>
                  </a:lnTo>
                  <a:cubicBezTo>
                    <a:pt x="2274269" y="0"/>
                    <a:pt x="2279930" y="2345"/>
                    <a:pt x="2284103" y="6518"/>
                  </a:cubicBezTo>
                  <a:cubicBezTo>
                    <a:pt x="2288277" y="10692"/>
                    <a:pt x="2290621" y="16352"/>
                    <a:pt x="2290621" y="22254"/>
                  </a:cubicBezTo>
                  <a:lnTo>
                    <a:pt x="2290621" y="947457"/>
                  </a:lnTo>
                  <a:cubicBezTo>
                    <a:pt x="2290621" y="953359"/>
                    <a:pt x="2288277" y="959020"/>
                    <a:pt x="2284103" y="963193"/>
                  </a:cubicBezTo>
                  <a:cubicBezTo>
                    <a:pt x="2279930" y="967367"/>
                    <a:pt x="2274269" y="969711"/>
                    <a:pt x="2268367" y="969711"/>
                  </a:cubicBezTo>
                  <a:lnTo>
                    <a:pt x="22254" y="969711"/>
                  </a:lnTo>
                  <a:cubicBezTo>
                    <a:pt x="16352" y="969711"/>
                    <a:pt x="10692" y="967367"/>
                    <a:pt x="6518" y="963193"/>
                  </a:cubicBezTo>
                  <a:cubicBezTo>
                    <a:pt x="2345" y="959020"/>
                    <a:pt x="0" y="953359"/>
                    <a:pt x="0" y="947457"/>
                  </a:cubicBezTo>
                  <a:lnTo>
                    <a:pt x="0" y="22254"/>
                  </a:lnTo>
                  <a:cubicBezTo>
                    <a:pt x="0" y="16352"/>
                    <a:pt x="2345" y="10692"/>
                    <a:pt x="6518" y="6518"/>
                  </a:cubicBezTo>
                  <a:cubicBezTo>
                    <a:pt x="10692" y="2345"/>
                    <a:pt x="16352" y="0"/>
                    <a:pt x="22254" y="0"/>
                  </a:cubicBezTo>
                  <a:close/>
                </a:path>
              </a:pathLst>
            </a:custGeom>
            <a:solidFill>
              <a:srgbClr val="FF914D"/>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713112">
            <a:off x="5480258" y="1179247"/>
            <a:ext cx="1639169" cy="1702374"/>
          </a:xfrm>
          <a:custGeom>
            <a:avLst/>
            <a:gdLst/>
            <a:ahLst/>
            <a:cxnLst/>
            <a:rect r="r" b="b" t="t" l="l"/>
            <a:pathLst>
              <a:path h="1702374" w="1639169">
                <a:moveTo>
                  <a:pt x="0" y="0"/>
                </a:moveTo>
                <a:lnTo>
                  <a:pt x="1639169" y="0"/>
                </a:lnTo>
                <a:lnTo>
                  <a:pt x="1639169" y="1702374"/>
                </a:lnTo>
                <a:lnTo>
                  <a:pt x="0" y="17023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11917917" y="3332565"/>
            <a:ext cx="4269572" cy="4114800"/>
          </a:xfrm>
          <a:custGeom>
            <a:avLst/>
            <a:gdLst/>
            <a:ahLst/>
            <a:cxnLst/>
            <a:rect r="r" b="b" t="t" l="l"/>
            <a:pathLst>
              <a:path h="4114800" w="4269572">
                <a:moveTo>
                  <a:pt x="0" y="0"/>
                </a:moveTo>
                <a:lnTo>
                  <a:pt x="4269572" y="0"/>
                </a:lnTo>
                <a:lnTo>
                  <a:pt x="426957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1320555" y="1680734"/>
            <a:ext cx="7490822" cy="1208405"/>
          </a:xfrm>
          <a:prstGeom prst="rect">
            <a:avLst/>
          </a:prstGeom>
        </p:spPr>
        <p:txBody>
          <a:bodyPr anchor="t" rtlCol="false" tIns="0" lIns="0" bIns="0" rIns="0">
            <a:spAutoFit/>
          </a:bodyPr>
          <a:lstStyle/>
          <a:p>
            <a:pPr>
              <a:lnSpc>
                <a:spcPts val="8560"/>
              </a:lnSpc>
            </a:pPr>
            <a:r>
              <a:rPr lang="en-US" sz="8000">
                <a:solidFill>
                  <a:srgbClr val="000000"/>
                </a:solidFill>
                <a:latin typeface="Bryndan Write"/>
              </a:rPr>
              <a:t>Empathy</a:t>
            </a:r>
          </a:p>
        </p:txBody>
      </p:sp>
      <p:sp>
        <p:nvSpPr>
          <p:cNvPr name="TextBox 12" id="12"/>
          <p:cNvSpPr txBox="true"/>
          <p:nvPr/>
        </p:nvSpPr>
        <p:spPr>
          <a:xfrm rot="0">
            <a:off x="1740862" y="5511932"/>
            <a:ext cx="7856590" cy="3459100"/>
          </a:xfrm>
          <a:prstGeom prst="rect">
            <a:avLst/>
          </a:prstGeom>
        </p:spPr>
        <p:txBody>
          <a:bodyPr anchor="t" rtlCol="false" tIns="0" lIns="0" bIns="0" rIns="0">
            <a:spAutoFit/>
          </a:bodyPr>
          <a:lstStyle/>
          <a:p>
            <a:pPr marL="647698" indent="-323849" lvl="1">
              <a:lnSpc>
                <a:spcPts val="5309"/>
              </a:lnSpc>
              <a:buFont typeface="Arial"/>
              <a:buChar char="•"/>
            </a:pPr>
            <a:r>
              <a:rPr lang="en-US" sz="2999">
                <a:solidFill>
                  <a:srgbClr val="FFFFFF"/>
                </a:solidFill>
                <a:latin typeface="Poppins"/>
              </a:rPr>
              <a:t>Focus on perspective taking.</a:t>
            </a:r>
          </a:p>
          <a:p>
            <a:pPr marL="647698" indent="-323849" lvl="1">
              <a:lnSpc>
                <a:spcPts val="5309"/>
              </a:lnSpc>
              <a:buFont typeface="Arial"/>
              <a:buChar char="•"/>
            </a:pPr>
            <a:r>
              <a:rPr lang="en-US" sz="2999">
                <a:solidFill>
                  <a:srgbClr val="FFFFFF"/>
                </a:solidFill>
                <a:latin typeface="Poppins"/>
              </a:rPr>
              <a:t>Listen actively without judgement. </a:t>
            </a:r>
          </a:p>
          <a:p>
            <a:pPr marL="647698" indent="-323849" lvl="1">
              <a:lnSpc>
                <a:spcPts val="5309"/>
              </a:lnSpc>
              <a:buFont typeface="Arial"/>
              <a:buChar char="•"/>
            </a:pPr>
            <a:r>
              <a:rPr lang="en-US" sz="2999">
                <a:solidFill>
                  <a:srgbClr val="FFFFFF"/>
                </a:solidFill>
                <a:latin typeface="Poppins"/>
              </a:rPr>
              <a:t>Be welcoming, accepting, tolerant,</a:t>
            </a:r>
          </a:p>
          <a:p>
            <a:pPr algn="ctr">
              <a:lnSpc>
                <a:spcPts val="5309"/>
              </a:lnSpc>
            </a:pPr>
            <a:r>
              <a:rPr lang="en-US" sz="2999">
                <a:solidFill>
                  <a:srgbClr val="FFFFFF"/>
                </a:solidFill>
                <a:latin typeface="Poppins"/>
              </a:rPr>
              <a:t>patient, and finally, be brave.</a:t>
            </a:r>
          </a:p>
          <a:p>
            <a:pPr algn="ctr">
              <a:lnSpc>
                <a:spcPts val="6725"/>
              </a:lnSpc>
            </a:pPr>
          </a:p>
        </p:txBody>
      </p:sp>
      <p:sp>
        <p:nvSpPr>
          <p:cNvPr name="TextBox 13" id="13"/>
          <p:cNvSpPr txBox="true"/>
          <p:nvPr/>
        </p:nvSpPr>
        <p:spPr>
          <a:xfrm rot="0">
            <a:off x="1740862" y="3400638"/>
            <a:ext cx="7856590" cy="1400747"/>
          </a:xfrm>
          <a:prstGeom prst="rect">
            <a:avLst/>
          </a:prstGeom>
        </p:spPr>
        <p:txBody>
          <a:bodyPr anchor="t" rtlCol="false" tIns="0" lIns="0" bIns="0" rIns="0">
            <a:spAutoFit/>
          </a:bodyPr>
          <a:lstStyle/>
          <a:p>
            <a:pPr algn="ctr">
              <a:lnSpc>
                <a:spcPts val="6194"/>
              </a:lnSpc>
            </a:pPr>
            <a:r>
              <a:rPr lang="en-US" sz="3499">
                <a:solidFill>
                  <a:srgbClr val="FFFFFF"/>
                </a:solidFill>
                <a:latin typeface="Poppins"/>
              </a:rPr>
              <a:t>Focus on these Empathy Skills:</a:t>
            </a:r>
          </a:p>
          <a:p>
            <a:pPr algn="ctr">
              <a:lnSpc>
                <a:spcPts val="4955"/>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20816" r="-3049" b="-20007"/>
            </a:stretch>
          </a:blipFill>
        </p:spPr>
      </p:sp>
      <p:grpSp>
        <p:nvGrpSpPr>
          <p:cNvPr name="Group 3" id="3"/>
          <p:cNvGrpSpPr/>
          <p:nvPr/>
        </p:nvGrpSpPr>
        <p:grpSpPr>
          <a:xfrm rot="0">
            <a:off x="10153910" y="374252"/>
            <a:ext cx="6867519" cy="8483954"/>
            <a:chOff x="0" y="0"/>
            <a:chExt cx="1689752" cy="2087475"/>
          </a:xfrm>
        </p:grpSpPr>
        <p:sp>
          <p:nvSpPr>
            <p:cNvPr name="Freeform 4" id="4"/>
            <p:cNvSpPr/>
            <p:nvPr/>
          </p:nvSpPr>
          <p:spPr>
            <a:xfrm flipH="false" flipV="false" rot="0">
              <a:off x="0" y="0"/>
              <a:ext cx="1689752" cy="2087475"/>
            </a:xfrm>
            <a:custGeom>
              <a:avLst/>
              <a:gdLst/>
              <a:ahLst/>
              <a:cxnLst/>
              <a:rect r="r" b="b" t="t" l="l"/>
              <a:pathLst>
                <a:path h="2087475" w="1689752">
                  <a:moveTo>
                    <a:pt x="0" y="0"/>
                  </a:moveTo>
                  <a:lnTo>
                    <a:pt x="1689752" y="0"/>
                  </a:lnTo>
                  <a:lnTo>
                    <a:pt x="1689752" y="2087475"/>
                  </a:lnTo>
                  <a:lnTo>
                    <a:pt x="0" y="2087475"/>
                  </a:lnTo>
                  <a:close/>
                </a:path>
              </a:pathLst>
            </a:custGeom>
            <a:solidFill>
              <a:srgbClr val="000000">
                <a:alpha val="0"/>
              </a:srgbClr>
            </a:solidFill>
            <a:ln w="19050" cap="sq">
              <a:solidFill>
                <a:srgbClr val="000000"/>
              </a:solidFill>
              <a:prstDash val="solid"/>
              <a:miter/>
            </a:ln>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3499"/>
                </a:lnSpc>
              </a:pPr>
            </a:p>
          </p:txBody>
        </p:sp>
      </p:grpSp>
      <p:grpSp>
        <p:nvGrpSpPr>
          <p:cNvPr name="Group 6" id="6"/>
          <p:cNvGrpSpPr/>
          <p:nvPr/>
        </p:nvGrpSpPr>
        <p:grpSpPr>
          <a:xfrm rot="0">
            <a:off x="10379782" y="547628"/>
            <a:ext cx="6415776" cy="8137202"/>
            <a:chOff x="0" y="0"/>
            <a:chExt cx="8554368" cy="10849603"/>
          </a:xfrm>
        </p:grpSpPr>
        <p:pic>
          <p:nvPicPr>
            <p:cNvPr name="Picture 7" id="7"/>
            <p:cNvPicPr>
              <a:picLocks noChangeAspect="true"/>
            </p:cNvPicPr>
            <p:nvPr/>
          </p:nvPicPr>
          <p:blipFill>
            <a:blip r:embed="rId3"/>
            <a:srcRect l="3333" t="15681" r="2644" b="4818"/>
            <a:stretch>
              <a:fillRect/>
            </a:stretch>
          </p:blipFill>
          <p:spPr>
            <a:xfrm flipH="false" flipV="false">
              <a:off x="0" y="0"/>
              <a:ext cx="8554368" cy="10849603"/>
            </a:xfrm>
            <a:prstGeom prst="rect">
              <a:avLst/>
            </a:prstGeom>
          </p:spPr>
        </p:pic>
      </p:grpSp>
      <p:sp>
        <p:nvSpPr>
          <p:cNvPr name="Freeform 8" id="8"/>
          <p:cNvSpPr/>
          <p:nvPr/>
        </p:nvSpPr>
        <p:spPr>
          <a:xfrm flipH="false" flipV="false" rot="0">
            <a:off x="1576762" y="828716"/>
            <a:ext cx="749536" cy="952066"/>
          </a:xfrm>
          <a:custGeom>
            <a:avLst/>
            <a:gdLst/>
            <a:ahLst/>
            <a:cxnLst/>
            <a:rect r="r" b="b" t="t" l="l"/>
            <a:pathLst>
              <a:path h="952066" w="749536">
                <a:moveTo>
                  <a:pt x="0" y="0"/>
                </a:moveTo>
                <a:lnTo>
                  <a:pt x="749535" y="0"/>
                </a:lnTo>
                <a:lnTo>
                  <a:pt x="749535" y="952066"/>
                </a:lnTo>
                <a:lnTo>
                  <a:pt x="0" y="9520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082410" y="1654195"/>
            <a:ext cx="473665" cy="601653"/>
          </a:xfrm>
          <a:custGeom>
            <a:avLst/>
            <a:gdLst/>
            <a:ahLst/>
            <a:cxnLst/>
            <a:rect r="r" b="b" t="t" l="l"/>
            <a:pathLst>
              <a:path h="601653" w="473665">
                <a:moveTo>
                  <a:pt x="0" y="0"/>
                </a:moveTo>
                <a:lnTo>
                  <a:pt x="473665" y="0"/>
                </a:lnTo>
                <a:lnTo>
                  <a:pt x="473665" y="601653"/>
                </a:lnTo>
                <a:lnTo>
                  <a:pt x="0" y="6016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015240" y="6066800"/>
            <a:ext cx="2334490" cy="1625654"/>
          </a:xfrm>
          <a:custGeom>
            <a:avLst/>
            <a:gdLst/>
            <a:ahLst/>
            <a:cxnLst/>
            <a:rect r="r" b="b" t="t" l="l"/>
            <a:pathLst>
              <a:path h="1625654" w="2334490">
                <a:moveTo>
                  <a:pt x="0" y="0"/>
                </a:moveTo>
                <a:lnTo>
                  <a:pt x="2334490" y="0"/>
                </a:lnTo>
                <a:lnTo>
                  <a:pt x="2334490" y="1625654"/>
                </a:lnTo>
                <a:lnTo>
                  <a:pt x="0" y="16256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166537" y="7902004"/>
            <a:ext cx="21946393" cy="7897028"/>
          </a:xfrm>
          <a:custGeom>
            <a:avLst/>
            <a:gdLst/>
            <a:ahLst/>
            <a:cxnLst/>
            <a:rect r="r" b="b" t="t" l="l"/>
            <a:pathLst>
              <a:path h="7897028" w="21946393">
                <a:moveTo>
                  <a:pt x="0" y="0"/>
                </a:moveTo>
                <a:lnTo>
                  <a:pt x="21946393" y="0"/>
                </a:lnTo>
                <a:lnTo>
                  <a:pt x="21946393" y="7897028"/>
                </a:lnTo>
                <a:lnTo>
                  <a:pt x="0" y="7897028"/>
                </a:lnTo>
                <a:lnTo>
                  <a:pt x="0" y="0"/>
                </a:lnTo>
                <a:close/>
              </a:path>
            </a:pathLst>
          </a:custGeom>
          <a:blipFill>
            <a:blip r:embed="rId8"/>
            <a:stretch>
              <a:fillRect l="0" t="0" r="0" b="0"/>
            </a:stretch>
          </a:blipFill>
        </p:spPr>
      </p:sp>
      <p:sp>
        <p:nvSpPr>
          <p:cNvPr name="TextBox 12" id="12"/>
          <p:cNvSpPr txBox="true"/>
          <p:nvPr/>
        </p:nvSpPr>
        <p:spPr>
          <a:xfrm rot="0">
            <a:off x="2938985" y="766773"/>
            <a:ext cx="7736244" cy="1489075"/>
          </a:xfrm>
          <a:prstGeom prst="rect">
            <a:avLst/>
          </a:prstGeom>
        </p:spPr>
        <p:txBody>
          <a:bodyPr anchor="t" rtlCol="false" tIns="0" lIns="0" bIns="0" rIns="0">
            <a:spAutoFit/>
          </a:bodyPr>
          <a:lstStyle/>
          <a:p>
            <a:pPr>
              <a:lnSpc>
                <a:spcPts val="10699"/>
              </a:lnSpc>
            </a:pPr>
            <a:r>
              <a:rPr lang="en-US" sz="9999">
                <a:solidFill>
                  <a:srgbClr val="000000"/>
                </a:solidFill>
                <a:latin typeface="Bryndan Write"/>
              </a:rPr>
              <a:t>Key Phrase</a:t>
            </a:r>
          </a:p>
        </p:txBody>
      </p:sp>
      <p:sp>
        <p:nvSpPr>
          <p:cNvPr name="TextBox 13" id="13"/>
          <p:cNvSpPr txBox="true"/>
          <p:nvPr/>
        </p:nvSpPr>
        <p:spPr>
          <a:xfrm rot="0">
            <a:off x="1576762" y="2807235"/>
            <a:ext cx="7055253" cy="5808344"/>
          </a:xfrm>
          <a:prstGeom prst="rect">
            <a:avLst/>
          </a:prstGeom>
        </p:spPr>
        <p:txBody>
          <a:bodyPr anchor="t" rtlCol="false" tIns="0" lIns="0" bIns="0" rIns="0">
            <a:spAutoFit/>
          </a:bodyPr>
          <a:lstStyle/>
          <a:p>
            <a:pPr marL="431804" indent="-215902" lvl="1">
              <a:lnSpc>
                <a:spcPts val="3540"/>
              </a:lnSpc>
              <a:buFont typeface="Arial"/>
              <a:buChar char="•"/>
            </a:pPr>
            <a:r>
              <a:rPr lang="en-US" sz="2000">
                <a:solidFill>
                  <a:srgbClr val="000000"/>
                </a:solidFill>
                <a:latin typeface="Poppins"/>
              </a:rPr>
              <a:t>Develop and practice empathy skills, such as active listening, perspective-taking, and compassion.</a:t>
            </a:r>
          </a:p>
          <a:p>
            <a:pPr marL="431804" indent="-215902" lvl="1">
              <a:lnSpc>
                <a:spcPts val="3540"/>
              </a:lnSpc>
              <a:buFont typeface="Arial"/>
              <a:buChar char="•"/>
            </a:pPr>
            <a:r>
              <a:rPr lang="en-US" sz="2000">
                <a:solidFill>
                  <a:srgbClr val="000000"/>
                </a:solidFill>
                <a:latin typeface="Poppins"/>
              </a:rPr>
              <a:t>E</a:t>
            </a:r>
            <a:r>
              <a:rPr lang="en-US" sz="2000">
                <a:solidFill>
                  <a:srgbClr val="000000"/>
                </a:solidFill>
                <a:latin typeface="Poppins"/>
              </a:rPr>
              <a:t>xamine their own biases, assumptions, and prejudices that may hinder their ability to empathize with others.</a:t>
            </a:r>
          </a:p>
          <a:p>
            <a:pPr marL="431804" indent="-215902" lvl="1">
              <a:lnSpc>
                <a:spcPts val="3540"/>
              </a:lnSpc>
              <a:buFont typeface="Arial"/>
              <a:buChar char="•"/>
            </a:pPr>
            <a:r>
              <a:rPr lang="en-US" sz="2000">
                <a:solidFill>
                  <a:srgbClr val="000000"/>
                </a:solidFill>
                <a:latin typeface="Poppins"/>
              </a:rPr>
              <a:t>P</a:t>
            </a:r>
            <a:r>
              <a:rPr lang="en-US" sz="2000">
                <a:solidFill>
                  <a:srgbClr val="000000"/>
                </a:solidFill>
                <a:latin typeface="Poppins"/>
              </a:rPr>
              <a:t>romote empathy as a means of resolving conflicts, reducing stress, and building stronger connections with others.</a:t>
            </a:r>
          </a:p>
          <a:p>
            <a:pPr marL="431804" indent="-215902" lvl="1">
              <a:lnSpc>
                <a:spcPts val="3540"/>
              </a:lnSpc>
              <a:buFont typeface="Arial"/>
              <a:buChar char="•"/>
            </a:pPr>
            <a:r>
              <a:rPr lang="en-US" sz="2000">
                <a:solidFill>
                  <a:srgbClr val="000000"/>
                </a:solidFill>
                <a:latin typeface="Poppins"/>
              </a:rPr>
              <a:t>I</a:t>
            </a:r>
            <a:r>
              <a:rPr lang="en-US" sz="2000">
                <a:solidFill>
                  <a:srgbClr val="000000"/>
                </a:solidFill>
                <a:latin typeface="Poppins"/>
              </a:rPr>
              <a:t>dentify caring adults and become aware of support systems available to advocate for them.</a:t>
            </a:r>
          </a:p>
          <a:p>
            <a:pPr>
              <a:lnSpc>
                <a:spcPts val="3540"/>
              </a:lnSpc>
            </a:pPr>
          </a:p>
          <a:p>
            <a:pPr>
              <a:lnSpc>
                <a:spcPts val="3540"/>
              </a:lnSpc>
            </a:pPr>
          </a:p>
        </p:txBody>
      </p:sp>
      <p:sp>
        <p:nvSpPr>
          <p:cNvPr name="Freeform 14" id="14"/>
          <p:cNvSpPr/>
          <p:nvPr/>
        </p:nvSpPr>
        <p:spPr>
          <a:xfrm flipH="false" flipV="false" rot="2466645">
            <a:off x="10145047" y="3057459"/>
            <a:ext cx="2561766" cy="2203119"/>
          </a:xfrm>
          <a:custGeom>
            <a:avLst/>
            <a:gdLst/>
            <a:ahLst/>
            <a:cxnLst/>
            <a:rect r="r" b="b" t="t" l="l"/>
            <a:pathLst>
              <a:path h="2203119" w="2561766">
                <a:moveTo>
                  <a:pt x="0" y="0"/>
                </a:moveTo>
                <a:lnTo>
                  <a:pt x="2561766" y="0"/>
                </a:lnTo>
                <a:lnTo>
                  <a:pt x="2561766" y="2203119"/>
                </a:lnTo>
                <a:lnTo>
                  <a:pt x="0" y="220311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20816" r="-3049" b="-20007"/>
            </a:stretch>
          </a:blipFill>
        </p:spPr>
      </p:sp>
      <p:grpSp>
        <p:nvGrpSpPr>
          <p:cNvPr name="Group 3" id="3"/>
          <p:cNvGrpSpPr/>
          <p:nvPr/>
        </p:nvGrpSpPr>
        <p:grpSpPr>
          <a:xfrm rot="0">
            <a:off x="10153910" y="374252"/>
            <a:ext cx="6867519" cy="8483954"/>
            <a:chOff x="0" y="0"/>
            <a:chExt cx="1689752" cy="2087475"/>
          </a:xfrm>
        </p:grpSpPr>
        <p:sp>
          <p:nvSpPr>
            <p:cNvPr name="Freeform 4" id="4"/>
            <p:cNvSpPr/>
            <p:nvPr/>
          </p:nvSpPr>
          <p:spPr>
            <a:xfrm flipH="false" flipV="false" rot="0">
              <a:off x="0" y="0"/>
              <a:ext cx="1689752" cy="2087475"/>
            </a:xfrm>
            <a:custGeom>
              <a:avLst/>
              <a:gdLst/>
              <a:ahLst/>
              <a:cxnLst/>
              <a:rect r="r" b="b" t="t" l="l"/>
              <a:pathLst>
                <a:path h="2087475" w="1689752">
                  <a:moveTo>
                    <a:pt x="0" y="0"/>
                  </a:moveTo>
                  <a:lnTo>
                    <a:pt x="1689752" y="0"/>
                  </a:lnTo>
                  <a:lnTo>
                    <a:pt x="1689752" y="2087475"/>
                  </a:lnTo>
                  <a:lnTo>
                    <a:pt x="0" y="2087475"/>
                  </a:lnTo>
                  <a:close/>
                </a:path>
              </a:pathLst>
            </a:custGeom>
            <a:solidFill>
              <a:srgbClr val="000000">
                <a:alpha val="0"/>
              </a:srgbClr>
            </a:solidFill>
            <a:ln w="19050" cap="sq">
              <a:solidFill>
                <a:srgbClr val="000000"/>
              </a:solidFill>
              <a:prstDash val="solid"/>
              <a:miter/>
            </a:ln>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3499"/>
                </a:lnSpc>
              </a:pPr>
            </a:p>
          </p:txBody>
        </p:sp>
      </p:grpSp>
      <p:grpSp>
        <p:nvGrpSpPr>
          <p:cNvPr name="Group 6" id="6"/>
          <p:cNvGrpSpPr/>
          <p:nvPr/>
        </p:nvGrpSpPr>
        <p:grpSpPr>
          <a:xfrm rot="0">
            <a:off x="10379782" y="547628"/>
            <a:ext cx="6415776" cy="8137202"/>
            <a:chOff x="0" y="0"/>
            <a:chExt cx="8554368" cy="10849603"/>
          </a:xfrm>
        </p:grpSpPr>
        <p:pic>
          <p:nvPicPr>
            <p:cNvPr name="Picture 7" id="7"/>
            <p:cNvPicPr>
              <a:picLocks noChangeAspect="true"/>
            </p:cNvPicPr>
            <p:nvPr/>
          </p:nvPicPr>
          <p:blipFill>
            <a:blip r:embed="rId3"/>
            <a:srcRect l="0" t="1199" r="0" b="1199"/>
            <a:stretch>
              <a:fillRect/>
            </a:stretch>
          </p:blipFill>
          <p:spPr>
            <a:xfrm flipH="false" flipV="false">
              <a:off x="0" y="0"/>
              <a:ext cx="8554368" cy="10849603"/>
            </a:xfrm>
            <a:prstGeom prst="rect">
              <a:avLst/>
            </a:prstGeom>
          </p:spPr>
        </p:pic>
      </p:grpSp>
      <p:sp>
        <p:nvSpPr>
          <p:cNvPr name="Freeform 8" id="8"/>
          <p:cNvSpPr/>
          <p:nvPr/>
        </p:nvSpPr>
        <p:spPr>
          <a:xfrm flipH="false" flipV="false" rot="0">
            <a:off x="1576762" y="828716"/>
            <a:ext cx="749536" cy="952066"/>
          </a:xfrm>
          <a:custGeom>
            <a:avLst/>
            <a:gdLst/>
            <a:ahLst/>
            <a:cxnLst/>
            <a:rect r="r" b="b" t="t" l="l"/>
            <a:pathLst>
              <a:path h="952066" w="749536">
                <a:moveTo>
                  <a:pt x="0" y="0"/>
                </a:moveTo>
                <a:lnTo>
                  <a:pt x="749535" y="0"/>
                </a:lnTo>
                <a:lnTo>
                  <a:pt x="749535" y="952066"/>
                </a:lnTo>
                <a:lnTo>
                  <a:pt x="0" y="9520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082410" y="1654195"/>
            <a:ext cx="473665" cy="601653"/>
          </a:xfrm>
          <a:custGeom>
            <a:avLst/>
            <a:gdLst/>
            <a:ahLst/>
            <a:cxnLst/>
            <a:rect r="r" b="b" t="t" l="l"/>
            <a:pathLst>
              <a:path h="601653" w="473665">
                <a:moveTo>
                  <a:pt x="0" y="0"/>
                </a:moveTo>
                <a:lnTo>
                  <a:pt x="473665" y="0"/>
                </a:lnTo>
                <a:lnTo>
                  <a:pt x="473665" y="601653"/>
                </a:lnTo>
                <a:lnTo>
                  <a:pt x="0" y="6016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015240" y="6066800"/>
            <a:ext cx="2334490" cy="1625654"/>
          </a:xfrm>
          <a:custGeom>
            <a:avLst/>
            <a:gdLst/>
            <a:ahLst/>
            <a:cxnLst/>
            <a:rect r="r" b="b" t="t" l="l"/>
            <a:pathLst>
              <a:path h="1625654" w="2334490">
                <a:moveTo>
                  <a:pt x="0" y="0"/>
                </a:moveTo>
                <a:lnTo>
                  <a:pt x="2334490" y="0"/>
                </a:lnTo>
                <a:lnTo>
                  <a:pt x="2334490" y="1625654"/>
                </a:lnTo>
                <a:lnTo>
                  <a:pt x="0" y="16256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10800000">
            <a:off x="-2341182" y="6879627"/>
            <a:ext cx="21946393" cy="7897028"/>
          </a:xfrm>
          <a:custGeom>
            <a:avLst/>
            <a:gdLst/>
            <a:ahLst/>
            <a:cxnLst/>
            <a:rect r="r" b="b" t="t" l="l"/>
            <a:pathLst>
              <a:path h="7897028" w="21946393">
                <a:moveTo>
                  <a:pt x="0" y="0"/>
                </a:moveTo>
                <a:lnTo>
                  <a:pt x="21946393" y="0"/>
                </a:lnTo>
                <a:lnTo>
                  <a:pt x="21946393" y="7897028"/>
                </a:lnTo>
                <a:lnTo>
                  <a:pt x="0" y="7897028"/>
                </a:lnTo>
                <a:lnTo>
                  <a:pt x="0" y="0"/>
                </a:lnTo>
                <a:close/>
              </a:path>
            </a:pathLst>
          </a:custGeom>
          <a:blipFill>
            <a:blip r:embed="rId8"/>
            <a:stretch>
              <a:fillRect l="0" t="0" r="0" b="0"/>
            </a:stretch>
          </a:blipFill>
        </p:spPr>
      </p:sp>
      <p:sp>
        <p:nvSpPr>
          <p:cNvPr name="TextBox 12" id="12"/>
          <p:cNvSpPr txBox="true"/>
          <p:nvPr/>
        </p:nvSpPr>
        <p:spPr>
          <a:xfrm rot="0">
            <a:off x="2938985" y="766773"/>
            <a:ext cx="7736244" cy="1489075"/>
          </a:xfrm>
          <a:prstGeom prst="rect">
            <a:avLst/>
          </a:prstGeom>
        </p:spPr>
        <p:txBody>
          <a:bodyPr anchor="t" rtlCol="false" tIns="0" lIns="0" bIns="0" rIns="0">
            <a:spAutoFit/>
          </a:bodyPr>
          <a:lstStyle/>
          <a:p>
            <a:pPr>
              <a:lnSpc>
                <a:spcPts val="10699"/>
              </a:lnSpc>
            </a:pPr>
            <a:r>
              <a:rPr lang="en-US" sz="9999">
                <a:solidFill>
                  <a:srgbClr val="000000"/>
                </a:solidFill>
                <a:latin typeface="Bryndan Write"/>
              </a:rPr>
              <a:t>Book</a:t>
            </a:r>
          </a:p>
        </p:txBody>
      </p:sp>
      <p:sp>
        <p:nvSpPr>
          <p:cNvPr name="TextBox 13" id="13"/>
          <p:cNvSpPr txBox="true"/>
          <p:nvPr/>
        </p:nvSpPr>
        <p:spPr>
          <a:xfrm rot="0">
            <a:off x="1576762" y="4482879"/>
            <a:ext cx="7055253" cy="5360669"/>
          </a:xfrm>
          <a:prstGeom prst="rect">
            <a:avLst/>
          </a:prstGeom>
        </p:spPr>
        <p:txBody>
          <a:bodyPr anchor="t" rtlCol="false" tIns="0" lIns="0" bIns="0" rIns="0">
            <a:spAutoFit/>
          </a:bodyPr>
          <a:lstStyle/>
          <a:p>
            <a:pPr marL="431804" indent="-215902" lvl="1">
              <a:lnSpc>
                <a:spcPts val="3540"/>
              </a:lnSpc>
              <a:buFont typeface="Arial"/>
              <a:buChar char="•"/>
            </a:pPr>
            <a:r>
              <a:rPr lang="en-US" sz="2000">
                <a:solidFill>
                  <a:srgbClr val="000000"/>
                </a:solidFill>
                <a:latin typeface="Poppins"/>
              </a:rPr>
              <a:t>Estrella misses her dad when he has to leave because he was not born in this country. She feels alone and wishes she could share her angst with someone. Other students and staff at her school also have worries. Because Estrella opens up about her situation, other students and adults feel comfortable to share their stories under the branches of the oak tree where compassion and empathy grow. This old oak tree represents a caring community and demonstrates that “no one is alone if others are willing to listen.” </a:t>
            </a:r>
          </a:p>
          <a:p>
            <a:pPr>
              <a:lnSpc>
                <a:spcPts val="3540"/>
              </a:lnSpc>
            </a:pPr>
          </a:p>
        </p:txBody>
      </p:sp>
      <p:sp>
        <p:nvSpPr>
          <p:cNvPr name="TextBox 14" id="14"/>
          <p:cNvSpPr txBox="true"/>
          <p:nvPr/>
        </p:nvSpPr>
        <p:spPr>
          <a:xfrm rot="0">
            <a:off x="1722315" y="2767499"/>
            <a:ext cx="7055253" cy="1332125"/>
          </a:xfrm>
          <a:prstGeom prst="rect">
            <a:avLst/>
          </a:prstGeom>
        </p:spPr>
        <p:txBody>
          <a:bodyPr anchor="t" rtlCol="false" tIns="0" lIns="0" bIns="0" rIns="0">
            <a:spAutoFit/>
          </a:bodyPr>
          <a:lstStyle/>
          <a:p>
            <a:pPr marL="430219" indent="-215109" lvl="1">
              <a:lnSpc>
                <a:spcPts val="3527"/>
              </a:lnSpc>
              <a:buFont typeface="Arial"/>
              <a:buChar char="•"/>
            </a:pPr>
            <a:r>
              <a:rPr lang="en-US" sz="1992">
                <a:solidFill>
                  <a:srgbClr val="000000"/>
                </a:solidFill>
                <a:latin typeface="Poppins"/>
              </a:rPr>
              <a:t>Show the pictures on the book without reading the story and ask the students to guess what is happening on the story</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20816" r="-3049" b="-20007"/>
            </a:stretch>
          </a:blipFill>
        </p:spPr>
      </p:sp>
      <p:grpSp>
        <p:nvGrpSpPr>
          <p:cNvPr name="Group 3" id="3"/>
          <p:cNvGrpSpPr/>
          <p:nvPr/>
        </p:nvGrpSpPr>
        <p:grpSpPr>
          <a:xfrm rot="0">
            <a:off x="2500356" y="3398648"/>
            <a:ext cx="13287288" cy="5441505"/>
            <a:chOff x="0" y="0"/>
            <a:chExt cx="3499533" cy="1433154"/>
          </a:xfrm>
        </p:grpSpPr>
        <p:sp>
          <p:nvSpPr>
            <p:cNvPr name="Freeform 4" id="4"/>
            <p:cNvSpPr/>
            <p:nvPr/>
          </p:nvSpPr>
          <p:spPr>
            <a:xfrm flipH="false" flipV="false" rot="0">
              <a:off x="0" y="0"/>
              <a:ext cx="3499533" cy="1433154"/>
            </a:xfrm>
            <a:custGeom>
              <a:avLst/>
              <a:gdLst/>
              <a:ahLst/>
              <a:cxnLst/>
              <a:rect r="r" b="b" t="t" l="l"/>
              <a:pathLst>
                <a:path h="1433154" w="3499533">
                  <a:moveTo>
                    <a:pt x="14566" y="0"/>
                  </a:moveTo>
                  <a:lnTo>
                    <a:pt x="3484966" y="0"/>
                  </a:lnTo>
                  <a:cubicBezTo>
                    <a:pt x="3488829" y="0"/>
                    <a:pt x="3492534" y="1535"/>
                    <a:pt x="3495266" y="4266"/>
                  </a:cubicBezTo>
                  <a:cubicBezTo>
                    <a:pt x="3497998" y="6998"/>
                    <a:pt x="3499533" y="10703"/>
                    <a:pt x="3499533" y="14566"/>
                  </a:cubicBezTo>
                  <a:lnTo>
                    <a:pt x="3499533" y="1418587"/>
                  </a:lnTo>
                  <a:cubicBezTo>
                    <a:pt x="3499533" y="1422450"/>
                    <a:pt x="3497998" y="1426155"/>
                    <a:pt x="3495266" y="1428887"/>
                  </a:cubicBezTo>
                  <a:cubicBezTo>
                    <a:pt x="3492534" y="1431619"/>
                    <a:pt x="3488829" y="1433154"/>
                    <a:pt x="3484966" y="1433154"/>
                  </a:cubicBezTo>
                  <a:lnTo>
                    <a:pt x="14566" y="1433154"/>
                  </a:lnTo>
                  <a:cubicBezTo>
                    <a:pt x="10703" y="1433154"/>
                    <a:pt x="6998" y="1431619"/>
                    <a:pt x="4266" y="1428887"/>
                  </a:cubicBezTo>
                  <a:cubicBezTo>
                    <a:pt x="1535" y="1426155"/>
                    <a:pt x="0" y="1422450"/>
                    <a:pt x="0" y="1418587"/>
                  </a:cubicBezTo>
                  <a:lnTo>
                    <a:pt x="0" y="14566"/>
                  </a:lnTo>
                  <a:cubicBezTo>
                    <a:pt x="0" y="10703"/>
                    <a:pt x="1535" y="6998"/>
                    <a:pt x="4266" y="4266"/>
                  </a:cubicBezTo>
                  <a:cubicBezTo>
                    <a:pt x="6998" y="1535"/>
                    <a:pt x="10703" y="0"/>
                    <a:pt x="14566" y="0"/>
                  </a:cubicBezTo>
                  <a:close/>
                </a:path>
              </a:pathLst>
            </a:custGeom>
            <a:solidFill>
              <a:srgbClr val="38B6FF"/>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6145841">
            <a:off x="13482446" y="677171"/>
            <a:ext cx="1423225" cy="1296429"/>
          </a:xfrm>
          <a:custGeom>
            <a:avLst/>
            <a:gdLst/>
            <a:ahLst/>
            <a:cxnLst/>
            <a:rect r="r" b="b" t="t" l="l"/>
            <a:pathLst>
              <a:path h="1296429" w="1423225">
                <a:moveTo>
                  <a:pt x="0" y="0"/>
                </a:moveTo>
                <a:lnTo>
                  <a:pt x="1423225" y="0"/>
                </a:lnTo>
                <a:lnTo>
                  <a:pt x="1423225" y="1296429"/>
                </a:lnTo>
                <a:lnTo>
                  <a:pt x="0" y="12964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675367" y="1023749"/>
            <a:ext cx="9012689" cy="1489075"/>
          </a:xfrm>
          <a:prstGeom prst="rect">
            <a:avLst/>
          </a:prstGeom>
        </p:spPr>
        <p:txBody>
          <a:bodyPr anchor="t" rtlCol="false" tIns="0" lIns="0" bIns="0" rIns="0">
            <a:spAutoFit/>
          </a:bodyPr>
          <a:lstStyle/>
          <a:p>
            <a:pPr algn="ctr">
              <a:lnSpc>
                <a:spcPts val="10699"/>
              </a:lnSpc>
            </a:pPr>
            <a:r>
              <a:rPr lang="en-US" sz="9999">
                <a:solidFill>
                  <a:srgbClr val="000000"/>
                </a:solidFill>
                <a:latin typeface="Bryndan Write"/>
              </a:rPr>
              <a:t>Good to know</a:t>
            </a:r>
          </a:p>
        </p:txBody>
      </p:sp>
      <p:sp>
        <p:nvSpPr>
          <p:cNvPr name="TextBox 8" id="8"/>
          <p:cNvSpPr txBox="true"/>
          <p:nvPr/>
        </p:nvSpPr>
        <p:spPr>
          <a:xfrm rot="0">
            <a:off x="3870427" y="3729801"/>
            <a:ext cx="10622570" cy="4855159"/>
          </a:xfrm>
          <a:prstGeom prst="rect">
            <a:avLst/>
          </a:prstGeom>
        </p:spPr>
        <p:txBody>
          <a:bodyPr anchor="t" rtlCol="false" tIns="0" lIns="0" bIns="0" rIns="0">
            <a:spAutoFit/>
          </a:bodyPr>
          <a:lstStyle/>
          <a:p>
            <a:pPr algn="ctr">
              <a:lnSpc>
                <a:spcPts val="3717"/>
              </a:lnSpc>
            </a:pPr>
            <a:r>
              <a:rPr lang="en-US" sz="2100">
                <a:solidFill>
                  <a:srgbClr val="FFFFFF"/>
                </a:solidFill>
                <a:latin typeface="Poppins"/>
              </a:rPr>
              <a:t>Key ideas are respect, empathy for others, active listening, examining biases, and perspective-taking. The power of connection and empathy helps students improve their mental health by learning to understand underlying issues in a person’s life. Active listening skills allow the students to:</a:t>
            </a:r>
          </a:p>
          <a:p>
            <a:pPr marL="453392" indent="-226696" lvl="1">
              <a:lnSpc>
                <a:spcPts val="3717"/>
              </a:lnSpc>
              <a:buFont typeface="Arial"/>
              <a:buChar char="•"/>
            </a:pPr>
            <a:r>
              <a:rPr lang="en-US" sz="2100">
                <a:solidFill>
                  <a:srgbClr val="FFFFFF"/>
                </a:solidFill>
                <a:latin typeface="Poppins"/>
              </a:rPr>
              <a:t>Better understand the situation</a:t>
            </a:r>
          </a:p>
          <a:p>
            <a:pPr marL="453392" indent="-226696" lvl="1">
              <a:lnSpc>
                <a:spcPts val="3717"/>
              </a:lnSpc>
              <a:buFont typeface="Arial"/>
              <a:buChar char="•"/>
            </a:pPr>
            <a:r>
              <a:rPr lang="en-US" sz="2100">
                <a:solidFill>
                  <a:srgbClr val="FFFFFF"/>
                </a:solidFill>
                <a:latin typeface="Poppins"/>
              </a:rPr>
              <a:t>Improve retention of information</a:t>
            </a:r>
          </a:p>
          <a:p>
            <a:pPr marL="453392" indent="-226696" lvl="1">
              <a:lnSpc>
                <a:spcPts val="3717"/>
              </a:lnSpc>
              <a:buFont typeface="Arial"/>
              <a:buChar char="•"/>
            </a:pPr>
            <a:r>
              <a:rPr lang="en-US" sz="2100">
                <a:solidFill>
                  <a:srgbClr val="FFFFFF"/>
                </a:solidFill>
                <a:latin typeface="Poppins"/>
              </a:rPr>
              <a:t>Enhance engagement</a:t>
            </a:r>
          </a:p>
          <a:p>
            <a:pPr marL="453392" indent="-226696" lvl="1">
              <a:lnSpc>
                <a:spcPts val="3717"/>
              </a:lnSpc>
              <a:buFont typeface="Arial"/>
              <a:buChar char="•"/>
            </a:pPr>
            <a:r>
              <a:rPr lang="en-US" sz="2100">
                <a:solidFill>
                  <a:srgbClr val="FFFFFF"/>
                </a:solidFill>
                <a:latin typeface="Poppins"/>
              </a:rPr>
              <a:t>Refine communication skills</a:t>
            </a:r>
          </a:p>
          <a:p>
            <a:pPr algn="ctr">
              <a:lnSpc>
                <a:spcPts val="3717"/>
              </a:lnSpc>
            </a:pPr>
            <a:r>
              <a:rPr lang="en-US" sz="2100">
                <a:solidFill>
                  <a:srgbClr val="FFFFFF"/>
                </a:solidFill>
                <a:latin typeface="Poppins"/>
              </a:rPr>
              <a:t>The use of active listening allows students to gain insight into the speaker’s experience. Thus, perspective-taking builds empathy. </a:t>
            </a:r>
          </a:p>
          <a:p>
            <a:pPr algn="ctr">
              <a:lnSpc>
                <a:spcPts val="1239"/>
              </a:lnSpc>
            </a:pPr>
          </a:p>
        </p:txBody>
      </p:sp>
      <p:sp>
        <p:nvSpPr>
          <p:cNvPr name="Freeform 9" id="9"/>
          <p:cNvSpPr/>
          <p:nvPr/>
        </p:nvSpPr>
        <p:spPr>
          <a:xfrm flipH="false" flipV="false" rot="-4889242">
            <a:off x="3465902" y="2311361"/>
            <a:ext cx="1423225" cy="1296429"/>
          </a:xfrm>
          <a:custGeom>
            <a:avLst/>
            <a:gdLst/>
            <a:ahLst/>
            <a:cxnLst/>
            <a:rect r="r" b="b" t="t" l="l"/>
            <a:pathLst>
              <a:path h="1296429" w="1423225">
                <a:moveTo>
                  <a:pt x="0" y="0"/>
                </a:moveTo>
                <a:lnTo>
                  <a:pt x="1423225" y="0"/>
                </a:lnTo>
                <a:lnTo>
                  <a:pt x="1423225" y="1296429"/>
                </a:lnTo>
                <a:lnTo>
                  <a:pt x="0" y="12964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20816" r="-3049" b="-20007"/>
            </a:stretch>
          </a:blipFill>
        </p:spPr>
      </p:sp>
      <p:sp>
        <p:nvSpPr>
          <p:cNvPr name="TextBox 3" id="3"/>
          <p:cNvSpPr txBox="true"/>
          <p:nvPr/>
        </p:nvSpPr>
        <p:spPr>
          <a:xfrm rot="0">
            <a:off x="2670625" y="435765"/>
            <a:ext cx="12946751" cy="1489075"/>
          </a:xfrm>
          <a:prstGeom prst="rect">
            <a:avLst/>
          </a:prstGeom>
        </p:spPr>
        <p:txBody>
          <a:bodyPr anchor="t" rtlCol="false" tIns="0" lIns="0" bIns="0" rIns="0">
            <a:spAutoFit/>
          </a:bodyPr>
          <a:lstStyle/>
          <a:p>
            <a:pPr algn="ctr">
              <a:lnSpc>
                <a:spcPts val="10699"/>
              </a:lnSpc>
            </a:pPr>
            <a:r>
              <a:rPr lang="en-US" sz="9999">
                <a:solidFill>
                  <a:srgbClr val="000000"/>
                </a:solidFill>
                <a:latin typeface="Bryndan Write"/>
              </a:rPr>
              <a:t>Discussion Questions</a:t>
            </a:r>
          </a:p>
        </p:txBody>
      </p:sp>
      <p:grpSp>
        <p:nvGrpSpPr>
          <p:cNvPr name="Group 4" id="4"/>
          <p:cNvGrpSpPr/>
          <p:nvPr/>
        </p:nvGrpSpPr>
        <p:grpSpPr>
          <a:xfrm rot="0">
            <a:off x="713508" y="2229943"/>
            <a:ext cx="1689684" cy="1689684"/>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91638" y="0"/>
                  </a:moveTo>
                  <a:lnTo>
                    <a:pt x="721162" y="0"/>
                  </a:lnTo>
                  <a:cubicBezTo>
                    <a:pt x="745466" y="0"/>
                    <a:pt x="768775" y="9655"/>
                    <a:pt x="785960" y="26840"/>
                  </a:cubicBezTo>
                  <a:cubicBezTo>
                    <a:pt x="803145" y="44025"/>
                    <a:pt x="812800" y="67334"/>
                    <a:pt x="812800" y="91638"/>
                  </a:cubicBezTo>
                  <a:lnTo>
                    <a:pt x="812800" y="721162"/>
                  </a:lnTo>
                  <a:cubicBezTo>
                    <a:pt x="812800" y="745466"/>
                    <a:pt x="803145" y="768775"/>
                    <a:pt x="785960" y="785960"/>
                  </a:cubicBezTo>
                  <a:cubicBezTo>
                    <a:pt x="768775" y="803145"/>
                    <a:pt x="745466" y="812800"/>
                    <a:pt x="721162" y="812800"/>
                  </a:cubicBezTo>
                  <a:lnTo>
                    <a:pt x="91638" y="812800"/>
                  </a:lnTo>
                  <a:cubicBezTo>
                    <a:pt x="67334" y="812800"/>
                    <a:pt x="44025" y="803145"/>
                    <a:pt x="26840" y="785960"/>
                  </a:cubicBezTo>
                  <a:cubicBezTo>
                    <a:pt x="9655" y="768775"/>
                    <a:pt x="0" y="745466"/>
                    <a:pt x="0" y="721162"/>
                  </a:cubicBezTo>
                  <a:lnTo>
                    <a:pt x="0" y="91638"/>
                  </a:lnTo>
                  <a:cubicBezTo>
                    <a:pt x="0" y="67334"/>
                    <a:pt x="9655" y="44025"/>
                    <a:pt x="26840" y="26840"/>
                  </a:cubicBezTo>
                  <a:cubicBezTo>
                    <a:pt x="44025" y="9655"/>
                    <a:pt x="67334" y="0"/>
                    <a:pt x="91638" y="0"/>
                  </a:cubicBezTo>
                  <a:close/>
                </a:path>
              </a:pathLst>
            </a:custGeom>
            <a:solidFill>
              <a:srgbClr val="FF914D"/>
            </a:solidFill>
          </p:spPr>
        </p:sp>
        <p:sp>
          <p:nvSpPr>
            <p:cNvPr name="TextBox 6" id="6"/>
            <p:cNvSpPr txBox="true"/>
            <p:nvPr/>
          </p:nvSpPr>
          <p:spPr>
            <a:xfrm>
              <a:off x="0" y="-209550"/>
              <a:ext cx="812800" cy="1022350"/>
            </a:xfrm>
            <a:prstGeom prst="rect">
              <a:avLst/>
            </a:prstGeom>
          </p:spPr>
          <p:txBody>
            <a:bodyPr anchor="ctr" rtlCol="false" tIns="50800" lIns="50800" bIns="50800" rIns="50800"/>
            <a:lstStyle/>
            <a:p>
              <a:pPr algn="ctr">
                <a:lnSpc>
                  <a:spcPts val="9799"/>
                </a:lnSpc>
              </a:pPr>
              <a:r>
                <a:rPr lang="en-US" sz="6999">
                  <a:solidFill>
                    <a:srgbClr val="FFFFFF"/>
                  </a:solidFill>
                  <a:latin typeface="Bryndan Write"/>
                </a:rPr>
                <a:t>K-2</a:t>
              </a:r>
            </a:p>
          </p:txBody>
        </p:sp>
      </p:grpSp>
      <p:sp>
        <p:nvSpPr>
          <p:cNvPr name="TextBox 7" id="7"/>
          <p:cNvSpPr txBox="true"/>
          <p:nvPr/>
        </p:nvSpPr>
        <p:spPr>
          <a:xfrm rot="0">
            <a:off x="2670258" y="2001343"/>
            <a:ext cx="5361834" cy="7401178"/>
          </a:xfrm>
          <a:prstGeom prst="rect">
            <a:avLst/>
          </a:prstGeom>
        </p:spPr>
        <p:txBody>
          <a:bodyPr anchor="t" rtlCol="false" tIns="0" lIns="0" bIns="0" rIns="0">
            <a:spAutoFit/>
          </a:bodyPr>
          <a:lstStyle/>
          <a:p>
            <a:pPr marL="367035" indent="-183518" lvl="1">
              <a:lnSpc>
                <a:spcPts val="2788"/>
              </a:lnSpc>
              <a:buFont typeface="Arial"/>
              <a:buChar char="•"/>
            </a:pPr>
            <a:r>
              <a:rPr lang="en-US" sz="1700">
                <a:solidFill>
                  <a:srgbClr val="000000"/>
                </a:solidFill>
                <a:latin typeface="Poppins"/>
              </a:rPr>
              <a:t>Why is Estrella sad? How do you know she is sad? </a:t>
            </a:r>
          </a:p>
          <a:p>
            <a:pPr marL="367035" indent="-183518" lvl="1">
              <a:lnSpc>
                <a:spcPts val="2788"/>
              </a:lnSpc>
              <a:buFont typeface="Arial"/>
              <a:buChar char="•"/>
            </a:pPr>
            <a:r>
              <a:rPr lang="en-US" sz="1700">
                <a:solidFill>
                  <a:srgbClr val="000000"/>
                </a:solidFill>
                <a:latin typeface="Poppins"/>
              </a:rPr>
              <a:t>Can you always know how someone is feeling by just looking at them? What can you ask someone to find out how they are feeling?</a:t>
            </a:r>
          </a:p>
          <a:p>
            <a:pPr marL="367035" indent="-183518" lvl="1">
              <a:lnSpc>
                <a:spcPts val="2788"/>
              </a:lnSpc>
              <a:buFont typeface="Arial"/>
              <a:buChar char="•"/>
            </a:pPr>
            <a:r>
              <a:rPr lang="en-US" sz="1700">
                <a:solidFill>
                  <a:srgbClr val="000000"/>
                </a:solidFill>
                <a:latin typeface="Poppins"/>
              </a:rPr>
              <a:t>Estrella misses her father and wished he knew things. What would you wish to tell a special person in your life?</a:t>
            </a:r>
          </a:p>
          <a:p>
            <a:pPr marL="367035" indent="-183518" lvl="1">
              <a:lnSpc>
                <a:spcPts val="2788"/>
              </a:lnSpc>
              <a:buFont typeface="Arial"/>
              <a:buChar char="•"/>
            </a:pPr>
            <a:r>
              <a:rPr lang="en-US" sz="1700">
                <a:solidFill>
                  <a:srgbClr val="000000"/>
                </a:solidFill>
                <a:latin typeface="Poppins"/>
              </a:rPr>
              <a:t>Why does Estrella “sit alone at lunch and cry over things”?</a:t>
            </a:r>
          </a:p>
          <a:p>
            <a:pPr marL="367035" indent="-183518" lvl="1">
              <a:lnSpc>
                <a:spcPts val="2788"/>
              </a:lnSpc>
              <a:buFont typeface="Arial"/>
              <a:buChar char="•"/>
            </a:pPr>
            <a:r>
              <a:rPr lang="en-US" sz="1700">
                <a:solidFill>
                  <a:srgbClr val="000000"/>
                </a:solidFill>
                <a:latin typeface="Poppins"/>
              </a:rPr>
              <a:t>What happens to make her feel better?</a:t>
            </a:r>
          </a:p>
          <a:p>
            <a:pPr marL="367035" indent="-183518" lvl="1">
              <a:lnSpc>
                <a:spcPts val="2788"/>
              </a:lnSpc>
              <a:buFont typeface="Arial"/>
              <a:buChar char="•"/>
            </a:pPr>
            <a:r>
              <a:rPr lang="en-US" sz="1700">
                <a:solidFill>
                  <a:srgbClr val="000000"/>
                </a:solidFill>
                <a:latin typeface="Poppins"/>
              </a:rPr>
              <a:t>What would you share in a sharing circle?</a:t>
            </a:r>
          </a:p>
          <a:p>
            <a:pPr marL="367035" indent="-183518" lvl="1">
              <a:lnSpc>
                <a:spcPts val="2788"/>
              </a:lnSpc>
              <a:buFont typeface="Arial"/>
              <a:buChar char="•"/>
            </a:pPr>
            <a:r>
              <a:rPr lang="en-US" sz="1700">
                <a:solidFill>
                  <a:srgbClr val="000000"/>
                </a:solidFill>
                <a:latin typeface="Poppins"/>
              </a:rPr>
              <a:t>What are some signs of nature in the book? </a:t>
            </a:r>
          </a:p>
          <a:p>
            <a:pPr marL="367035" indent="-183518" lvl="1">
              <a:lnSpc>
                <a:spcPts val="2788"/>
              </a:lnSpc>
              <a:buFont typeface="Arial"/>
              <a:buChar char="•"/>
            </a:pPr>
            <a:r>
              <a:rPr lang="en-US" sz="1700">
                <a:solidFill>
                  <a:srgbClr val="000000"/>
                </a:solidFill>
                <a:latin typeface="Poppins"/>
              </a:rPr>
              <a:t>How does being outside in nature help your mindset?</a:t>
            </a:r>
          </a:p>
          <a:p>
            <a:pPr marL="367035" indent="-183518" lvl="1">
              <a:lnSpc>
                <a:spcPts val="2788"/>
              </a:lnSpc>
              <a:buFont typeface="Arial"/>
              <a:buChar char="•"/>
            </a:pPr>
            <a:r>
              <a:rPr lang="en-US" sz="1700">
                <a:solidFill>
                  <a:srgbClr val="000000"/>
                </a:solidFill>
                <a:latin typeface="Poppins"/>
              </a:rPr>
              <a:t>Who are the caring adults in the book? Who are your caring adults at school and at home?</a:t>
            </a:r>
          </a:p>
          <a:p>
            <a:pPr>
              <a:lnSpc>
                <a:spcPts val="2788"/>
              </a:lnSpc>
            </a:pPr>
          </a:p>
          <a:p>
            <a:pPr>
              <a:lnSpc>
                <a:spcPts val="2788"/>
              </a:lnSpc>
            </a:pPr>
          </a:p>
        </p:txBody>
      </p:sp>
      <p:grpSp>
        <p:nvGrpSpPr>
          <p:cNvPr name="Group 8" id="8"/>
          <p:cNvGrpSpPr/>
          <p:nvPr/>
        </p:nvGrpSpPr>
        <p:grpSpPr>
          <a:xfrm rot="0">
            <a:off x="8299158" y="2229943"/>
            <a:ext cx="1689684" cy="168968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91638" y="0"/>
                  </a:moveTo>
                  <a:lnTo>
                    <a:pt x="721162" y="0"/>
                  </a:lnTo>
                  <a:cubicBezTo>
                    <a:pt x="745466" y="0"/>
                    <a:pt x="768775" y="9655"/>
                    <a:pt x="785960" y="26840"/>
                  </a:cubicBezTo>
                  <a:cubicBezTo>
                    <a:pt x="803145" y="44025"/>
                    <a:pt x="812800" y="67334"/>
                    <a:pt x="812800" y="91638"/>
                  </a:cubicBezTo>
                  <a:lnTo>
                    <a:pt x="812800" y="721162"/>
                  </a:lnTo>
                  <a:cubicBezTo>
                    <a:pt x="812800" y="745466"/>
                    <a:pt x="803145" y="768775"/>
                    <a:pt x="785960" y="785960"/>
                  </a:cubicBezTo>
                  <a:cubicBezTo>
                    <a:pt x="768775" y="803145"/>
                    <a:pt x="745466" y="812800"/>
                    <a:pt x="721162" y="812800"/>
                  </a:cubicBezTo>
                  <a:lnTo>
                    <a:pt x="91638" y="812800"/>
                  </a:lnTo>
                  <a:cubicBezTo>
                    <a:pt x="67334" y="812800"/>
                    <a:pt x="44025" y="803145"/>
                    <a:pt x="26840" y="785960"/>
                  </a:cubicBezTo>
                  <a:cubicBezTo>
                    <a:pt x="9655" y="768775"/>
                    <a:pt x="0" y="745466"/>
                    <a:pt x="0" y="721162"/>
                  </a:cubicBezTo>
                  <a:lnTo>
                    <a:pt x="0" y="91638"/>
                  </a:lnTo>
                  <a:cubicBezTo>
                    <a:pt x="0" y="67334"/>
                    <a:pt x="9655" y="44025"/>
                    <a:pt x="26840" y="26840"/>
                  </a:cubicBezTo>
                  <a:cubicBezTo>
                    <a:pt x="44025" y="9655"/>
                    <a:pt x="67334" y="0"/>
                    <a:pt x="91638" y="0"/>
                  </a:cubicBezTo>
                  <a:close/>
                </a:path>
              </a:pathLst>
            </a:custGeom>
            <a:solidFill>
              <a:srgbClr val="FF914D"/>
            </a:solidFill>
          </p:spPr>
        </p:sp>
        <p:sp>
          <p:nvSpPr>
            <p:cNvPr name="TextBox 10" id="10"/>
            <p:cNvSpPr txBox="true"/>
            <p:nvPr/>
          </p:nvSpPr>
          <p:spPr>
            <a:xfrm>
              <a:off x="0" y="-209550"/>
              <a:ext cx="812800" cy="1022350"/>
            </a:xfrm>
            <a:prstGeom prst="rect">
              <a:avLst/>
            </a:prstGeom>
          </p:spPr>
          <p:txBody>
            <a:bodyPr anchor="ctr" rtlCol="false" tIns="50800" lIns="50800" bIns="50800" rIns="50800"/>
            <a:lstStyle/>
            <a:p>
              <a:pPr algn="ctr">
                <a:lnSpc>
                  <a:spcPts val="9799"/>
                </a:lnSpc>
              </a:pPr>
              <a:r>
                <a:rPr lang="en-US" sz="6999">
                  <a:solidFill>
                    <a:srgbClr val="FFFFFF"/>
                  </a:solidFill>
                  <a:latin typeface="Bryndan Write"/>
                </a:rPr>
                <a:t>3-5</a:t>
              </a:r>
            </a:p>
          </p:txBody>
        </p:sp>
      </p:grpSp>
      <p:sp>
        <p:nvSpPr>
          <p:cNvPr name="TextBox 11" id="11"/>
          <p:cNvSpPr txBox="true"/>
          <p:nvPr/>
        </p:nvSpPr>
        <p:spPr>
          <a:xfrm rot="0">
            <a:off x="10255542" y="2001343"/>
            <a:ext cx="7424756" cy="6927850"/>
          </a:xfrm>
          <a:prstGeom prst="rect">
            <a:avLst/>
          </a:prstGeom>
        </p:spPr>
        <p:txBody>
          <a:bodyPr anchor="t" rtlCol="false" tIns="0" lIns="0" bIns="0" rIns="0">
            <a:spAutoFit/>
          </a:bodyPr>
          <a:lstStyle/>
          <a:p>
            <a:pPr marL="388625" indent="-194312" lvl="1">
              <a:lnSpc>
                <a:spcPts val="2952"/>
              </a:lnSpc>
              <a:buFont typeface="Arial"/>
              <a:buChar char="•"/>
            </a:pPr>
            <a:r>
              <a:rPr lang="en-US" sz="1800">
                <a:solidFill>
                  <a:srgbClr val="000000"/>
                </a:solidFill>
                <a:latin typeface="Poppins"/>
              </a:rPr>
              <a:t>What does the title of the book, I Wish You Knew, mean to you?</a:t>
            </a:r>
          </a:p>
          <a:p>
            <a:pPr marL="388625" indent="-194312" lvl="1">
              <a:lnSpc>
                <a:spcPts val="2952"/>
              </a:lnSpc>
              <a:buFont typeface="Arial"/>
              <a:buChar char="•"/>
            </a:pPr>
            <a:r>
              <a:rPr lang="en-US" sz="1800">
                <a:solidFill>
                  <a:srgbClr val="000000"/>
                </a:solidFill>
                <a:latin typeface="Poppins"/>
              </a:rPr>
              <a:t>How does Estrella’s sense of loss over her father affect her?</a:t>
            </a:r>
          </a:p>
          <a:p>
            <a:pPr marL="388625" indent="-194312" lvl="1">
              <a:lnSpc>
                <a:spcPts val="2952"/>
              </a:lnSpc>
              <a:buFont typeface="Arial"/>
              <a:buChar char="•"/>
            </a:pPr>
            <a:r>
              <a:rPr lang="en-US" sz="1800">
                <a:solidFill>
                  <a:srgbClr val="000000"/>
                </a:solidFill>
                <a:latin typeface="Poppins"/>
              </a:rPr>
              <a:t>What are some of the things students in her class wished others knew? </a:t>
            </a:r>
          </a:p>
          <a:p>
            <a:pPr marL="388625" indent="-194312" lvl="1">
              <a:lnSpc>
                <a:spcPts val="2952"/>
              </a:lnSpc>
              <a:buFont typeface="Arial"/>
              <a:buChar char="•"/>
            </a:pPr>
            <a:r>
              <a:rPr lang="en-US" sz="1800">
                <a:solidFill>
                  <a:srgbClr val="000000"/>
                </a:solidFill>
                <a:latin typeface="Poppins"/>
              </a:rPr>
              <a:t>Discuss the influence of nature on Estrella, her dad, and the teacher. </a:t>
            </a:r>
          </a:p>
          <a:p>
            <a:pPr marL="388625" indent="-194312" lvl="1">
              <a:lnSpc>
                <a:spcPts val="2952"/>
              </a:lnSpc>
              <a:buFont typeface="Arial"/>
              <a:buChar char="•"/>
            </a:pPr>
            <a:r>
              <a:rPr lang="en-US" sz="1800">
                <a:solidFill>
                  <a:srgbClr val="000000"/>
                </a:solidFill>
                <a:latin typeface="Poppins"/>
              </a:rPr>
              <a:t>What is the power of the sharing circle? </a:t>
            </a:r>
          </a:p>
          <a:p>
            <a:pPr marL="388625" indent="-194312" lvl="1">
              <a:lnSpc>
                <a:spcPts val="2952"/>
              </a:lnSpc>
              <a:buFont typeface="Arial"/>
              <a:buChar char="•"/>
            </a:pPr>
            <a:r>
              <a:rPr lang="en-US" sz="1800">
                <a:solidFill>
                  <a:srgbClr val="000000"/>
                </a:solidFill>
                <a:latin typeface="Poppins"/>
              </a:rPr>
              <a:t>What things do you wish adults knew about you?</a:t>
            </a:r>
          </a:p>
          <a:p>
            <a:pPr marL="388625" indent="-194312" lvl="1">
              <a:lnSpc>
                <a:spcPts val="2952"/>
              </a:lnSpc>
              <a:buFont typeface="Arial"/>
              <a:buChar char="•"/>
            </a:pPr>
            <a:r>
              <a:rPr lang="en-US" sz="1800">
                <a:solidFill>
                  <a:srgbClr val="000000"/>
                </a:solidFill>
                <a:latin typeface="Poppins"/>
              </a:rPr>
              <a:t>Look at the illustrations in the book. Can you tell how someone is feeling? Why are the illustrations drawn like that? What point is the author and illustrator making?</a:t>
            </a:r>
          </a:p>
          <a:p>
            <a:pPr marL="388625" indent="-194312" lvl="1">
              <a:lnSpc>
                <a:spcPts val="2952"/>
              </a:lnSpc>
              <a:buFont typeface="Arial"/>
              <a:buChar char="•"/>
            </a:pPr>
            <a:r>
              <a:rPr lang="en-US" sz="1800">
                <a:solidFill>
                  <a:srgbClr val="000000"/>
                </a:solidFill>
                <a:latin typeface="Poppins"/>
              </a:rPr>
              <a:t>Have you ever made an assumption about someone? What happened? </a:t>
            </a:r>
          </a:p>
          <a:p>
            <a:pPr marL="388625" indent="-194312" lvl="1">
              <a:lnSpc>
                <a:spcPts val="2952"/>
              </a:lnSpc>
              <a:buFont typeface="Arial"/>
              <a:buChar char="•"/>
            </a:pPr>
            <a:r>
              <a:rPr lang="en-US" sz="1800">
                <a:solidFill>
                  <a:srgbClr val="000000"/>
                </a:solidFill>
                <a:latin typeface="Poppins"/>
              </a:rPr>
              <a:t>How can we stop making assumptions? (Stop, THINK, and Understand why they might be acting that way.) </a:t>
            </a:r>
          </a:p>
          <a:p>
            <a:pPr marL="388625" indent="-194312" lvl="1">
              <a:lnSpc>
                <a:spcPts val="2952"/>
              </a:lnSpc>
              <a:buFont typeface="Arial"/>
              <a:buChar char="•"/>
            </a:pPr>
            <a:r>
              <a:rPr lang="en-US" sz="1800">
                <a:solidFill>
                  <a:srgbClr val="000000"/>
                </a:solidFill>
                <a:latin typeface="Poppins"/>
              </a:rPr>
              <a:t>What can you say or do to be thoughtful and kind to others? </a:t>
            </a:r>
          </a:p>
          <a:p>
            <a:pPr>
              <a:lnSpc>
                <a:spcPts val="5247"/>
              </a:lnSpc>
            </a:pPr>
          </a:p>
        </p:txBody>
      </p:sp>
      <p:sp>
        <p:nvSpPr>
          <p:cNvPr name="Freeform 12" id="12"/>
          <p:cNvSpPr/>
          <p:nvPr/>
        </p:nvSpPr>
        <p:spPr>
          <a:xfrm flipH="false" flipV="false" rot="0">
            <a:off x="15829945" y="-1459253"/>
            <a:ext cx="3189508" cy="3384093"/>
          </a:xfrm>
          <a:custGeom>
            <a:avLst/>
            <a:gdLst/>
            <a:ahLst/>
            <a:cxnLst/>
            <a:rect r="r" b="b" t="t" l="l"/>
            <a:pathLst>
              <a:path h="3384093" w="3189508">
                <a:moveTo>
                  <a:pt x="0" y="0"/>
                </a:moveTo>
                <a:lnTo>
                  <a:pt x="3189508" y="0"/>
                </a:lnTo>
                <a:lnTo>
                  <a:pt x="3189508" y="3384093"/>
                </a:lnTo>
                <a:lnTo>
                  <a:pt x="0" y="33840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1166537" y="7902004"/>
            <a:ext cx="21946393" cy="7897028"/>
          </a:xfrm>
          <a:custGeom>
            <a:avLst/>
            <a:gdLst/>
            <a:ahLst/>
            <a:cxnLst/>
            <a:rect r="r" b="b" t="t" l="l"/>
            <a:pathLst>
              <a:path h="7897028" w="21946393">
                <a:moveTo>
                  <a:pt x="0" y="0"/>
                </a:moveTo>
                <a:lnTo>
                  <a:pt x="21946393" y="0"/>
                </a:lnTo>
                <a:lnTo>
                  <a:pt x="21946393" y="7897028"/>
                </a:lnTo>
                <a:lnTo>
                  <a:pt x="0" y="7897028"/>
                </a:lnTo>
                <a:lnTo>
                  <a:pt x="0" y="0"/>
                </a:lnTo>
                <a:close/>
              </a:path>
            </a:pathLst>
          </a:custGeom>
          <a:blipFill>
            <a:blip r:embed="rId5">
              <a:alphaModFix amt="79000"/>
            </a:blip>
            <a:stretch>
              <a:fillRect l="0" t="0" r="0" b="0"/>
            </a:stretch>
          </a:blipFill>
        </p:spPr>
      </p:sp>
      <p:sp>
        <p:nvSpPr>
          <p:cNvPr name="Freeform 14" id="14"/>
          <p:cNvSpPr/>
          <p:nvPr/>
        </p:nvSpPr>
        <p:spPr>
          <a:xfrm flipH="false" flipV="false" rot="0">
            <a:off x="-1552075" y="8268016"/>
            <a:ext cx="3189508" cy="3384093"/>
          </a:xfrm>
          <a:custGeom>
            <a:avLst/>
            <a:gdLst/>
            <a:ahLst/>
            <a:cxnLst/>
            <a:rect r="r" b="b" t="t" l="l"/>
            <a:pathLst>
              <a:path h="3384093" w="3189508">
                <a:moveTo>
                  <a:pt x="0" y="0"/>
                </a:moveTo>
                <a:lnTo>
                  <a:pt x="3189508" y="0"/>
                </a:lnTo>
                <a:lnTo>
                  <a:pt x="3189508" y="3384093"/>
                </a:lnTo>
                <a:lnTo>
                  <a:pt x="0" y="33840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20816" r="-3049" b="-20007"/>
            </a:stretch>
          </a:blipFill>
        </p:spPr>
      </p:sp>
      <p:grpSp>
        <p:nvGrpSpPr>
          <p:cNvPr name="Group 3" id="3"/>
          <p:cNvGrpSpPr/>
          <p:nvPr/>
        </p:nvGrpSpPr>
        <p:grpSpPr>
          <a:xfrm rot="0">
            <a:off x="870962" y="3905049"/>
            <a:ext cx="13668514" cy="2617745"/>
            <a:chOff x="0" y="0"/>
            <a:chExt cx="3499533" cy="670218"/>
          </a:xfrm>
        </p:grpSpPr>
        <p:sp>
          <p:nvSpPr>
            <p:cNvPr name="Freeform 4" id="4"/>
            <p:cNvSpPr/>
            <p:nvPr/>
          </p:nvSpPr>
          <p:spPr>
            <a:xfrm flipH="false" flipV="false" rot="0">
              <a:off x="0" y="0"/>
              <a:ext cx="3499533" cy="670218"/>
            </a:xfrm>
            <a:custGeom>
              <a:avLst/>
              <a:gdLst/>
              <a:ahLst/>
              <a:cxnLst/>
              <a:rect r="r" b="b" t="t" l="l"/>
              <a:pathLst>
                <a:path h="670218" w="3499533">
                  <a:moveTo>
                    <a:pt x="14160" y="0"/>
                  </a:moveTo>
                  <a:lnTo>
                    <a:pt x="3485373" y="0"/>
                  </a:lnTo>
                  <a:cubicBezTo>
                    <a:pt x="3489128" y="0"/>
                    <a:pt x="3492729" y="1492"/>
                    <a:pt x="3495385" y="4147"/>
                  </a:cubicBezTo>
                  <a:cubicBezTo>
                    <a:pt x="3498041" y="6803"/>
                    <a:pt x="3499533" y="10405"/>
                    <a:pt x="3499533" y="14160"/>
                  </a:cubicBezTo>
                  <a:lnTo>
                    <a:pt x="3499533" y="656058"/>
                  </a:lnTo>
                  <a:cubicBezTo>
                    <a:pt x="3499533" y="663878"/>
                    <a:pt x="3493193" y="670218"/>
                    <a:pt x="3485373" y="670218"/>
                  </a:cubicBezTo>
                  <a:lnTo>
                    <a:pt x="14160" y="670218"/>
                  </a:lnTo>
                  <a:cubicBezTo>
                    <a:pt x="6340" y="670218"/>
                    <a:pt x="0" y="663878"/>
                    <a:pt x="0" y="656058"/>
                  </a:cubicBezTo>
                  <a:lnTo>
                    <a:pt x="0" y="14160"/>
                  </a:lnTo>
                  <a:cubicBezTo>
                    <a:pt x="0" y="6340"/>
                    <a:pt x="6340" y="0"/>
                    <a:pt x="14160" y="0"/>
                  </a:cubicBezTo>
                  <a:close/>
                </a:path>
              </a:pathLst>
            </a:custGeom>
            <a:solidFill>
              <a:srgbClr val="38B6FF"/>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870962" y="6970850"/>
            <a:ext cx="13668514" cy="2617745"/>
            <a:chOff x="0" y="0"/>
            <a:chExt cx="3499533" cy="670218"/>
          </a:xfrm>
        </p:grpSpPr>
        <p:sp>
          <p:nvSpPr>
            <p:cNvPr name="Freeform 7" id="7"/>
            <p:cNvSpPr/>
            <p:nvPr/>
          </p:nvSpPr>
          <p:spPr>
            <a:xfrm flipH="false" flipV="false" rot="0">
              <a:off x="0" y="0"/>
              <a:ext cx="3499533" cy="670218"/>
            </a:xfrm>
            <a:custGeom>
              <a:avLst/>
              <a:gdLst/>
              <a:ahLst/>
              <a:cxnLst/>
              <a:rect r="r" b="b" t="t" l="l"/>
              <a:pathLst>
                <a:path h="670218" w="3499533">
                  <a:moveTo>
                    <a:pt x="14160" y="0"/>
                  </a:moveTo>
                  <a:lnTo>
                    <a:pt x="3485373" y="0"/>
                  </a:lnTo>
                  <a:cubicBezTo>
                    <a:pt x="3489128" y="0"/>
                    <a:pt x="3492729" y="1492"/>
                    <a:pt x="3495385" y="4147"/>
                  </a:cubicBezTo>
                  <a:cubicBezTo>
                    <a:pt x="3498041" y="6803"/>
                    <a:pt x="3499533" y="10405"/>
                    <a:pt x="3499533" y="14160"/>
                  </a:cubicBezTo>
                  <a:lnTo>
                    <a:pt x="3499533" y="656058"/>
                  </a:lnTo>
                  <a:cubicBezTo>
                    <a:pt x="3499533" y="663878"/>
                    <a:pt x="3493193" y="670218"/>
                    <a:pt x="3485373" y="670218"/>
                  </a:cubicBezTo>
                  <a:lnTo>
                    <a:pt x="14160" y="670218"/>
                  </a:lnTo>
                  <a:cubicBezTo>
                    <a:pt x="6340" y="670218"/>
                    <a:pt x="0" y="663878"/>
                    <a:pt x="0" y="656058"/>
                  </a:cubicBezTo>
                  <a:lnTo>
                    <a:pt x="0" y="14160"/>
                  </a:lnTo>
                  <a:cubicBezTo>
                    <a:pt x="0" y="6340"/>
                    <a:pt x="6340" y="0"/>
                    <a:pt x="14160" y="0"/>
                  </a:cubicBezTo>
                  <a:close/>
                </a:path>
              </a:pathLst>
            </a:custGeom>
            <a:solidFill>
              <a:srgbClr val="FF914D"/>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6145841">
            <a:off x="11685261" y="316518"/>
            <a:ext cx="1423225" cy="1296429"/>
          </a:xfrm>
          <a:custGeom>
            <a:avLst/>
            <a:gdLst/>
            <a:ahLst/>
            <a:cxnLst/>
            <a:rect r="r" b="b" t="t" l="l"/>
            <a:pathLst>
              <a:path h="1296429" w="1423225">
                <a:moveTo>
                  <a:pt x="0" y="0"/>
                </a:moveTo>
                <a:lnTo>
                  <a:pt x="1423225" y="0"/>
                </a:lnTo>
                <a:lnTo>
                  <a:pt x="1423225" y="1296428"/>
                </a:lnTo>
                <a:lnTo>
                  <a:pt x="0" y="12964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4637655" y="576074"/>
            <a:ext cx="9012689" cy="1489075"/>
          </a:xfrm>
          <a:prstGeom prst="rect">
            <a:avLst/>
          </a:prstGeom>
        </p:spPr>
        <p:txBody>
          <a:bodyPr anchor="t" rtlCol="false" tIns="0" lIns="0" bIns="0" rIns="0">
            <a:spAutoFit/>
          </a:bodyPr>
          <a:lstStyle/>
          <a:p>
            <a:pPr algn="ctr">
              <a:lnSpc>
                <a:spcPts val="10699"/>
              </a:lnSpc>
            </a:pPr>
            <a:r>
              <a:rPr lang="en-US" sz="9999">
                <a:solidFill>
                  <a:srgbClr val="000000"/>
                </a:solidFill>
                <a:latin typeface="Bryndan Write"/>
              </a:rPr>
              <a:t>Activity</a:t>
            </a:r>
          </a:p>
        </p:txBody>
      </p:sp>
      <p:sp>
        <p:nvSpPr>
          <p:cNvPr name="Freeform 11" id="11"/>
          <p:cNvSpPr/>
          <p:nvPr/>
        </p:nvSpPr>
        <p:spPr>
          <a:xfrm flipH="false" flipV="false" rot="-4889242">
            <a:off x="5263087" y="1457835"/>
            <a:ext cx="1423225" cy="1296429"/>
          </a:xfrm>
          <a:custGeom>
            <a:avLst/>
            <a:gdLst/>
            <a:ahLst/>
            <a:cxnLst/>
            <a:rect r="r" b="b" t="t" l="l"/>
            <a:pathLst>
              <a:path h="1296429" w="1423225">
                <a:moveTo>
                  <a:pt x="0" y="0"/>
                </a:moveTo>
                <a:lnTo>
                  <a:pt x="1423225" y="0"/>
                </a:lnTo>
                <a:lnTo>
                  <a:pt x="1423225" y="1296429"/>
                </a:lnTo>
                <a:lnTo>
                  <a:pt x="0" y="12964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14789016" y="7116500"/>
            <a:ext cx="3097319" cy="2326446"/>
          </a:xfrm>
          <a:custGeom>
            <a:avLst/>
            <a:gdLst/>
            <a:ahLst/>
            <a:cxnLst/>
            <a:rect r="r" b="b" t="t" l="l"/>
            <a:pathLst>
              <a:path h="2326446" w="3097319">
                <a:moveTo>
                  <a:pt x="0" y="0"/>
                </a:moveTo>
                <a:lnTo>
                  <a:pt x="3097320" y="0"/>
                </a:lnTo>
                <a:lnTo>
                  <a:pt x="3097320" y="2326446"/>
                </a:lnTo>
                <a:lnTo>
                  <a:pt x="0" y="2326446"/>
                </a:lnTo>
                <a:lnTo>
                  <a:pt x="0" y="0"/>
                </a:lnTo>
                <a:close/>
              </a:path>
            </a:pathLst>
          </a:custGeom>
          <a:blipFill>
            <a:blip r:embed="rId5"/>
            <a:stretch>
              <a:fillRect l="0" t="0" r="0" b="0"/>
            </a:stretch>
          </a:blipFill>
        </p:spPr>
      </p:sp>
      <p:sp>
        <p:nvSpPr>
          <p:cNvPr name="Freeform 13" id="13"/>
          <p:cNvSpPr/>
          <p:nvPr/>
        </p:nvSpPr>
        <p:spPr>
          <a:xfrm flipH="false" flipV="false" rot="0">
            <a:off x="15579913" y="1799196"/>
            <a:ext cx="2146674" cy="1657900"/>
          </a:xfrm>
          <a:custGeom>
            <a:avLst/>
            <a:gdLst/>
            <a:ahLst/>
            <a:cxnLst/>
            <a:rect r="r" b="b" t="t" l="l"/>
            <a:pathLst>
              <a:path h="1657900" w="2146674">
                <a:moveTo>
                  <a:pt x="0" y="0"/>
                </a:moveTo>
                <a:lnTo>
                  <a:pt x="2146674" y="0"/>
                </a:lnTo>
                <a:lnTo>
                  <a:pt x="2146674" y="1657900"/>
                </a:lnTo>
                <a:lnTo>
                  <a:pt x="0" y="1657900"/>
                </a:lnTo>
                <a:lnTo>
                  <a:pt x="0" y="0"/>
                </a:lnTo>
                <a:close/>
              </a:path>
            </a:pathLst>
          </a:custGeom>
          <a:blipFill>
            <a:blip r:embed="rId6"/>
            <a:stretch>
              <a:fillRect l="0" t="0" r="0" b="0"/>
            </a:stretch>
          </a:blipFill>
        </p:spPr>
      </p:sp>
      <p:sp>
        <p:nvSpPr>
          <p:cNvPr name="Freeform 14" id="14"/>
          <p:cNvSpPr/>
          <p:nvPr/>
        </p:nvSpPr>
        <p:spPr>
          <a:xfrm flipH="false" flipV="false" rot="0">
            <a:off x="14179210" y="3197839"/>
            <a:ext cx="2474040" cy="1858354"/>
          </a:xfrm>
          <a:custGeom>
            <a:avLst/>
            <a:gdLst/>
            <a:ahLst/>
            <a:cxnLst/>
            <a:rect r="r" b="b" t="t" l="l"/>
            <a:pathLst>
              <a:path h="1858354" w="2474040">
                <a:moveTo>
                  <a:pt x="0" y="0"/>
                </a:moveTo>
                <a:lnTo>
                  <a:pt x="2474040" y="0"/>
                </a:lnTo>
                <a:lnTo>
                  <a:pt x="2474040" y="1858354"/>
                </a:lnTo>
                <a:lnTo>
                  <a:pt x="0" y="1858354"/>
                </a:lnTo>
                <a:lnTo>
                  <a:pt x="0" y="0"/>
                </a:lnTo>
                <a:close/>
              </a:path>
            </a:pathLst>
          </a:custGeom>
          <a:blipFill>
            <a:blip r:embed="rId7"/>
            <a:stretch>
              <a:fillRect l="0" t="0" r="0" b="0"/>
            </a:stretch>
          </a:blipFill>
        </p:spPr>
      </p:sp>
      <p:sp>
        <p:nvSpPr>
          <p:cNvPr name="Freeform 15" id="15"/>
          <p:cNvSpPr/>
          <p:nvPr/>
        </p:nvSpPr>
        <p:spPr>
          <a:xfrm flipH="false" flipV="false" rot="0">
            <a:off x="15579913" y="4514606"/>
            <a:ext cx="2508156" cy="1882558"/>
          </a:xfrm>
          <a:custGeom>
            <a:avLst/>
            <a:gdLst/>
            <a:ahLst/>
            <a:cxnLst/>
            <a:rect r="r" b="b" t="t" l="l"/>
            <a:pathLst>
              <a:path h="1882558" w="2508156">
                <a:moveTo>
                  <a:pt x="0" y="0"/>
                </a:moveTo>
                <a:lnTo>
                  <a:pt x="2508156" y="0"/>
                </a:lnTo>
                <a:lnTo>
                  <a:pt x="2508156" y="1882559"/>
                </a:lnTo>
                <a:lnTo>
                  <a:pt x="0" y="1882559"/>
                </a:lnTo>
                <a:lnTo>
                  <a:pt x="0" y="0"/>
                </a:lnTo>
                <a:close/>
              </a:path>
            </a:pathLst>
          </a:custGeom>
          <a:blipFill>
            <a:blip r:embed="rId8"/>
            <a:stretch>
              <a:fillRect l="0" t="0" r="0" b="0"/>
            </a:stretch>
          </a:blipFill>
        </p:spPr>
      </p:sp>
      <p:sp>
        <p:nvSpPr>
          <p:cNvPr name="TextBox 16" id="16"/>
          <p:cNvSpPr txBox="true"/>
          <p:nvPr/>
        </p:nvSpPr>
        <p:spPr>
          <a:xfrm rot="0">
            <a:off x="-497089" y="3630837"/>
            <a:ext cx="5477273" cy="1069865"/>
          </a:xfrm>
          <a:prstGeom prst="rect">
            <a:avLst/>
          </a:prstGeom>
        </p:spPr>
        <p:txBody>
          <a:bodyPr anchor="t" rtlCol="false" tIns="0" lIns="0" bIns="0" rIns="0">
            <a:spAutoFit/>
          </a:bodyPr>
          <a:lstStyle/>
          <a:p>
            <a:pPr algn="ctr">
              <a:lnSpc>
                <a:spcPts val="8838"/>
              </a:lnSpc>
            </a:pPr>
            <a:r>
              <a:rPr lang="en-US" sz="4993">
                <a:solidFill>
                  <a:srgbClr val="FFFFFF"/>
                </a:solidFill>
                <a:latin typeface="Poppins Bold"/>
              </a:rPr>
              <a:t>1-3</a:t>
            </a:r>
          </a:p>
        </p:txBody>
      </p:sp>
      <p:sp>
        <p:nvSpPr>
          <p:cNvPr name="TextBox 17" id="17"/>
          <p:cNvSpPr txBox="true"/>
          <p:nvPr/>
        </p:nvSpPr>
        <p:spPr>
          <a:xfrm rot="0">
            <a:off x="-638008" y="6802175"/>
            <a:ext cx="5477273" cy="1069865"/>
          </a:xfrm>
          <a:prstGeom prst="rect">
            <a:avLst/>
          </a:prstGeom>
        </p:spPr>
        <p:txBody>
          <a:bodyPr anchor="t" rtlCol="false" tIns="0" lIns="0" bIns="0" rIns="0">
            <a:spAutoFit/>
          </a:bodyPr>
          <a:lstStyle/>
          <a:p>
            <a:pPr algn="ctr">
              <a:lnSpc>
                <a:spcPts val="8838"/>
              </a:lnSpc>
            </a:pPr>
            <a:r>
              <a:rPr lang="en-US" sz="4993">
                <a:solidFill>
                  <a:srgbClr val="FFFFFF"/>
                </a:solidFill>
                <a:latin typeface="Poppins Bold"/>
              </a:rPr>
              <a:t>4-5</a:t>
            </a:r>
          </a:p>
        </p:txBody>
      </p:sp>
      <p:sp>
        <p:nvSpPr>
          <p:cNvPr name="TextBox 18" id="18"/>
          <p:cNvSpPr txBox="true"/>
          <p:nvPr/>
        </p:nvSpPr>
        <p:spPr>
          <a:xfrm rot="0">
            <a:off x="2970106" y="3993666"/>
            <a:ext cx="11026820" cy="2403499"/>
          </a:xfrm>
          <a:prstGeom prst="rect">
            <a:avLst/>
          </a:prstGeom>
        </p:spPr>
        <p:txBody>
          <a:bodyPr anchor="t" rtlCol="false" tIns="0" lIns="0" bIns="0" rIns="0">
            <a:spAutoFit/>
          </a:bodyPr>
          <a:lstStyle/>
          <a:p>
            <a:pPr algn="just">
              <a:lnSpc>
                <a:spcPts val="3880"/>
              </a:lnSpc>
            </a:pPr>
            <a:r>
              <a:rPr lang="en-US" sz="2192">
                <a:solidFill>
                  <a:srgbClr val="FFFFFF"/>
                </a:solidFill>
                <a:latin typeface="Poppins"/>
              </a:rPr>
              <a:t>Make a copy of different types of shoes (I will left some in the PC bin) and have the students discuss what it means to “walk  in someone else’s shoes” Ask them to describe how someone else might feel if they were in their shoes for a day. Let them color one  page. Write some prompts for words or phrases on the whiteboard and help them include one on their shoes. </a:t>
            </a:r>
          </a:p>
        </p:txBody>
      </p:sp>
      <p:sp>
        <p:nvSpPr>
          <p:cNvPr name="TextBox 19" id="19"/>
          <p:cNvSpPr txBox="true"/>
          <p:nvPr/>
        </p:nvSpPr>
        <p:spPr>
          <a:xfrm rot="0">
            <a:off x="7282657" y="2067577"/>
            <a:ext cx="7055253" cy="554736"/>
          </a:xfrm>
          <a:prstGeom prst="rect">
            <a:avLst/>
          </a:prstGeom>
        </p:spPr>
        <p:txBody>
          <a:bodyPr anchor="t" rtlCol="false" tIns="0" lIns="0" bIns="0" rIns="0">
            <a:spAutoFit/>
          </a:bodyPr>
          <a:lstStyle/>
          <a:p>
            <a:pPr>
              <a:lnSpc>
                <a:spcPts val="4602"/>
              </a:lnSpc>
            </a:pPr>
            <a:r>
              <a:rPr lang="en-US" sz="2600">
                <a:solidFill>
                  <a:srgbClr val="000000"/>
                </a:solidFill>
                <a:latin typeface="Poppins Bold"/>
              </a:rPr>
              <a:t>WALK IN MY SHOES </a:t>
            </a:r>
          </a:p>
        </p:txBody>
      </p:sp>
      <p:sp>
        <p:nvSpPr>
          <p:cNvPr name="TextBox 20" id="20"/>
          <p:cNvSpPr txBox="true"/>
          <p:nvPr/>
        </p:nvSpPr>
        <p:spPr>
          <a:xfrm rot="0">
            <a:off x="2970106" y="6983150"/>
            <a:ext cx="11026820" cy="2403499"/>
          </a:xfrm>
          <a:prstGeom prst="rect">
            <a:avLst/>
          </a:prstGeom>
        </p:spPr>
        <p:txBody>
          <a:bodyPr anchor="t" rtlCol="false" tIns="0" lIns="0" bIns="0" rIns="0">
            <a:spAutoFit/>
          </a:bodyPr>
          <a:lstStyle/>
          <a:p>
            <a:pPr algn="just">
              <a:lnSpc>
                <a:spcPts val="3880"/>
              </a:lnSpc>
            </a:pPr>
            <a:r>
              <a:rPr lang="en-US" sz="2192">
                <a:solidFill>
                  <a:srgbClr val="FFFFFF"/>
                </a:solidFill>
                <a:latin typeface="Poppins"/>
              </a:rPr>
              <a:t>Have the students fill out the page and color their shoe in a way that will reflect on their style and personality.  </a:t>
            </a:r>
          </a:p>
          <a:p>
            <a:pPr algn="just">
              <a:lnSpc>
                <a:spcPts val="3880"/>
              </a:lnSpc>
            </a:pPr>
            <a:r>
              <a:rPr lang="en-US" sz="2192">
                <a:solidFill>
                  <a:srgbClr val="FFFFFF"/>
                </a:solidFill>
                <a:latin typeface="Poppins"/>
              </a:rPr>
              <a:t>Use the time to talk about the meaning behind “walk in someone else’s shoes”. How does your point of view affect the way you think about and feel in different situations?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4A240A4369BD4B8E62ADC970CDAB73" ma:contentTypeVersion="17" ma:contentTypeDescription="Create a new document." ma:contentTypeScope="" ma:versionID="5bd3471c19b159aef2cea44eca4af322">
  <xsd:schema xmlns:xsd="http://www.w3.org/2001/XMLSchema" xmlns:xs="http://www.w3.org/2001/XMLSchema" xmlns:p="http://schemas.microsoft.com/office/2006/metadata/properties" xmlns:ns2="b2a57fa4-c662-4c21-ac6a-d9b9cbcda439" xmlns:ns3="9ebef5b9-c5d5-4c25-a9fe-bec868ad469b" targetNamespace="http://schemas.microsoft.com/office/2006/metadata/properties" ma:root="true" ma:fieldsID="31c4b496514f6c7a4db17234376c307a" ns2:_="" ns3:_="">
    <xsd:import namespace="b2a57fa4-c662-4c21-ac6a-d9b9cbcda439"/>
    <xsd:import namespace="9ebef5b9-c5d5-4c25-a9fe-bec868ad4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57fa4-c662-4c21-ac6a-d9b9cbcda4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938087-ec50-45ed-980d-13c342d101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bef5b9-c5d5-4c25-a9fe-bec868ad46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02b53e-a439-4259-aabb-ef34b2061265}" ma:internalName="TaxCatchAll" ma:showField="CatchAllData" ma:web="9ebef5b9-c5d5-4c25-a9fe-bec868ad4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212D03-2D49-4A26-8C96-08B62C34897B}"/>
</file>

<file path=customXml/itemProps2.xml><?xml version="1.0" encoding="utf-8"?>
<ds:datastoreItem xmlns:ds="http://schemas.openxmlformats.org/officeDocument/2006/customXml" ds:itemID="{B675D761-173F-4AC5-BACC-5418A007B241}"/>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DAFwyU04kmA</dc:identifier>
  <dcterms:modified xsi:type="dcterms:W3CDTF">2011-08-01T06:04:30Z</dcterms:modified>
  <cp:revision>1</cp:revision>
  <dc:title>Project Cornerstone Oct</dc:title>
</cp:coreProperties>
</file>