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 id="2147483672" r:id="rId6"/>
    <p:sldMasterId id="2147483684" r:id="rId7"/>
    <p:sldMasterId id="2147483696" r:id="rId8"/>
    <p:sldMasterId id="2147483708" r:id="rId9"/>
  </p:sldMasterIdLst>
  <p:notesMasterIdLst>
    <p:notesMasterId r:id="rId38"/>
  </p:notesMasterIdLst>
  <p:handoutMasterIdLst>
    <p:handoutMasterId r:id="rId39"/>
  </p:handoutMasterIdLst>
  <p:sldIdLst>
    <p:sldId id="256" r:id="rId10"/>
    <p:sldId id="348" r:id="rId11"/>
    <p:sldId id="461" r:id="rId12"/>
    <p:sldId id="334" r:id="rId13"/>
    <p:sldId id="361" r:id="rId14"/>
    <p:sldId id="342" r:id="rId15"/>
    <p:sldId id="282" r:id="rId16"/>
    <p:sldId id="465" r:id="rId17"/>
    <p:sldId id="322" r:id="rId18"/>
    <p:sldId id="323" r:id="rId19"/>
    <p:sldId id="335" r:id="rId20"/>
    <p:sldId id="466" r:id="rId21"/>
    <p:sldId id="336" r:id="rId22"/>
    <p:sldId id="380" r:id="rId23"/>
    <p:sldId id="381" r:id="rId24"/>
    <p:sldId id="339" r:id="rId25"/>
    <p:sldId id="410" r:id="rId26"/>
    <p:sldId id="304" r:id="rId27"/>
    <p:sldId id="390" r:id="rId28"/>
    <p:sldId id="385" r:id="rId29"/>
    <p:sldId id="468" r:id="rId30"/>
    <p:sldId id="340" r:id="rId31"/>
    <p:sldId id="289" r:id="rId32"/>
    <p:sldId id="341" r:id="rId33"/>
    <p:sldId id="319" r:id="rId34"/>
    <p:sldId id="287" r:id="rId35"/>
    <p:sldId id="363" r:id="rId36"/>
    <p:sldId id="291" r:id="rId3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1pPr>
    <a:lvl2pPr marL="4572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2pPr>
    <a:lvl3pPr marL="9144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3pPr>
    <a:lvl4pPr marL="13716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4pPr>
    <a:lvl5pPr marL="18288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5pPr>
    <a:lvl6pPr marL="22860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6pPr>
    <a:lvl7pPr marL="27432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7pPr>
    <a:lvl8pPr marL="32004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8pPr>
    <a:lvl9pPr marL="36576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9pPr>
  </p:defaultTextStyle>
  <p:extLst>
    <p:ext uri="{EFAFB233-063F-42B5-8137-9DF3F51BA10A}">
      <p15:sldGuideLst xmlns:p15="http://schemas.microsoft.com/office/powerpoint/2012/main">
        <p15:guide id="1" orient="horz" pos="3888">
          <p15:clr>
            <a:srgbClr val="A4A3A4"/>
          </p15:clr>
        </p15:guide>
        <p15:guide id="2" pos="5472">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AF"/>
    <a:srgbClr val="FF33CC"/>
    <a:srgbClr val="C6168D"/>
    <a:srgbClr val="5C2E91"/>
    <a:srgbClr val="FF9933"/>
    <a:srgbClr val="F15922"/>
    <a:srgbClr val="A92B31"/>
    <a:srgbClr val="DD5828"/>
    <a:srgbClr val="FFFFFF"/>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4DCF04-240C-4CE2-A107-4D6755939C7A}" v="1" dt="2023-12-07T19:19:38.6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34" autoAdjust="0"/>
    <p:restoredTop sz="91117" autoAdjust="0"/>
  </p:normalViewPr>
  <p:slideViewPr>
    <p:cSldViewPr snapToGrid="0">
      <p:cViewPr varScale="1">
        <p:scale>
          <a:sx n="111" d="100"/>
          <a:sy n="111" d="100"/>
        </p:scale>
        <p:origin x="1614" y="114"/>
      </p:cViewPr>
      <p:guideLst>
        <p:guide orient="horz" pos="3888"/>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oore (Project Cornerstone)" userId="0069b50b-556a-4c79-a10b-8737d7d919ae" providerId="ADAL" clId="{DC4DCF04-240C-4CE2-A107-4D6755939C7A}"/>
    <pc:docChg chg="custSel modSld modNotesMaster modHandout">
      <pc:chgData name="Sarah Moore (Project Cornerstone)" userId="0069b50b-556a-4c79-a10b-8737d7d919ae" providerId="ADAL" clId="{DC4DCF04-240C-4CE2-A107-4D6755939C7A}" dt="2023-12-07T19:35:44.517" v="68" actId="404"/>
      <pc:docMkLst>
        <pc:docMk/>
      </pc:docMkLst>
      <pc:sldChg chg="modNotes">
        <pc:chgData name="Sarah Moore (Project Cornerstone)" userId="0069b50b-556a-4c79-a10b-8737d7d919ae" providerId="ADAL" clId="{DC4DCF04-240C-4CE2-A107-4D6755939C7A}" dt="2023-12-07T19:33:36.266" v="12" actId="404"/>
        <pc:sldMkLst>
          <pc:docMk/>
          <pc:sldMk cId="0" sldId="256"/>
        </pc:sldMkLst>
      </pc:sldChg>
      <pc:sldChg chg="modNotes">
        <pc:chgData name="Sarah Moore (Project Cornerstone)" userId="0069b50b-556a-4c79-a10b-8737d7d919ae" providerId="ADAL" clId="{DC4DCF04-240C-4CE2-A107-4D6755939C7A}" dt="2023-12-07T19:34:11.157" v="30" actId="404"/>
        <pc:sldMkLst>
          <pc:docMk/>
          <pc:sldMk cId="2092234034" sldId="282"/>
        </pc:sldMkLst>
      </pc:sldChg>
      <pc:sldChg chg="modNotes">
        <pc:chgData name="Sarah Moore (Project Cornerstone)" userId="0069b50b-556a-4c79-a10b-8737d7d919ae" providerId="ADAL" clId="{DC4DCF04-240C-4CE2-A107-4D6755939C7A}" dt="2023-12-07T19:35:34.190" v="64" actId="404"/>
        <pc:sldMkLst>
          <pc:docMk/>
          <pc:sldMk cId="0" sldId="287"/>
        </pc:sldMkLst>
      </pc:sldChg>
      <pc:sldChg chg="modNotes">
        <pc:chgData name="Sarah Moore (Project Cornerstone)" userId="0069b50b-556a-4c79-a10b-8737d7d919ae" providerId="ADAL" clId="{DC4DCF04-240C-4CE2-A107-4D6755939C7A}" dt="2023-12-07T19:35:22.137" v="58" actId="404"/>
        <pc:sldMkLst>
          <pc:docMk/>
          <pc:sldMk cId="4077942801" sldId="289"/>
        </pc:sldMkLst>
      </pc:sldChg>
      <pc:sldChg chg="modNotes">
        <pc:chgData name="Sarah Moore (Project Cornerstone)" userId="0069b50b-556a-4c79-a10b-8737d7d919ae" providerId="ADAL" clId="{DC4DCF04-240C-4CE2-A107-4D6755939C7A}" dt="2023-12-07T19:35:44.517" v="68" actId="404"/>
        <pc:sldMkLst>
          <pc:docMk/>
          <pc:sldMk cId="3260203213" sldId="291"/>
        </pc:sldMkLst>
      </pc:sldChg>
      <pc:sldChg chg="modNotes">
        <pc:chgData name="Sarah Moore (Project Cornerstone)" userId="0069b50b-556a-4c79-a10b-8737d7d919ae" providerId="ADAL" clId="{DC4DCF04-240C-4CE2-A107-4D6755939C7A}" dt="2023-12-07T19:35:01.664" v="48" actId="404"/>
        <pc:sldMkLst>
          <pc:docMk/>
          <pc:sldMk cId="2546312985" sldId="304"/>
        </pc:sldMkLst>
      </pc:sldChg>
      <pc:sldChg chg="modSp mod modNotes">
        <pc:chgData name="Sarah Moore (Project Cornerstone)" userId="0069b50b-556a-4c79-a10b-8737d7d919ae" providerId="ADAL" clId="{DC4DCF04-240C-4CE2-A107-4D6755939C7A}" dt="2023-12-07T19:35:29.695" v="62" actId="404"/>
        <pc:sldMkLst>
          <pc:docMk/>
          <pc:sldMk cId="2484357695" sldId="319"/>
        </pc:sldMkLst>
        <pc:spChg chg="mod">
          <ac:chgData name="Sarah Moore (Project Cornerstone)" userId="0069b50b-556a-4c79-a10b-8737d7d919ae" providerId="ADAL" clId="{DC4DCF04-240C-4CE2-A107-4D6755939C7A}" dt="2023-12-07T19:21:32.416" v="6" actId="1076"/>
          <ac:spMkLst>
            <pc:docMk/>
            <pc:sldMk cId="2484357695" sldId="319"/>
            <ac:spMk id="4" creationId="{00000000-0000-0000-0000-000000000000}"/>
          </ac:spMkLst>
        </pc:spChg>
      </pc:sldChg>
      <pc:sldChg chg="modNotes">
        <pc:chgData name="Sarah Moore (Project Cornerstone)" userId="0069b50b-556a-4c79-a10b-8737d7d919ae" providerId="ADAL" clId="{DC4DCF04-240C-4CE2-A107-4D6755939C7A}" dt="2023-12-07T19:19:38.645" v="1"/>
        <pc:sldMkLst>
          <pc:docMk/>
          <pc:sldMk cId="3506384490" sldId="322"/>
        </pc:sldMkLst>
      </pc:sldChg>
      <pc:sldChg chg="modNotes">
        <pc:chgData name="Sarah Moore (Project Cornerstone)" userId="0069b50b-556a-4c79-a10b-8737d7d919ae" providerId="ADAL" clId="{DC4DCF04-240C-4CE2-A107-4D6755939C7A}" dt="2023-12-07T19:33:57.307" v="24" actId="404"/>
        <pc:sldMkLst>
          <pc:docMk/>
          <pc:sldMk cId="2574741613" sldId="334"/>
        </pc:sldMkLst>
      </pc:sldChg>
      <pc:sldChg chg="modNotes">
        <pc:chgData name="Sarah Moore (Project Cornerstone)" userId="0069b50b-556a-4c79-a10b-8737d7d919ae" providerId="ADAL" clId="{DC4DCF04-240C-4CE2-A107-4D6755939C7A}" dt="2023-12-07T19:34:26.421" v="34" actId="404"/>
        <pc:sldMkLst>
          <pc:docMk/>
          <pc:sldMk cId="1728776072" sldId="335"/>
        </pc:sldMkLst>
      </pc:sldChg>
      <pc:sldChg chg="modNotes">
        <pc:chgData name="Sarah Moore (Project Cornerstone)" userId="0069b50b-556a-4c79-a10b-8737d7d919ae" providerId="ADAL" clId="{DC4DCF04-240C-4CE2-A107-4D6755939C7A}" dt="2023-12-07T19:34:35.629" v="38" actId="404"/>
        <pc:sldMkLst>
          <pc:docMk/>
          <pc:sldMk cId="492140685" sldId="336"/>
        </pc:sldMkLst>
      </pc:sldChg>
      <pc:sldChg chg="modNotes">
        <pc:chgData name="Sarah Moore (Project Cornerstone)" userId="0069b50b-556a-4c79-a10b-8737d7d919ae" providerId="ADAL" clId="{DC4DCF04-240C-4CE2-A107-4D6755939C7A}" dt="2023-12-07T19:34:53.828" v="44" actId="404"/>
        <pc:sldMkLst>
          <pc:docMk/>
          <pc:sldMk cId="2721836457" sldId="339"/>
        </pc:sldMkLst>
      </pc:sldChg>
      <pc:sldChg chg="modNotes">
        <pc:chgData name="Sarah Moore (Project Cornerstone)" userId="0069b50b-556a-4c79-a10b-8737d7d919ae" providerId="ADAL" clId="{DC4DCF04-240C-4CE2-A107-4D6755939C7A}" dt="2023-12-07T19:35:18.018" v="56" actId="404"/>
        <pc:sldMkLst>
          <pc:docMk/>
          <pc:sldMk cId="3236201513" sldId="340"/>
        </pc:sldMkLst>
      </pc:sldChg>
      <pc:sldChg chg="modNotes">
        <pc:chgData name="Sarah Moore (Project Cornerstone)" userId="0069b50b-556a-4c79-a10b-8737d7d919ae" providerId="ADAL" clId="{DC4DCF04-240C-4CE2-A107-4D6755939C7A}" dt="2023-12-07T19:35:25.860" v="60" actId="404"/>
        <pc:sldMkLst>
          <pc:docMk/>
          <pc:sldMk cId="2526807749" sldId="341"/>
        </pc:sldMkLst>
      </pc:sldChg>
      <pc:sldChg chg="modNotes">
        <pc:chgData name="Sarah Moore (Project Cornerstone)" userId="0069b50b-556a-4c79-a10b-8737d7d919ae" providerId="ADAL" clId="{DC4DCF04-240C-4CE2-A107-4D6755939C7A}" dt="2023-12-07T19:34:06.346" v="28" actId="404"/>
        <pc:sldMkLst>
          <pc:docMk/>
          <pc:sldMk cId="2014541366" sldId="342"/>
        </pc:sldMkLst>
      </pc:sldChg>
      <pc:sldChg chg="modSp mod modNotes">
        <pc:chgData name="Sarah Moore (Project Cornerstone)" userId="0069b50b-556a-4c79-a10b-8737d7d919ae" providerId="ADAL" clId="{DC4DCF04-240C-4CE2-A107-4D6755939C7A}" dt="2023-12-07T19:33:45.693" v="16" actId="403"/>
        <pc:sldMkLst>
          <pc:docMk/>
          <pc:sldMk cId="154676329" sldId="348"/>
        </pc:sldMkLst>
        <pc:spChg chg="mod">
          <ac:chgData name="Sarah Moore (Project Cornerstone)" userId="0069b50b-556a-4c79-a10b-8737d7d919ae" providerId="ADAL" clId="{DC4DCF04-240C-4CE2-A107-4D6755939C7A}" dt="2023-12-07T19:29:41.754" v="10" actId="20577"/>
          <ac:spMkLst>
            <pc:docMk/>
            <pc:sldMk cId="154676329" sldId="348"/>
            <ac:spMk id="5" creationId="{00000000-0000-0000-0000-000000000000}"/>
          </ac:spMkLst>
        </pc:spChg>
      </pc:sldChg>
      <pc:sldChg chg="modNotes">
        <pc:chgData name="Sarah Moore (Project Cornerstone)" userId="0069b50b-556a-4c79-a10b-8737d7d919ae" providerId="ADAL" clId="{DC4DCF04-240C-4CE2-A107-4D6755939C7A}" dt="2023-12-07T19:34:01.245" v="26" actId="404"/>
        <pc:sldMkLst>
          <pc:docMk/>
          <pc:sldMk cId="1279859186" sldId="361"/>
        </pc:sldMkLst>
      </pc:sldChg>
      <pc:sldChg chg="modSp mod modNotes">
        <pc:chgData name="Sarah Moore (Project Cornerstone)" userId="0069b50b-556a-4c79-a10b-8737d7d919ae" providerId="ADAL" clId="{DC4DCF04-240C-4CE2-A107-4D6755939C7A}" dt="2023-12-07T19:35:38.622" v="66" actId="404"/>
        <pc:sldMkLst>
          <pc:docMk/>
          <pc:sldMk cId="286392921" sldId="363"/>
        </pc:sldMkLst>
        <pc:spChg chg="mod">
          <ac:chgData name="Sarah Moore (Project Cornerstone)" userId="0069b50b-556a-4c79-a10b-8737d7d919ae" providerId="ADAL" clId="{DC4DCF04-240C-4CE2-A107-4D6755939C7A}" dt="2023-12-07T19:21:15.056" v="5" actId="20577"/>
          <ac:spMkLst>
            <pc:docMk/>
            <pc:sldMk cId="286392921" sldId="363"/>
            <ac:spMk id="4" creationId="{00000000-0000-0000-0000-000000000000}"/>
          </ac:spMkLst>
        </pc:spChg>
        <pc:spChg chg="mod">
          <ac:chgData name="Sarah Moore (Project Cornerstone)" userId="0069b50b-556a-4c79-a10b-8737d7d919ae" providerId="ADAL" clId="{DC4DCF04-240C-4CE2-A107-4D6755939C7A}" dt="2023-12-07T19:21:41.890" v="7" actId="1076"/>
          <ac:spMkLst>
            <pc:docMk/>
            <pc:sldMk cId="286392921" sldId="363"/>
            <ac:spMk id="6" creationId="{22AD2B0A-99C9-4896-C6D0-88DC18B2B644}"/>
          </ac:spMkLst>
        </pc:spChg>
      </pc:sldChg>
      <pc:sldChg chg="modNotes">
        <pc:chgData name="Sarah Moore (Project Cornerstone)" userId="0069b50b-556a-4c79-a10b-8737d7d919ae" providerId="ADAL" clId="{DC4DCF04-240C-4CE2-A107-4D6755939C7A}" dt="2023-12-07T19:34:43.172" v="40" actId="404"/>
        <pc:sldMkLst>
          <pc:docMk/>
          <pc:sldMk cId="3100233594" sldId="380"/>
        </pc:sldMkLst>
      </pc:sldChg>
      <pc:sldChg chg="modNotes">
        <pc:chgData name="Sarah Moore (Project Cornerstone)" userId="0069b50b-556a-4c79-a10b-8737d7d919ae" providerId="ADAL" clId="{DC4DCF04-240C-4CE2-A107-4D6755939C7A}" dt="2023-12-07T19:34:49.917" v="42" actId="404"/>
        <pc:sldMkLst>
          <pc:docMk/>
          <pc:sldMk cId="2239138382" sldId="381"/>
        </pc:sldMkLst>
      </pc:sldChg>
      <pc:sldChg chg="modNotes">
        <pc:chgData name="Sarah Moore (Project Cornerstone)" userId="0069b50b-556a-4c79-a10b-8737d7d919ae" providerId="ADAL" clId="{DC4DCF04-240C-4CE2-A107-4D6755939C7A}" dt="2023-12-07T19:35:10.294" v="52" actId="404"/>
        <pc:sldMkLst>
          <pc:docMk/>
          <pc:sldMk cId="2830307278" sldId="385"/>
        </pc:sldMkLst>
      </pc:sldChg>
      <pc:sldChg chg="modNotes">
        <pc:chgData name="Sarah Moore (Project Cornerstone)" userId="0069b50b-556a-4c79-a10b-8737d7d919ae" providerId="ADAL" clId="{DC4DCF04-240C-4CE2-A107-4D6755939C7A}" dt="2023-12-07T19:35:06.185" v="50" actId="404"/>
        <pc:sldMkLst>
          <pc:docMk/>
          <pc:sldMk cId="2078929089" sldId="390"/>
        </pc:sldMkLst>
      </pc:sldChg>
      <pc:sldChg chg="modNotes">
        <pc:chgData name="Sarah Moore (Project Cornerstone)" userId="0069b50b-556a-4c79-a10b-8737d7d919ae" providerId="ADAL" clId="{DC4DCF04-240C-4CE2-A107-4D6755939C7A}" dt="2023-12-07T19:34:58.203" v="46" actId="404"/>
        <pc:sldMkLst>
          <pc:docMk/>
          <pc:sldMk cId="2622385342" sldId="410"/>
        </pc:sldMkLst>
      </pc:sldChg>
      <pc:sldChg chg="modNotes">
        <pc:chgData name="Sarah Moore (Project Cornerstone)" userId="0069b50b-556a-4c79-a10b-8737d7d919ae" providerId="ADAL" clId="{DC4DCF04-240C-4CE2-A107-4D6755939C7A}" dt="2023-12-07T19:33:53.836" v="22" actId="403"/>
        <pc:sldMkLst>
          <pc:docMk/>
          <pc:sldMk cId="2352827910" sldId="461"/>
        </pc:sldMkLst>
      </pc:sldChg>
      <pc:sldChg chg="modNotes">
        <pc:chgData name="Sarah Moore (Project Cornerstone)" userId="0069b50b-556a-4c79-a10b-8737d7d919ae" providerId="ADAL" clId="{DC4DCF04-240C-4CE2-A107-4D6755939C7A}" dt="2023-12-07T19:34:17.971" v="32" actId="404"/>
        <pc:sldMkLst>
          <pc:docMk/>
          <pc:sldMk cId="2029518064" sldId="465"/>
        </pc:sldMkLst>
      </pc:sldChg>
      <pc:sldChg chg="modNotes">
        <pc:chgData name="Sarah Moore (Project Cornerstone)" userId="0069b50b-556a-4c79-a10b-8737d7d919ae" providerId="ADAL" clId="{DC4DCF04-240C-4CE2-A107-4D6755939C7A}" dt="2023-12-07T19:34:30.980" v="36" actId="404"/>
        <pc:sldMkLst>
          <pc:docMk/>
          <pc:sldMk cId="2793916401" sldId="466"/>
        </pc:sldMkLst>
      </pc:sldChg>
      <pc:sldChg chg="modNotes">
        <pc:chgData name="Sarah Moore (Project Cornerstone)" userId="0069b50b-556a-4c79-a10b-8737d7d919ae" providerId="ADAL" clId="{DC4DCF04-240C-4CE2-A107-4D6755939C7A}" dt="2023-12-07T19:35:14.180" v="54" actId="404"/>
        <pc:sldMkLst>
          <pc:docMk/>
          <pc:sldMk cId="1763047705" sldId="4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8" tIns="48330" rIns="96658" bIns="48330" rtlCol="0"/>
          <a:lstStyle>
            <a:lvl1pPr algn="l">
              <a:defRPr sz="1300"/>
            </a:lvl1pPr>
          </a:lstStyle>
          <a:p>
            <a:endParaRPr lang="en-US" dirty="0"/>
          </a:p>
        </p:txBody>
      </p:sp>
      <p:sp>
        <p:nvSpPr>
          <p:cNvPr id="3" name="Date Placeholder 2"/>
          <p:cNvSpPr>
            <a:spLocks noGrp="1"/>
          </p:cNvSpPr>
          <p:nvPr>
            <p:ph type="dt" sz="quarter" idx="1"/>
          </p:nvPr>
        </p:nvSpPr>
        <p:spPr>
          <a:xfrm>
            <a:off x="4143588" y="0"/>
            <a:ext cx="3169920" cy="480060"/>
          </a:xfrm>
          <a:prstGeom prst="rect">
            <a:avLst/>
          </a:prstGeom>
        </p:spPr>
        <p:txBody>
          <a:bodyPr vert="horz" lIns="96658" tIns="48330" rIns="96658" bIns="48330" rtlCol="0"/>
          <a:lstStyle>
            <a:lvl1pPr algn="r">
              <a:defRPr sz="1300"/>
            </a:lvl1pPr>
          </a:lstStyle>
          <a:p>
            <a:fld id="{41AE5CB9-94D3-4939-9459-BA305C5605F3}" type="datetimeFigureOut">
              <a:rPr lang="en-US" smtClean="0"/>
              <a:t>12/7/2023</a:t>
            </a:fld>
            <a:endParaRPr lang="en-US" dirty="0"/>
          </a:p>
        </p:txBody>
      </p:sp>
      <p:sp>
        <p:nvSpPr>
          <p:cNvPr id="4" name="Footer Placeholder 3"/>
          <p:cNvSpPr>
            <a:spLocks noGrp="1"/>
          </p:cNvSpPr>
          <p:nvPr>
            <p:ph type="ftr" sz="quarter" idx="2"/>
          </p:nvPr>
        </p:nvSpPr>
        <p:spPr>
          <a:xfrm>
            <a:off x="0" y="9119473"/>
            <a:ext cx="3169920" cy="480060"/>
          </a:xfrm>
          <a:prstGeom prst="rect">
            <a:avLst/>
          </a:prstGeom>
        </p:spPr>
        <p:txBody>
          <a:bodyPr vert="horz" lIns="96658" tIns="48330" rIns="96658" bIns="48330"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8" y="9119473"/>
            <a:ext cx="3169920" cy="480060"/>
          </a:xfrm>
          <a:prstGeom prst="rect">
            <a:avLst/>
          </a:prstGeom>
        </p:spPr>
        <p:txBody>
          <a:bodyPr vert="horz" lIns="96658" tIns="48330" rIns="96658" bIns="48330" rtlCol="0" anchor="b"/>
          <a:lstStyle>
            <a:lvl1pPr algn="r">
              <a:defRPr sz="1300"/>
            </a:lvl1pPr>
          </a:lstStyle>
          <a:p>
            <a:fld id="{9209DE20-322A-477B-862D-B2F2B25E7392}" type="slidenum">
              <a:rPr lang="en-US" smtClean="0"/>
              <a:t>‹#›</a:t>
            </a:fld>
            <a:endParaRPr lang="en-US" dirty="0"/>
          </a:p>
        </p:txBody>
      </p:sp>
    </p:spTree>
    <p:extLst>
      <p:ext uri="{BB962C8B-B14F-4D97-AF65-F5344CB8AC3E}">
        <p14:creationId xmlns:p14="http://schemas.microsoft.com/office/powerpoint/2010/main" val="20812491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58" tIns="48330" rIns="96658" bIns="48330" numCol="1" anchor="t" anchorCtr="0" compatLnSpc="1">
            <a:prstTxWarp prst="textNoShape">
              <a:avLst/>
            </a:prstTxWarp>
          </a:bodyPr>
          <a:lstStyle>
            <a:lvl1pPr>
              <a:defRPr sz="13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4099" name="Rectangle 3"/>
          <p:cNvSpPr>
            <a:spLocks noGrp="1" noChangeArrowheads="1"/>
          </p:cNvSpPr>
          <p:nvPr>
            <p:ph type="dt" idx="1"/>
          </p:nvPr>
        </p:nvSpPr>
        <p:spPr bwMode="auto">
          <a:xfrm>
            <a:off x="4145282" y="0"/>
            <a:ext cx="3169920" cy="480060"/>
          </a:xfrm>
          <a:prstGeom prst="rect">
            <a:avLst/>
          </a:prstGeom>
          <a:noFill/>
          <a:ln w="9525">
            <a:noFill/>
            <a:miter lim="800000"/>
            <a:headEnd/>
            <a:tailEnd/>
          </a:ln>
        </p:spPr>
        <p:txBody>
          <a:bodyPr vert="horz" wrap="square" lIns="96658" tIns="48330" rIns="96658" bIns="48330" numCol="1" anchor="t" anchorCtr="0" compatLnSpc="1">
            <a:prstTxWarp prst="textNoShape">
              <a:avLst/>
            </a:prstTxWarp>
          </a:bodyPr>
          <a:lstStyle>
            <a:lvl1pPr algn="r">
              <a:defRPr sz="13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12390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p:spPr>
        <p:txBody>
          <a:bodyPr vert="horz" wrap="square" lIns="96658" tIns="48330" rIns="96658" bIns="483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58" tIns="48330" rIns="96658" bIns="48330" numCol="1" anchor="b" anchorCtr="0" compatLnSpc="1">
            <a:prstTxWarp prst="textNoShape">
              <a:avLst/>
            </a:prstTxWarp>
          </a:bodyPr>
          <a:lstStyle>
            <a:lvl1pPr>
              <a:defRPr sz="1300">
                <a:latin typeface="Verdana" pitchFamily="64" charset="0"/>
                <a:ea typeface="ＭＳ Ｐゴシック" pitchFamily="64" charset="-128"/>
                <a:cs typeface="ＭＳ Ｐゴシック" pitchFamily="64" charset="-128"/>
              </a:defRPr>
            </a:lvl1pPr>
          </a:lstStyle>
          <a:p>
            <a:pPr>
              <a:defRPr/>
            </a:pPr>
            <a:endParaRPr lang="en-US" dirty="0"/>
          </a:p>
        </p:txBody>
      </p:sp>
      <p:sp>
        <p:nvSpPr>
          <p:cNvPr id="4103" name="Rectangle 7"/>
          <p:cNvSpPr>
            <a:spLocks noGrp="1" noChangeArrowheads="1"/>
          </p:cNvSpPr>
          <p:nvPr>
            <p:ph type="sldNum" sz="quarter" idx="5"/>
          </p:nvPr>
        </p:nvSpPr>
        <p:spPr bwMode="auto">
          <a:xfrm>
            <a:off x="4145282" y="9121140"/>
            <a:ext cx="3169920" cy="480060"/>
          </a:xfrm>
          <a:prstGeom prst="rect">
            <a:avLst/>
          </a:prstGeom>
          <a:noFill/>
          <a:ln w="9525">
            <a:noFill/>
            <a:miter lim="800000"/>
            <a:headEnd/>
            <a:tailEnd/>
          </a:ln>
        </p:spPr>
        <p:txBody>
          <a:bodyPr vert="horz" wrap="square" lIns="96658" tIns="48330" rIns="96658" bIns="48330" numCol="1" anchor="b" anchorCtr="0" compatLnSpc="1">
            <a:prstTxWarp prst="textNoShape">
              <a:avLst/>
            </a:prstTxWarp>
          </a:bodyPr>
          <a:lstStyle>
            <a:lvl1pPr algn="r">
              <a:defRPr sz="1300">
                <a:latin typeface="Verdana" pitchFamily="64" charset="0"/>
                <a:ea typeface="ＭＳ Ｐゴシック" pitchFamily="64" charset="-128"/>
                <a:cs typeface="ＭＳ Ｐゴシック" pitchFamily="64" charset="-128"/>
              </a:defRPr>
            </a:lvl1pPr>
          </a:lstStyle>
          <a:p>
            <a:pPr>
              <a:defRPr/>
            </a:pPr>
            <a:fld id="{F50C3D00-B2F6-4D83-A049-FE51B6E62AD3}" type="slidenum">
              <a:rPr lang="en-US"/>
              <a:pPr>
                <a:defRPr/>
              </a:pPr>
              <a:t>‹#›</a:t>
            </a:fld>
            <a:endParaRPr lang="en-US" dirty="0"/>
          </a:p>
        </p:txBody>
      </p:sp>
    </p:spTree>
    <p:extLst>
      <p:ext uri="{BB962C8B-B14F-4D97-AF65-F5344CB8AC3E}">
        <p14:creationId xmlns:p14="http://schemas.microsoft.com/office/powerpoint/2010/main" val="21649193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IXrnAZGSaa0"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nam04.safelinks.protection.outlook.com/?url=https%3A%2F%2Fyoutu.be%2FgEatZm5iHkw&amp;data=05%7C01%7Clori%40projectcornerstone.org%7Ccc49c31dfe9f428e6c1608dbf03e4d2f%7C40eab2465d65406a8caf57703865e340%7C0%7C0%7C638367922621079700%7CUnknown%7CTWFpbGZsb3d8eyJWIjoiMC4wLjAwMDAiLCJQIjoiV2luMzIiLCJBTiI6Ik1haWwiLCJXVCI6Mn0%3D%7C3000%7C%7C%7C&amp;sdata=5yXswJBzaDF8ajqHLyWJBNpT6uFW1Im4%2BEeLOfAPUHE%3D&amp;reserved=0" TargetMode="External"/><Relationship Id="rId4" Type="http://schemas.openxmlformats.org/officeDocument/2006/relationships/hyperlink" Target="https://nam04.safelinks.protection.outlook.com/?url=https%3A%2F%2Fwww.youtube.com%2Fwatch%3Fv%3DTWc_36yRoJU&amp;data=05%7C01%7Clori%40projectcornerstone.org%7C7193809c55ee4b23285d08dbe6d524c6%7C40eab2465d65406a8caf57703865e340%7C0%7C0%7C638357575374164682%7CUnknown%7CTWFpbGZsb3d8eyJWIjoiMC4wLjAwMDAiLCJQIjoiV2luMzIiLCJBTiI6Ik1haWwiLCJXVCI6Mn0%3D%7C3000%7C%7C%7C&amp;sdata=xbpqGtQNoOBAtRP98HWKYMS8V9ulw5Y7wXD4BXynj9c%3D&amp;reserved=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IqZx_1EVQl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m04.safelinks.protection.outlook.com/?url=https%3A%2F%2Fyoutu.be%2FgEatZm5iHkw&amp;data=05%7C01%7Clori%40projectcornerstone.org%7Ccc49c31dfe9f428e6c1608dbf03e4d2f%7C40eab2465d65406a8caf57703865e340%7C0%7C0%7C638367922621079700%7CUnknown%7CTWFpbGZsb3d8eyJWIjoiMC4wLjAwMDAiLCJQIjoiV2luMzIiLCJBTiI6Ik1haWwiLCJXVCI6Mn0%3D%7C3000%7C%7C%7C&amp;sdata=5yXswJBzaDF8ajqHLyWJBNpT6uFW1Im4%2BEeLOfAPUHE%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dutopia.org/article/incorporating-calming-corner-station-rotation?utm_content=linkpos1&amp;utm_campaign=weekly-2023-11-15&amp;utm_medium=email&amp;utm_source=edu-newslette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esAUQW8w1Ww"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j0YDE8_jsH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dirty="0"/>
              <a:t>This presentation is intended for use by ABC Leads who have attended the monthly ABC Lead training.  </a:t>
            </a:r>
          </a:p>
          <a:p>
            <a:pPr lvl="0"/>
            <a:r>
              <a:rPr lang="en-US" sz="1100" b="1" dirty="0"/>
              <a:t>ABC GPS</a:t>
            </a:r>
          </a:p>
          <a:p>
            <a:pPr>
              <a:spcBef>
                <a:spcPts val="0"/>
              </a:spcBef>
            </a:pPr>
            <a:r>
              <a:rPr lang="en-US" sz="1100" dirty="0"/>
              <a:t>Use this to help with planning for your school training. It will help you select the goals and activities for your readers.</a:t>
            </a:r>
          </a:p>
          <a:p>
            <a:endParaRPr lang="en-US" sz="1100" b="1" dirty="0"/>
          </a:p>
          <a:p>
            <a:pPr>
              <a:spcBef>
                <a:spcPts val="0"/>
              </a:spcBef>
            </a:pPr>
            <a:r>
              <a:rPr lang="en-US" sz="1100" b="1" dirty="0"/>
              <a:t>Parent Letter or Email Newsletter Blurb</a:t>
            </a:r>
          </a:p>
          <a:p>
            <a:pPr>
              <a:spcBef>
                <a:spcPts val="0"/>
              </a:spcBef>
            </a:pPr>
            <a:r>
              <a:rPr lang="en-US" sz="1100" dirty="0"/>
              <a:t>Available to use in emails or newsletter to parents at home.</a:t>
            </a:r>
          </a:p>
          <a:p>
            <a:endParaRPr lang="en-US" sz="1100" b="1" dirty="0"/>
          </a:p>
          <a:p>
            <a:pPr>
              <a:spcBef>
                <a:spcPts val="0"/>
              </a:spcBef>
            </a:pPr>
            <a:r>
              <a:rPr lang="en-US" sz="1100" b="1" dirty="0"/>
              <a:t>Yard Duty Tips and Lanyards</a:t>
            </a:r>
          </a:p>
          <a:p>
            <a:pPr>
              <a:spcBef>
                <a:spcPts val="0"/>
              </a:spcBef>
            </a:pPr>
            <a:r>
              <a:rPr lang="en-US" sz="1100" dirty="0"/>
              <a:t>Post the yard duty tips. Pass out the lanyard tags to wear.</a:t>
            </a:r>
          </a:p>
          <a:p>
            <a:pPr lvl="0"/>
            <a:endParaRPr lang="en-US" sz="1100" b="1" dirty="0"/>
          </a:p>
          <a:p>
            <a:r>
              <a:rPr lang="en-US" sz="1100" b="1" dirty="0"/>
              <a:t>Staff Letter</a:t>
            </a:r>
          </a:p>
          <a:p>
            <a:r>
              <a:rPr lang="en-US" sz="1100" dirty="0"/>
              <a:t>Email all school staff about the lesson. </a:t>
            </a:r>
          </a:p>
        </p:txBody>
      </p:sp>
      <p:sp>
        <p:nvSpPr>
          <p:cNvPr id="4" name="Slide Number Placeholder 3"/>
          <p:cNvSpPr>
            <a:spLocks noGrp="1"/>
          </p:cNvSpPr>
          <p:nvPr>
            <p:ph type="sldNum" sz="quarter" idx="10"/>
          </p:nvPr>
        </p:nvSpPr>
        <p:spPr/>
        <p:txBody>
          <a:bodyPr/>
          <a:lstStyle/>
          <a:p>
            <a:pPr>
              <a:defRPr/>
            </a:pPr>
            <a:fld id="{F50C3D00-B2F6-4D83-A049-FE51B6E62AD3}" type="slidenum">
              <a:rPr lang="en-US" sz="1100" smtClean="0"/>
              <a:pPr>
                <a:defRPr/>
              </a:pPr>
              <a:t>1</a:t>
            </a:fld>
            <a:endParaRPr lang="en-US" sz="1100" dirty="0"/>
          </a:p>
        </p:txBody>
      </p:sp>
    </p:spTree>
    <p:extLst>
      <p:ext uri="{BB962C8B-B14F-4D97-AF65-F5344CB8AC3E}">
        <p14:creationId xmlns:p14="http://schemas.microsoft.com/office/powerpoint/2010/main" val="3395184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Conversation Starter, pages 3 </a:t>
            </a:r>
          </a:p>
          <a:p>
            <a:endParaRPr lang="en-US" sz="1100" dirty="0">
              <a:solidFill>
                <a:srgbClr val="FF0000"/>
              </a:solidFill>
            </a:endParaRPr>
          </a:p>
          <a:p>
            <a:r>
              <a:rPr lang="en-US" sz="1100" dirty="0"/>
              <a:t>Let’s look and see if we named many of the underlying feelings here. This list is very complete. When people are expressing anger they could be feeling one of these emotions. That is why it is important to remember what we have learned about </a:t>
            </a:r>
            <a:r>
              <a:rPr lang="en-US" sz="1100" i="1" dirty="0"/>
              <a:t>empty buckets.</a:t>
            </a:r>
            <a:r>
              <a:rPr lang="en-US" sz="1100" dirty="0"/>
              <a:t> We need to </a:t>
            </a:r>
            <a:r>
              <a:rPr lang="en-US" sz="1100" i="1" dirty="0"/>
              <a:t>stop and think </a:t>
            </a:r>
            <a:r>
              <a:rPr lang="en-US" sz="1100" dirty="0"/>
              <a:t>about why someone might be angry. Once we realize this, we can control how we respond to them.</a:t>
            </a:r>
          </a:p>
          <a:p>
            <a:endParaRPr lang="en-US" sz="1100" dirty="0"/>
          </a:p>
          <a:p>
            <a:r>
              <a:rPr lang="en-US" sz="1100" dirty="0"/>
              <a:t>Also if you are person experiencing anger, you need to </a:t>
            </a:r>
            <a:r>
              <a:rPr lang="en-US" sz="1100" i="1" dirty="0"/>
              <a:t>stop and reconsider </a:t>
            </a:r>
            <a:r>
              <a:rPr lang="en-US" sz="1100" dirty="0"/>
              <a:t>why you might be feeling this way. </a:t>
            </a:r>
            <a:r>
              <a:rPr lang="en-US" sz="1100" b="1" i="1" dirty="0"/>
              <a:t>Reconsidering</a:t>
            </a:r>
            <a:r>
              <a:rPr lang="en-US" sz="1100" dirty="0"/>
              <a:t> is a brain process that influences your feelings and how you express them. When you encounter a stressful situation, here are 3 ways to reconsider:</a:t>
            </a:r>
          </a:p>
          <a:p>
            <a:pPr>
              <a:buFont typeface="+mj-lt"/>
              <a:buAutoNum type="arabicPeriod"/>
            </a:pPr>
            <a:r>
              <a:rPr lang="en-US" sz="1100" dirty="0"/>
              <a:t>Talk it out, with yourself! Try to apply a hopeful, “Growth Mindset”- you can change your own attitude and outlook.</a:t>
            </a:r>
          </a:p>
          <a:p>
            <a:pPr>
              <a:buFont typeface="+mj-lt"/>
              <a:buAutoNum type="arabicPeriod"/>
            </a:pPr>
            <a:r>
              <a:rPr lang="en-US" sz="1100" dirty="0"/>
              <a:t>Consider other reasons for behaviors or situations.</a:t>
            </a:r>
          </a:p>
          <a:p>
            <a:pPr>
              <a:buFont typeface="+mj-lt"/>
              <a:buAutoNum type="arabicPeriod"/>
            </a:pPr>
            <a:r>
              <a:rPr lang="en-US" sz="1100" dirty="0"/>
              <a:t>Make active efforts to improve your own mood.</a:t>
            </a:r>
          </a:p>
          <a:p>
            <a:r>
              <a:rPr lang="en-US" sz="1100" dirty="0"/>
              <a:t>Give students a moment to think about it. What tools do you think you could use? </a:t>
            </a:r>
          </a:p>
        </p:txBody>
      </p:sp>
      <p:sp>
        <p:nvSpPr>
          <p:cNvPr id="4" name="Slide Number Placeholder 3"/>
          <p:cNvSpPr>
            <a:spLocks noGrp="1"/>
          </p:cNvSpPr>
          <p:nvPr>
            <p:ph type="sldNum" sz="quarter" idx="10"/>
          </p:nvPr>
        </p:nvSpPr>
        <p:spPr/>
        <p:txBody>
          <a:bodyPr/>
          <a:lstStyle/>
          <a:p>
            <a:pPr defTabSz="914356">
              <a:defRPr/>
            </a:pPr>
            <a:fld id="{F50C3D00-B2F6-4D83-A049-FE51B6E62AD3}" type="slidenum">
              <a:rPr lang="en-US" sz="1100">
                <a:solidFill>
                  <a:srgbClr val="000000"/>
                </a:solidFill>
              </a:rPr>
              <a:pPr defTabSz="914356">
                <a:defRPr/>
              </a:pPr>
              <a:t>10</a:t>
            </a:fld>
            <a:endParaRPr lang="en-US" sz="1100" dirty="0">
              <a:solidFill>
                <a:srgbClr val="000000"/>
              </a:solidFill>
            </a:endParaRPr>
          </a:p>
        </p:txBody>
      </p:sp>
    </p:spTree>
    <p:extLst>
      <p:ext uri="{BB962C8B-B14F-4D97-AF65-F5344CB8AC3E}">
        <p14:creationId xmlns:p14="http://schemas.microsoft.com/office/powerpoint/2010/main" val="3424230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5610">
              <a:spcBef>
                <a:spcPts val="462"/>
              </a:spcBef>
              <a:defRPr b="1"/>
            </a:pPr>
            <a:r>
              <a:rPr lang="en-US" sz="1100" dirty="0"/>
              <a:t>This is a new book to the ABC Program. Read the book to the students and ask the discussion questions. Focus on the concepts of reconsidering and second chances. If time, a video can be shown to extend the lesson.</a:t>
            </a:r>
          </a:p>
          <a:p>
            <a:pPr defTabSz="1055610">
              <a:spcBef>
                <a:spcPts val="462"/>
              </a:spcBef>
              <a:defRPr b="1"/>
            </a:pPr>
            <a:endParaRPr lang="en-US" sz="1100" dirty="0"/>
          </a:p>
          <a:p>
            <a:pPr defTabSz="1055610">
              <a:spcBef>
                <a:spcPts val="462"/>
              </a:spcBef>
              <a:defRPr b="1"/>
            </a:pPr>
            <a:r>
              <a:rPr lang="en-US" sz="1100" dirty="0"/>
              <a:t>Reading to Grades 3-6</a:t>
            </a:r>
          </a:p>
          <a:p>
            <a:pPr rtl="0"/>
            <a:r>
              <a:rPr lang="en-US" sz="1100" dirty="0"/>
              <a:t>Show these videos:</a:t>
            </a:r>
          </a:p>
          <a:p>
            <a:pPr marL="187254" indent="-187254">
              <a:spcBef>
                <a:spcPts val="0"/>
              </a:spcBef>
              <a:buFont typeface="Arial" panose="020B0604020202020204" pitchFamily="34" charset="0"/>
              <a:buChar char="•"/>
            </a:pPr>
            <a:r>
              <a:rPr lang="en-US" sz="1100" dirty="0"/>
              <a:t>Steve Hartman this month is: Self-Improvement</a:t>
            </a:r>
          </a:p>
          <a:p>
            <a:pPr marL="187254" indent="-187254">
              <a:spcBef>
                <a:spcPts val="0"/>
              </a:spcBef>
              <a:buFont typeface="Arial" panose="020B0604020202020204" pitchFamily="34" charset="0"/>
              <a:buChar char="•"/>
            </a:pPr>
            <a:r>
              <a:rPr lang="en-US" sz="1100" u="sng" dirty="0">
                <a:solidFill>
                  <a:srgbClr val="0000FF"/>
                </a:solidFill>
                <a:latin typeface="Verdana" panose="020B0604030504040204" pitchFamily="34" charset="0"/>
                <a:ea typeface="Calibri" panose="020F0502020204030204" pitchFamily="34" charset="0"/>
                <a:cs typeface="Times New Roman" panose="02020603050405020304" pitchFamily="18" charset="0"/>
                <a:hlinkClick r:id="rId3"/>
              </a:rPr>
              <a:t>https://www.youtube.com/watch?v=IXrnAZGSaa0</a:t>
            </a:r>
            <a:r>
              <a:rPr lang="en-US" sz="1100" dirty="0">
                <a:latin typeface="Verdana" panose="020B0604030504040204" pitchFamily="34" charset="0"/>
                <a:ea typeface="Calibri" panose="020F0502020204030204" pitchFamily="34" charset="0"/>
                <a:cs typeface="Times New Roman" panose="02020603050405020304" pitchFamily="18" charset="0"/>
              </a:rPr>
              <a:t> </a:t>
            </a:r>
          </a:p>
          <a:p>
            <a:pPr marL="187254" indent="-187254">
              <a:spcBef>
                <a:spcPts val="0"/>
              </a:spcBef>
              <a:buFont typeface="Arial" panose="020B0604020202020204" pitchFamily="34" charset="0"/>
              <a:buChar char="•"/>
            </a:pPr>
            <a:r>
              <a:rPr lang="en-US" sz="1100" dirty="0">
                <a:solidFill>
                  <a:srgbClr val="000000"/>
                </a:solidFill>
                <a:latin typeface="Verdana" panose="020B0604030504040204" pitchFamily="34" charset="0"/>
                <a:ea typeface="Verdana" panose="020B0604030504040204" pitchFamily="34" charset="0"/>
              </a:rPr>
              <a:t>Managing anger facts for kids with quiz </a:t>
            </a:r>
            <a:r>
              <a:rPr lang="en-US" sz="1100" u="sng" dirty="0">
                <a:solidFill>
                  <a:srgbClr val="000000"/>
                </a:solidFill>
                <a:latin typeface="Verdana" panose="020B0604030504040204" pitchFamily="34" charset="0"/>
                <a:ea typeface="Verdana" panose="020B0604030504040204" pitchFamily="34" charset="0"/>
                <a:hlinkClick r:id="rId4"/>
              </a:rPr>
              <a:t>https://www.youtube.com/watch?v=TWc_36yRoJU</a:t>
            </a: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marL="187254" indent="-187254">
              <a:spcBef>
                <a:spcPts val="0"/>
              </a:spcBef>
              <a:spcAft>
                <a:spcPts val="0"/>
              </a:spcAft>
              <a:buFont typeface="Arial" panose="020B0604020202020204" pitchFamily="34" charset="0"/>
              <a:buChar char="•"/>
            </a:pPr>
            <a:r>
              <a:rPr lang="en-US" sz="1100" dirty="0">
                <a:latin typeface="Verdana" panose="020B0604030504040204" pitchFamily="34" charset="0"/>
                <a:ea typeface="Verdana" panose="020B0604030504040204" pitchFamily="34" charset="0"/>
                <a:cs typeface="Times New Roman" panose="02020603050405020304" pitchFamily="18" charset="0"/>
              </a:rPr>
              <a:t>Pre-recorded Conversation Video by Austin:</a:t>
            </a:r>
          </a:p>
          <a:p>
            <a:pPr marL="187254" indent="-187254">
              <a:spcBef>
                <a:spcPts val="0"/>
              </a:spcBef>
              <a:spcAft>
                <a:spcPts val="0"/>
              </a:spcAft>
              <a:buFont typeface="Arial" panose="020B0604020202020204" pitchFamily="34" charset="0"/>
              <a:buChar char="•"/>
            </a:pPr>
            <a:r>
              <a:rPr lang="en-US" sz="1100" u="sng" dirty="0">
                <a:solidFill>
                  <a:srgbClr val="0000FF"/>
                </a:solidFill>
                <a:latin typeface="Verdana" panose="020B0604030504040204" pitchFamily="34" charset="0"/>
                <a:ea typeface="Times New Roman" panose="02020603050405020304" pitchFamily="18" charset="0"/>
                <a:hlinkClick r:id="rId5"/>
              </a:rPr>
              <a:t>https://youtu.be/gEatZm5iHkw</a:t>
            </a:r>
            <a:endParaRPr lang="en-US" sz="1100" dirty="0">
              <a:latin typeface="Calibri" panose="020F0502020204030204" pitchFamily="34" charset="0"/>
              <a:ea typeface="Calibri" panose="020F0502020204030204" pitchFamily="34" charset="0"/>
            </a:endParaRPr>
          </a:p>
          <a:p>
            <a:r>
              <a:rPr lang="en-US" sz="1100" b="1" dirty="0"/>
              <a:t>Follow up with discussion and choose one activity:</a:t>
            </a:r>
          </a:p>
          <a:p>
            <a:pPr marL="238898" indent="-238898">
              <a:buFont typeface="+mj-lt"/>
              <a:buAutoNum type="arabicPeriod"/>
            </a:pPr>
            <a:r>
              <a:rPr lang="en-US" sz="1100" dirty="0"/>
              <a:t>Mindfully Moving through Feelings</a:t>
            </a:r>
          </a:p>
          <a:p>
            <a:pPr marL="238898" indent="-238898">
              <a:buFont typeface="+mj-lt"/>
              <a:buAutoNum type="arabicPeriod"/>
            </a:pPr>
            <a:r>
              <a:rPr lang="en-US" sz="1100" dirty="0"/>
              <a:t>Second Chance Jar or Bag</a:t>
            </a:r>
          </a:p>
          <a:p>
            <a:pPr marL="238898" indent="-238898">
              <a:buFont typeface="+mj-lt"/>
              <a:buAutoNum type="arabicPeriod"/>
            </a:pPr>
            <a:r>
              <a:rPr lang="en-US" sz="1100" dirty="0"/>
              <a:t>Reconsidering Role Play</a:t>
            </a:r>
          </a:p>
          <a:p>
            <a:pPr marL="238898" indent="-238898">
              <a:buFont typeface="+mj-lt"/>
              <a:buAutoNum type="arabicPeriod"/>
            </a:pPr>
            <a:r>
              <a:rPr lang="en-US" sz="1100" dirty="0"/>
              <a:t>Heart full of Feelings</a:t>
            </a:r>
          </a:p>
          <a:p>
            <a:pPr marL="187254" indent="-187254">
              <a:spcBef>
                <a:spcPts val="0"/>
              </a:spcBef>
              <a:buFont typeface="Arial" panose="020B0604020202020204" pitchFamily="34" charset="0"/>
              <a:buChar char="•"/>
            </a:pPr>
            <a:endParaRPr lang="en-US" dirty="0"/>
          </a:p>
          <a:p>
            <a:endParaRPr lang="en-US" b="1" dirty="0"/>
          </a:p>
          <a:p>
            <a:pPr marL="187254" indent="-187254">
              <a:buFont typeface="Arial" panose="020B0604020202020204" pitchFamily="34" charset="0"/>
              <a:buChar char="•"/>
            </a:pPr>
            <a:endParaRPr lang="en-US" sz="1100" b="1" dirty="0"/>
          </a:p>
          <a:p>
            <a:pPr marL="187254" indent="-187254">
              <a:buFont typeface="Arial" panose="020B0604020202020204" pitchFamily="34" charset="0"/>
              <a:buChar char="•"/>
            </a:pPr>
            <a:endParaRPr lang="en-US" sz="1100" dirty="0"/>
          </a:p>
          <a:p>
            <a:endParaRPr lang="en-US" sz="1400" dirty="0"/>
          </a:p>
          <a:p>
            <a:endParaRPr lang="en-US"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11</a:t>
            </a:fld>
            <a:endParaRPr lang="en-US" sz="1100" dirty="0">
              <a:solidFill>
                <a:srgbClr val="000000"/>
              </a:solidFill>
            </a:endParaRPr>
          </a:p>
        </p:txBody>
      </p:sp>
    </p:spTree>
    <p:extLst>
      <p:ext uri="{BB962C8B-B14F-4D97-AF65-F5344CB8AC3E}">
        <p14:creationId xmlns:p14="http://schemas.microsoft.com/office/powerpoint/2010/main" val="3245492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Verdana" panose="020B0604030504040204" pitchFamily="34" charset="0"/>
                <a:ea typeface="Verdana" panose="020B0604030504040204" pitchFamily="34" charset="0"/>
              </a:rPr>
              <a:t>Refer to  </a:t>
            </a:r>
            <a:r>
              <a:rPr lang="en-US" sz="1100" b="1" dirty="0">
                <a:latin typeface="Verdana" panose="020B0604030504040204" pitchFamily="34" charset="0"/>
                <a:ea typeface="Verdana" panose="020B0604030504040204" pitchFamily="34" charset="0"/>
              </a:rPr>
              <a:t>Lesson Plan</a:t>
            </a:r>
            <a:r>
              <a:rPr lang="en-US" sz="1100" dirty="0">
                <a:latin typeface="Verdana" panose="020B0604030504040204" pitchFamily="34" charset="0"/>
                <a:ea typeface="Verdana" panose="020B0604030504040204" pitchFamily="34" charset="0"/>
              </a:rPr>
              <a:t>, Read the book, pages 3-4</a:t>
            </a:r>
          </a:p>
          <a:p>
            <a:endParaRPr lang="en-US" sz="1100" dirty="0">
              <a:latin typeface="Verdana" panose="020B0604030504040204" pitchFamily="34" charset="0"/>
              <a:ea typeface="Verdana" panose="020B0604030504040204" pitchFamily="34" charset="0"/>
            </a:endParaRPr>
          </a:p>
          <a:p>
            <a:pPr>
              <a:spcBef>
                <a:spcPts val="0"/>
              </a:spcBef>
              <a:spcAft>
                <a:spcPts val="0"/>
              </a:spcAft>
            </a:pPr>
            <a:r>
              <a:rPr lang="en-US" sz="1100" dirty="0">
                <a:latin typeface="Verdana" panose="020B0604030504040204" pitchFamily="34" charset="0"/>
                <a:ea typeface="Verdana" panose="020B0604030504040204" pitchFamily="34" charset="0"/>
                <a:cs typeface="Times New Roman" panose="02020603050405020304" pitchFamily="18" charset="0"/>
              </a:rPr>
              <a:t>Ask the students to listen to this story and see what they notice about Clovis’ emotions. Watch what he says and does. Take note of how his anger escalates in the story and then what happens next. </a:t>
            </a:r>
          </a:p>
          <a:p>
            <a:pPr>
              <a:spcBef>
                <a:spcPts val="0"/>
              </a:spcBef>
              <a:spcAft>
                <a:spcPts val="0"/>
              </a:spcAft>
            </a:pPr>
            <a:r>
              <a:rPr lang="en-US" sz="1100" i="1" dirty="0">
                <a:latin typeface="Verdana" panose="020B0604030504040204" pitchFamily="34" charset="0"/>
                <a:ea typeface="Verdana" panose="020B0604030504040204" pitchFamily="34" charset="0"/>
                <a:cs typeface="Times New Roman" panose="02020603050405020304" pitchFamily="18" charset="0"/>
              </a:rPr>
              <a:t> </a:t>
            </a: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a:spcBef>
                <a:spcPts val="0"/>
              </a:spcBef>
              <a:spcAft>
                <a:spcPts val="0"/>
              </a:spcAft>
            </a:pPr>
            <a:r>
              <a:rPr lang="en-US" sz="1100" i="1" dirty="0">
                <a:latin typeface="Verdana" panose="020B0604030504040204" pitchFamily="34" charset="0"/>
                <a:ea typeface="Verdana" panose="020B0604030504040204" pitchFamily="34" charset="0"/>
                <a:cs typeface="Times New Roman" panose="02020603050405020304" pitchFamily="18" charset="0"/>
              </a:rPr>
              <a:t>Reconsidering </a:t>
            </a:r>
            <a:r>
              <a:rPr lang="en-US" sz="1100" dirty="0">
                <a:latin typeface="Verdana" panose="020B0604030504040204" pitchFamily="34" charset="0"/>
                <a:ea typeface="Verdana" panose="020B0604030504040204" pitchFamily="34" charset="0"/>
                <a:cs typeface="Times New Roman" panose="02020603050405020304" pitchFamily="18" charset="0"/>
              </a:rPr>
              <a:t>is a cognitive process that influences your feelings and how you express them. When you encounter a stressful situation, here are </a:t>
            </a:r>
            <a:r>
              <a:rPr lang="en-US" sz="1100" i="1" dirty="0">
                <a:latin typeface="Verdana" panose="020B0604030504040204" pitchFamily="34" charset="0"/>
                <a:ea typeface="Verdana" panose="020B0604030504040204" pitchFamily="34" charset="0"/>
                <a:cs typeface="Times New Roman" panose="02020603050405020304" pitchFamily="18" charset="0"/>
              </a:rPr>
              <a:t>ways to reconsider</a:t>
            </a:r>
            <a:r>
              <a:rPr lang="en-US" sz="1100" dirty="0">
                <a:latin typeface="Verdana" panose="020B0604030504040204" pitchFamily="34" charset="0"/>
                <a:ea typeface="Verdana" panose="020B0604030504040204" pitchFamily="34" charset="0"/>
                <a:cs typeface="Times New Roman" panose="02020603050405020304" pitchFamily="18" charset="0"/>
              </a:rPr>
              <a:t>:</a:t>
            </a:r>
          </a:p>
          <a:p>
            <a:pPr marL="342884" indent="-342884">
              <a:lnSpc>
                <a:spcPct val="115000"/>
              </a:lnSpc>
              <a:spcBef>
                <a:spcPts val="0"/>
              </a:spcBef>
              <a:spcAft>
                <a:spcPts val="0"/>
              </a:spcAft>
              <a:buFont typeface="+mj-lt"/>
              <a:buAutoNum type="arabicPeriod"/>
            </a:pPr>
            <a:r>
              <a:rPr lang="en-US" sz="1100" dirty="0">
                <a:latin typeface="Verdana" panose="020B0604030504040204" pitchFamily="34" charset="0"/>
                <a:ea typeface="Verdana" panose="020B0604030504040204" pitchFamily="34" charset="0"/>
                <a:cs typeface="Times New Roman" panose="02020603050405020304" pitchFamily="18" charset="0"/>
              </a:rPr>
              <a:t>Talk it out with yourself. Is your </a:t>
            </a:r>
            <a:r>
              <a:rPr lang="en-US" sz="1100" i="1" dirty="0">
                <a:latin typeface="Verdana" panose="020B0604030504040204" pitchFamily="34" charset="0"/>
                <a:ea typeface="Verdana" panose="020B0604030504040204" pitchFamily="34" charset="0"/>
                <a:cs typeface="Times New Roman" panose="02020603050405020304" pitchFamily="18" charset="0"/>
              </a:rPr>
              <a:t>bucket low or full</a:t>
            </a:r>
            <a:r>
              <a:rPr lang="en-US" sz="1100" dirty="0">
                <a:latin typeface="Verdana" panose="020B0604030504040204" pitchFamily="34" charset="0"/>
                <a:ea typeface="Verdana" panose="020B0604030504040204" pitchFamily="34" charset="0"/>
                <a:cs typeface="Times New Roman" panose="02020603050405020304" pitchFamily="18" charset="0"/>
              </a:rPr>
              <a:t>? Do you have a </a:t>
            </a:r>
            <a:r>
              <a:rPr lang="en-US" sz="1100" i="1" dirty="0">
                <a:latin typeface="Verdana" panose="020B0604030504040204" pitchFamily="34" charset="0"/>
                <a:ea typeface="Verdana" panose="020B0604030504040204" pitchFamily="34" charset="0"/>
                <a:cs typeface="Times New Roman" panose="02020603050405020304" pitchFamily="18" charset="0"/>
              </a:rPr>
              <a:t>lid on your bucket</a:t>
            </a:r>
            <a:r>
              <a:rPr lang="en-US" sz="1100" dirty="0">
                <a:latin typeface="Verdana" panose="020B0604030504040204" pitchFamily="34" charset="0"/>
                <a:ea typeface="Verdana" panose="020B0604030504040204" pitchFamily="34" charset="0"/>
                <a:cs typeface="Times New Roman" panose="02020603050405020304" pitchFamily="18" charset="0"/>
              </a:rPr>
              <a:t>?</a:t>
            </a:r>
          </a:p>
          <a:p>
            <a:pPr marL="342884" indent="-342884">
              <a:lnSpc>
                <a:spcPct val="115000"/>
              </a:lnSpc>
              <a:spcBef>
                <a:spcPts val="0"/>
              </a:spcBef>
              <a:spcAft>
                <a:spcPts val="0"/>
              </a:spcAft>
              <a:buFont typeface="+mj-lt"/>
              <a:buAutoNum type="arabicPeriod"/>
            </a:pPr>
            <a:r>
              <a:rPr lang="en-US" sz="1100" dirty="0">
                <a:latin typeface="Verdana" panose="020B0604030504040204" pitchFamily="34" charset="0"/>
                <a:ea typeface="Verdana" panose="020B0604030504040204" pitchFamily="34" charset="0"/>
                <a:cs typeface="Times New Roman" panose="02020603050405020304" pitchFamily="18" charset="0"/>
              </a:rPr>
              <a:t>Try to apply a growth mindset. You can change your own attitude and outlook.</a:t>
            </a:r>
          </a:p>
          <a:p>
            <a:pPr marL="342884" indent="-342884">
              <a:lnSpc>
                <a:spcPct val="115000"/>
              </a:lnSpc>
              <a:spcBef>
                <a:spcPts val="0"/>
              </a:spcBef>
              <a:spcAft>
                <a:spcPts val="0"/>
              </a:spcAft>
              <a:buFont typeface="+mj-lt"/>
              <a:buAutoNum type="arabicPeriod"/>
            </a:pPr>
            <a:r>
              <a:rPr lang="en-US" sz="1100" dirty="0">
                <a:latin typeface="Verdana" panose="020B0604030504040204" pitchFamily="34" charset="0"/>
                <a:ea typeface="Verdana" panose="020B0604030504040204" pitchFamily="34" charset="0"/>
                <a:cs typeface="Times New Roman" panose="02020603050405020304" pitchFamily="18" charset="0"/>
              </a:rPr>
              <a:t>Consider other reasons for behaviors or situations.</a:t>
            </a:r>
          </a:p>
          <a:p>
            <a:pPr marL="342884" indent="-342884">
              <a:lnSpc>
                <a:spcPct val="115000"/>
              </a:lnSpc>
              <a:spcBef>
                <a:spcPts val="0"/>
              </a:spcBef>
              <a:spcAft>
                <a:spcPts val="0"/>
              </a:spcAft>
              <a:buFont typeface="+mj-lt"/>
              <a:buAutoNum type="arabicPeriod"/>
            </a:pPr>
            <a:r>
              <a:rPr lang="en-US" sz="1100" dirty="0">
                <a:latin typeface="Verdana" panose="020B0604030504040204" pitchFamily="34" charset="0"/>
                <a:ea typeface="Verdana" panose="020B0604030504040204" pitchFamily="34" charset="0"/>
                <a:cs typeface="Times New Roman" panose="02020603050405020304" pitchFamily="18" charset="0"/>
              </a:rPr>
              <a:t>Make active efforts to improve your own mood.</a:t>
            </a:r>
          </a:p>
          <a:p>
            <a:pPr marL="342884" indent="-342884">
              <a:lnSpc>
                <a:spcPct val="115000"/>
              </a:lnSpc>
              <a:spcBef>
                <a:spcPts val="0"/>
              </a:spcBef>
              <a:spcAft>
                <a:spcPts val="0"/>
              </a:spcAft>
              <a:buFont typeface="+mj-lt"/>
              <a:buAutoNum type="arabicPeriod"/>
            </a:pPr>
            <a:r>
              <a:rPr lang="en-US" sz="1100" dirty="0">
                <a:latin typeface="Verdana" panose="020B0604030504040204" pitchFamily="34" charset="0"/>
                <a:ea typeface="Verdana" panose="020B0604030504040204" pitchFamily="34" charset="0"/>
                <a:cs typeface="Times New Roman" panose="02020603050405020304" pitchFamily="18" charset="0"/>
              </a:rPr>
              <a:t>Another way to state reconsidering, is to </a:t>
            </a:r>
            <a:r>
              <a:rPr lang="en-US" sz="1100" i="1" dirty="0">
                <a:latin typeface="Verdana" panose="020B0604030504040204" pitchFamily="34" charset="0"/>
                <a:ea typeface="Verdana" panose="020B0604030504040204" pitchFamily="34" charset="0"/>
                <a:cs typeface="Times New Roman" panose="02020603050405020304" pitchFamily="18" charset="0"/>
              </a:rPr>
              <a:t>stop, think, and choose how to react</a:t>
            </a:r>
            <a:r>
              <a:rPr lang="en-US" sz="1100" dirty="0">
                <a:latin typeface="Verdana" panose="020B0604030504040204" pitchFamily="34" charset="0"/>
                <a:ea typeface="Verdana" panose="020B0604030504040204" pitchFamily="34" charset="0"/>
                <a:cs typeface="Times New Roman" panose="02020603050405020304" pitchFamily="18" charset="0"/>
              </a:rPr>
              <a:t>. (Kindergarten to 2</a:t>
            </a:r>
            <a:r>
              <a:rPr lang="en-US" sz="1100" baseline="30000" dirty="0">
                <a:latin typeface="Verdana" panose="020B0604030504040204" pitchFamily="34" charset="0"/>
                <a:ea typeface="Verdana" panose="020B0604030504040204" pitchFamily="34" charset="0"/>
                <a:cs typeface="Times New Roman" panose="02020603050405020304" pitchFamily="18" charset="0"/>
              </a:rPr>
              <a:t>nd</a:t>
            </a:r>
            <a:r>
              <a:rPr lang="en-US" sz="1100" dirty="0">
                <a:latin typeface="Verdana" panose="020B0604030504040204" pitchFamily="34" charset="0"/>
                <a:ea typeface="Verdana" panose="020B0604030504040204" pitchFamily="34" charset="0"/>
                <a:cs typeface="Times New Roman" panose="02020603050405020304" pitchFamily="18" charset="0"/>
              </a:rPr>
              <a:t> grade students may understand this better.)</a:t>
            </a:r>
          </a:p>
          <a:p>
            <a:r>
              <a:rPr lang="en-US" sz="1100" dirty="0">
                <a:latin typeface="Verdana" panose="020B0604030504040204" pitchFamily="34" charset="0"/>
                <a:ea typeface="Verdana" panose="020B0604030504040204" pitchFamily="34" charset="0"/>
                <a:cs typeface="Times New Roman" panose="02020603050405020304" pitchFamily="18" charset="0"/>
              </a:rPr>
              <a:t>As we read this book, look for ways that Clovis used one of these strategies. Every time you see or hear him </a:t>
            </a:r>
            <a:r>
              <a:rPr lang="en-US" sz="1100" i="1" dirty="0">
                <a:latin typeface="Verdana" panose="020B0604030504040204" pitchFamily="34" charset="0"/>
                <a:ea typeface="Verdana" panose="020B0604030504040204" pitchFamily="34" charset="0"/>
                <a:cs typeface="Times New Roman" panose="02020603050405020304" pitchFamily="18" charset="0"/>
              </a:rPr>
              <a:t>reconsider</a:t>
            </a:r>
            <a:r>
              <a:rPr lang="en-US" sz="1100" dirty="0">
                <a:latin typeface="Verdana" panose="020B0604030504040204" pitchFamily="34" charset="0"/>
                <a:ea typeface="Verdana" panose="020B0604030504040204" pitchFamily="34" charset="0"/>
                <a:cs typeface="Times New Roman" panose="02020603050405020304" pitchFamily="18" charset="0"/>
              </a:rPr>
              <a:t> give a thumbs up.</a:t>
            </a:r>
            <a:br>
              <a:rPr lang="en-US" sz="1100" dirty="0">
                <a:latin typeface="Verdana" panose="020B0604030504040204" pitchFamily="34" charset="0"/>
                <a:ea typeface="Verdana" panose="020B0604030504040204" pitchFamily="34" charset="0"/>
                <a:cs typeface="Times New Roman" panose="02020603050405020304" pitchFamily="18" charset="0"/>
              </a:rPr>
            </a:br>
            <a:endParaRPr lang="en-US" sz="1100" dirty="0">
              <a:latin typeface="Verdana" panose="020B0604030504040204" pitchFamily="34" charset="0"/>
              <a:ea typeface="Verdana" panose="020B060403050404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z="1100" smtClean="0"/>
              <a:pPr>
                <a:defRPr/>
              </a:pPr>
              <a:t>12</a:t>
            </a:fld>
            <a:endParaRPr lang="en-US" sz="1100" dirty="0"/>
          </a:p>
        </p:txBody>
      </p:sp>
    </p:spTree>
    <p:extLst>
      <p:ext uri="{BB962C8B-B14F-4D97-AF65-F5344CB8AC3E}">
        <p14:creationId xmlns:p14="http://schemas.microsoft.com/office/powerpoint/2010/main" val="288091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0" dirty="0"/>
              <a:t>Discussion</a:t>
            </a:r>
            <a:r>
              <a:rPr lang="en-US" b="0" baseline="0" dirty="0"/>
              <a:t> of the book is a chance to connect. Sharing a story about a time when you were angry or offered a second chance builds relationships with your class.</a:t>
            </a:r>
          </a:p>
          <a:p>
            <a:r>
              <a:rPr lang="en-US" b="0" baseline="0" dirty="0"/>
              <a:t>Remember to use the techniques from the Classroom Management presentation. Use a pause after asking a question for students who require more time to process their answer. Give chances for others to answer. “Charlie, I see you are ready with an answer, but I’m looking to give someone else a chance. Use discussion time to reflect on new tools and perceptions gained from the story.</a:t>
            </a:r>
            <a:endParaRPr lang="en-US" b="1"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13</a:t>
            </a:fld>
            <a:endParaRPr lang="en-US" sz="1100" dirty="0">
              <a:solidFill>
                <a:srgbClr val="000000"/>
              </a:solidFill>
            </a:endParaRPr>
          </a:p>
        </p:txBody>
      </p:sp>
      <p:sp>
        <p:nvSpPr>
          <p:cNvPr id="9" name="TextBox 8">
            <a:extLst>
              <a:ext uri="{FF2B5EF4-FFF2-40B4-BE49-F238E27FC236}">
                <a16:creationId xmlns:a16="http://schemas.microsoft.com/office/drawing/2014/main" id="{3D649A63-520E-A1B9-BC59-C5CF83C10E14}"/>
              </a:ext>
            </a:extLst>
          </p:cNvPr>
          <p:cNvSpPr txBox="1"/>
          <p:nvPr/>
        </p:nvSpPr>
        <p:spPr>
          <a:xfrm>
            <a:off x="1511198" y="4320376"/>
            <a:ext cx="4862319" cy="296552"/>
          </a:xfrm>
          <a:prstGeom prst="rect">
            <a:avLst/>
          </a:prstGeom>
          <a:noFill/>
        </p:spPr>
        <p:txBody>
          <a:bodyPr wrap="square" lIns="95560" tIns="47780" rIns="95560" bIns="47780">
            <a:spAutoFit/>
          </a:bodyPr>
          <a:lstStyle/>
          <a:p>
            <a:pPr defTabSz="966584">
              <a:defRPr/>
            </a:pPr>
            <a:endParaRPr lang="en-US" sz="1300" i="1" dirty="0"/>
          </a:p>
        </p:txBody>
      </p:sp>
      <p:sp>
        <p:nvSpPr>
          <p:cNvPr id="10" name="TextBox 9">
            <a:extLst>
              <a:ext uri="{FF2B5EF4-FFF2-40B4-BE49-F238E27FC236}">
                <a16:creationId xmlns:a16="http://schemas.microsoft.com/office/drawing/2014/main" id="{8997D882-9907-5B5C-D5CF-7952916A3A36}"/>
              </a:ext>
            </a:extLst>
          </p:cNvPr>
          <p:cNvSpPr txBox="1"/>
          <p:nvPr/>
        </p:nvSpPr>
        <p:spPr>
          <a:xfrm>
            <a:off x="1671605" y="4478800"/>
            <a:ext cx="4862319" cy="296552"/>
          </a:xfrm>
          <a:prstGeom prst="rect">
            <a:avLst/>
          </a:prstGeom>
          <a:noFill/>
        </p:spPr>
        <p:txBody>
          <a:bodyPr wrap="square" lIns="95560" tIns="47780" rIns="95560" bIns="47780">
            <a:spAutoFit/>
          </a:bodyPr>
          <a:lstStyle/>
          <a:p>
            <a:pPr defTabSz="966584">
              <a:defRPr/>
            </a:pPr>
            <a:endParaRPr lang="en-US" sz="1300" i="1" dirty="0"/>
          </a:p>
        </p:txBody>
      </p:sp>
      <p:sp>
        <p:nvSpPr>
          <p:cNvPr id="11" name="Notes Placeholder 2">
            <a:extLst>
              <a:ext uri="{FF2B5EF4-FFF2-40B4-BE49-F238E27FC236}">
                <a16:creationId xmlns:a16="http://schemas.microsoft.com/office/drawing/2014/main" id="{8625D4D2-A2C1-9C04-A417-D3C2964322DE}"/>
              </a:ext>
            </a:extLst>
          </p:cNvPr>
          <p:cNvSpPr txBox="1">
            <a:spLocks/>
          </p:cNvSpPr>
          <p:nvPr/>
        </p:nvSpPr>
        <p:spPr bwMode="auto">
          <a:xfrm>
            <a:off x="975361" y="4319588"/>
            <a:ext cx="5558563" cy="4719947"/>
          </a:xfrm>
          <a:prstGeom prst="rect">
            <a:avLst/>
          </a:prstGeom>
          <a:noFill/>
          <a:ln w="9525">
            <a:noFill/>
            <a:miter lim="800000"/>
            <a:headEnd/>
            <a:tailEnd/>
          </a:ln>
        </p:spPr>
        <p:txBody>
          <a:bodyPr vert="horz" wrap="square" lIns="96658" tIns="48330" rIns="96658" bIns="48330"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pPr defTabSz="966584">
              <a:defRPr/>
            </a:pPr>
            <a:endParaRPr lang="en-US" dirty="0"/>
          </a:p>
          <a:p>
            <a:pPr defTabSz="966584">
              <a:defRPr/>
            </a:pPr>
            <a:endParaRPr lang="en-US" dirty="0"/>
          </a:p>
          <a:p>
            <a:pPr defTabSz="966584">
              <a:defRPr/>
            </a:pPr>
            <a:endParaRPr lang="en-US" dirty="0"/>
          </a:p>
          <a:p>
            <a:pPr defTabSz="966584">
              <a:defRPr/>
            </a:pPr>
            <a:endParaRPr lang="en-US" dirty="0"/>
          </a:p>
          <a:p>
            <a:pPr defTabSz="966584">
              <a:defRPr/>
            </a:pPr>
            <a:endParaRPr lang="en-US" dirty="0"/>
          </a:p>
          <a:p>
            <a:pPr defTabSz="966584">
              <a:defRPr/>
            </a:pPr>
            <a:endParaRPr lang="en-US" dirty="0"/>
          </a:p>
          <a:p>
            <a:pPr defTabSz="966584">
              <a:defRPr/>
            </a:pPr>
            <a:endParaRPr lang="en-US" dirty="0"/>
          </a:p>
          <a:p>
            <a:pPr defTabSz="966584">
              <a:defRPr/>
            </a:pPr>
            <a:endParaRPr lang="en-US" dirty="0"/>
          </a:p>
          <a:p>
            <a:pPr defTabSz="966584">
              <a:defRPr/>
            </a:pPr>
            <a:endParaRPr lang="en-US" dirty="0"/>
          </a:p>
          <a:p>
            <a:pPr defTabSz="966584">
              <a:defRPr/>
            </a:pPr>
            <a:endParaRPr lang="en-US" dirty="0"/>
          </a:p>
          <a:p>
            <a:pPr defTabSz="966584">
              <a:defRPr/>
            </a:pPr>
            <a:endParaRPr lang="en-US" dirty="0"/>
          </a:p>
        </p:txBody>
      </p:sp>
    </p:spTree>
    <p:extLst>
      <p:ext uri="{BB962C8B-B14F-4D97-AF65-F5344CB8AC3E}">
        <p14:creationId xmlns:p14="http://schemas.microsoft.com/office/powerpoint/2010/main" val="2676651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6602" y="4740864"/>
            <a:ext cx="5566984" cy="4598845"/>
          </a:xfrm>
        </p:spPr>
        <p:txBody>
          <a:bodyPr/>
          <a:lstStyle/>
          <a:p>
            <a:pPr>
              <a:spcBef>
                <a:spcPts val="0"/>
              </a:spcBef>
            </a:pPr>
            <a:r>
              <a:rPr lang="en-US" sz="1100" dirty="0"/>
              <a:t>Refer to </a:t>
            </a:r>
            <a:r>
              <a:rPr lang="en-US" sz="1100" b="1" dirty="0"/>
              <a:t>Lesson Plan, </a:t>
            </a:r>
            <a:r>
              <a:rPr lang="en-US" sz="1100" dirty="0"/>
              <a:t>Discussion, page 4</a:t>
            </a:r>
          </a:p>
          <a:p>
            <a:pPr algn="ctr">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mj-lt"/>
              <a:buAutoNum type="arabicPeriod"/>
            </a:pPr>
            <a:r>
              <a:rPr lang="en-US" sz="1100" dirty="0"/>
              <a:t>Who was a caring adult in Clovis’ life? </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did this caring adult teach him?</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Who was teasing Clovis? What happened?</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 you feel when you get angry? What signs does your body show?</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After Clovis lost his cool, what did he do?</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does Clovis do to </a:t>
            </a:r>
            <a:r>
              <a:rPr lang="en-US" sz="1100" i="1" dirty="0">
                <a:latin typeface="Verdana" panose="020B0604030504040204" pitchFamily="34" charset="0"/>
                <a:ea typeface="Calibri" panose="020F0502020204030204" pitchFamily="34" charset="0"/>
                <a:cs typeface="Times New Roman" panose="02020603050405020304" pitchFamily="18" charset="0"/>
              </a:rPr>
              <a:t>keep his cool</a:t>
            </a:r>
            <a:r>
              <a:rPr lang="en-US" sz="1100" dirty="0">
                <a:latin typeface="Verdana" panose="020B0604030504040204" pitchFamily="34" charset="0"/>
                <a:ea typeface="Calibri" panose="020F0502020204030204" pitchFamily="34" charset="0"/>
                <a:cs typeface="Times New Roman" panose="02020603050405020304" pitchFamily="18" charset="0"/>
              </a:rPr>
              <a:t>?</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We call this </a:t>
            </a:r>
            <a:r>
              <a:rPr lang="en-US" sz="1100" i="1" dirty="0">
                <a:latin typeface="Verdana" panose="020B0604030504040204" pitchFamily="34" charset="0"/>
                <a:ea typeface="Calibri" panose="020F0502020204030204" pitchFamily="34" charset="0"/>
                <a:cs typeface="Times New Roman" panose="02020603050405020304" pitchFamily="18" charset="0"/>
              </a:rPr>
              <a:t>reconsidering </a:t>
            </a:r>
            <a:r>
              <a:rPr lang="en-US" sz="1100" dirty="0">
                <a:latin typeface="Verdana" panose="020B0604030504040204" pitchFamily="34" charset="0"/>
                <a:ea typeface="Calibri" panose="020F0502020204030204" pitchFamily="34" charset="0"/>
                <a:cs typeface="Times New Roman" panose="02020603050405020304" pitchFamily="18" charset="0"/>
              </a:rPr>
              <a:t>or </a:t>
            </a:r>
            <a:r>
              <a:rPr lang="en-US" sz="1100" i="1" dirty="0">
                <a:latin typeface="Verdana" panose="020B0604030504040204" pitchFamily="34" charset="0"/>
                <a:ea typeface="Calibri" panose="020F0502020204030204" pitchFamily="34" charset="0"/>
                <a:cs typeface="Times New Roman" panose="02020603050405020304" pitchFamily="18" charset="0"/>
              </a:rPr>
              <a:t>stop, think, and chose to react</a:t>
            </a:r>
            <a:r>
              <a:rPr lang="en-US" sz="1100" dirty="0">
                <a:latin typeface="Verdana" panose="020B0604030504040204" pitchFamily="34" charset="0"/>
                <a:ea typeface="Calibri" panose="020F0502020204030204" pitchFamily="34" charset="0"/>
                <a:cs typeface="Times New Roman" panose="02020603050405020304" pitchFamily="18" charset="0"/>
              </a:rPr>
              <a:t>. When have you tried this? Tell us about it.</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 the football players react after having tea with Clovis? </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tools do you use to help when you experience strong feelings? (Show Positive Mood Changes Handout) </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Do you remember how to make a </a:t>
            </a:r>
            <a:r>
              <a:rPr lang="en-US" sz="1100" i="1" dirty="0">
                <a:latin typeface="Verdana" panose="020B0604030504040204" pitchFamily="34" charset="0"/>
                <a:ea typeface="Calibri" panose="020F0502020204030204" pitchFamily="34" charset="0"/>
                <a:cs typeface="Times New Roman" panose="02020603050405020304" pitchFamily="18" charset="0"/>
              </a:rPr>
              <a:t>genuine apology? </a:t>
            </a:r>
            <a:r>
              <a:rPr lang="en-US" sz="1100" dirty="0">
                <a:latin typeface="Verdana" panose="020B0604030504040204" pitchFamily="34" charset="0"/>
                <a:ea typeface="Calibri" panose="020F0502020204030204" pitchFamily="34" charset="0"/>
                <a:cs typeface="Times New Roman" panose="02020603050405020304" pitchFamily="18" charset="0"/>
              </a:rPr>
              <a:t>(Review the steps here.)</a:t>
            </a:r>
          </a:p>
          <a:p>
            <a:pPr>
              <a:spcBef>
                <a:spcPts val="0"/>
              </a:spcBef>
            </a:pPr>
            <a:endParaRPr lang="en-US" sz="1100" dirty="0">
              <a:latin typeface="Verdana" panose="020B0604030504040204" pitchFamily="34" charset="0"/>
              <a:ea typeface="Cambria" panose="02040503050406030204" pitchFamily="18" charset="0"/>
              <a:cs typeface="Arial" panose="020B0604020202020204" pitchFamily="34"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pPr>
              <a:lnSpc>
                <a:spcPct val="150000"/>
              </a:lnSpc>
              <a:spcBef>
                <a:spcPts val="0"/>
              </a:spcBef>
            </a:pPr>
            <a:endParaRPr lang="en-US" sz="1100" dirty="0"/>
          </a:p>
          <a:p>
            <a:pPr lvl="0"/>
            <a:endParaRPr lang="en-US" dirty="0"/>
          </a:p>
          <a:p>
            <a:pPr lvl="0"/>
            <a:endParaRPr lang="en-US" dirty="0"/>
          </a:p>
          <a:p>
            <a:pPr marL="187233" indent="-187233">
              <a:buFont typeface="Arial" panose="020B0604020202020204" pitchFamily="34" charset="0"/>
              <a:buChar char="•"/>
            </a:pPr>
            <a:endParaRPr lang="en-US" dirty="0"/>
          </a:p>
          <a:p>
            <a:pPr>
              <a:lnSpc>
                <a:spcPct val="150000"/>
              </a:lnSpc>
              <a:spcBef>
                <a:spcPts val="0"/>
              </a:spcBef>
            </a:pPr>
            <a:endParaRPr lang="en-US"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14</a:t>
            </a:fld>
            <a:endParaRPr lang="en-US" sz="1100" dirty="0">
              <a:solidFill>
                <a:srgbClr val="000000"/>
              </a:solidFill>
            </a:endParaRPr>
          </a:p>
        </p:txBody>
      </p:sp>
    </p:spTree>
    <p:extLst>
      <p:ext uri="{BB962C8B-B14F-4D97-AF65-F5344CB8AC3E}">
        <p14:creationId xmlns:p14="http://schemas.microsoft.com/office/powerpoint/2010/main" val="3388368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87136" y="4715195"/>
            <a:ext cx="5646306" cy="4491342"/>
          </a:xfrm>
        </p:spPr>
        <p:txBody>
          <a:bodyPr/>
          <a:lstStyle/>
          <a:p>
            <a:pPr>
              <a:spcBef>
                <a:spcPts val="0"/>
              </a:spcBef>
            </a:pPr>
            <a:r>
              <a:rPr lang="en-US" sz="1100" dirty="0"/>
              <a:t>Refer to </a:t>
            </a:r>
            <a:r>
              <a:rPr lang="en-US" sz="1100" b="1" dirty="0"/>
              <a:t>Lesson Plan, </a:t>
            </a:r>
            <a:r>
              <a:rPr lang="en-US" sz="1100" dirty="0"/>
              <a:t>Discussion, page 4</a:t>
            </a:r>
            <a:endParaRPr lang="en-US" sz="1100" dirty="0">
              <a:solidFill>
                <a:srgbClr val="00B050"/>
              </a:solidFill>
            </a:endParaRPr>
          </a:p>
          <a:p>
            <a:pPr>
              <a:spcBef>
                <a:spcPts val="0"/>
              </a:spcBef>
            </a:pPr>
            <a:endParaRPr lang="en-US" sz="1100" dirty="0"/>
          </a:p>
          <a:p>
            <a:pPr>
              <a:spcBef>
                <a:spcPts val="0"/>
              </a:spcBef>
            </a:pPr>
            <a:endParaRPr lang="en-US" sz="1100" dirty="0"/>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feelings were under the anger iceberg for Clovis?</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What technique did Clovis use to control his reaction when he was being teased?</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Have you ever used the </a:t>
            </a:r>
            <a:r>
              <a:rPr lang="en-US" sz="1100" i="1" dirty="0">
                <a:latin typeface="Verdana" panose="020B0604030504040204" pitchFamily="34" charset="0"/>
                <a:ea typeface="Calibri" panose="020F0502020204030204" pitchFamily="34" charset="0"/>
                <a:cs typeface="Times New Roman" panose="02020603050405020304" pitchFamily="18" charset="0"/>
              </a:rPr>
              <a:t>reconsidering tools</a:t>
            </a:r>
            <a:r>
              <a:rPr lang="en-US" sz="1100" dirty="0">
                <a:latin typeface="Verdana" panose="020B0604030504040204" pitchFamily="34" charset="0"/>
                <a:ea typeface="Calibri" panose="020F0502020204030204" pitchFamily="34" charset="0"/>
                <a:cs typeface="Times New Roman" panose="02020603050405020304" pitchFamily="18" charset="0"/>
              </a:rPr>
              <a:t> to control your own reaction to strong emotions?</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When Clovis could no longer control his emotions, what stopped him from harming the football players?</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does Clovis forgive himself?  </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How did forgiveness and </a:t>
            </a:r>
            <a:r>
              <a:rPr lang="en-US" sz="1100" i="1" dirty="0">
                <a:latin typeface="Verdana" panose="020B0604030504040204" pitchFamily="34" charset="0"/>
                <a:ea typeface="Calibri" panose="020F0502020204030204" pitchFamily="34" charset="0"/>
                <a:cs typeface="Times New Roman" panose="02020603050405020304" pitchFamily="18" charset="0"/>
              </a:rPr>
              <a:t>second chances </a:t>
            </a:r>
            <a:r>
              <a:rPr lang="en-US" sz="1100" dirty="0">
                <a:latin typeface="Verdana" panose="020B0604030504040204" pitchFamily="34" charset="0"/>
                <a:ea typeface="Calibri" panose="020F0502020204030204" pitchFamily="34" charset="0"/>
                <a:cs typeface="Times New Roman" panose="02020603050405020304" pitchFamily="18" charset="0"/>
              </a:rPr>
              <a:t>change the relationship between Clovis and the football players?</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Have you ever found yourself in a similar situation as Clovis? What happened?</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Now that you have heard about </a:t>
            </a:r>
            <a:r>
              <a:rPr lang="en-US" sz="1100" i="1" dirty="0">
                <a:latin typeface="Verdana" panose="020B0604030504040204" pitchFamily="34" charset="0"/>
                <a:ea typeface="Calibri" panose="020F0502020204030204" pitchFamily="34" charset="0"/>
                <a:cs typeface="Times New Roman" panose="02020603050405020304" pitchFamily="18" charset="0"/>
              </a:rPr>
              <a:t>reconsidering and second chances</a:t>
            </a:r>
            <a:r>
              <a:rPr lang="en-US" sz="1100" dirty="0">
                <a:latin typeface="Verdana" panose="020B0604030504040204" pitchFamily="34" charset="0"/>
                <a:ea typeface="Calibri" panose="020F0502020204030204" pitchFamily="34" charset="0"/>
                <a:cs typeface="Times New Roman" panose="02020603050405020304" pitchFamily="18" charset="0"/>
              </a:rPr>
              <a:t>….how could you apply them to your life?</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When others are showing their emotions, how can you respond with empathy? What can you say or do to acknowledge their feelings?</a:t>
            </a:r>
          </a:p>
          <a:p>
            <a:endParaRPr lang="en-US"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15</a:t>
            </a:fld>
            <a:endParaRPr lang="en-US" sz="1100" dirty="0">
              <a:solidFill>
                <a:srgbClr val="000000"/>
              </a:solidFill>
            </a:endParaRPr>
          </a:p>
        </p:txBody>
      </p:sp>
    </p:spTree>
    <p:extLst>
      <p:ext uri="{BB962C8B-B14F-4D97-AF65-F5344CB8AC3E}">
        <p14:creationId xmlns:p14="http://schemas.microsoft.com/office/powerpoint/2010/main" val="213882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1"/>
            <a:ext cx="5364480" cy="3140075"/>
          </a:xfrm>
        </p:spPr>
        <p:txBody>
          <a:bodyPr/>
          <a:lstStyle/>
          <a:p>
            <a:r>
              <a:rPr lang="en-US" dirty="0"/>
              <a:t>Choose </a:t>
            </a:r>
            <a:r>
              <a:rPr lang="en-US" b="1" dirty="0"/>
              <a:t>one</a:t>
            </a:r>
            <a:r>
              <a:rPr lang="en-US" dirty="0"/>
              <a:t> activity to match your intent/goals for the lesson. </a:t>
            </a:r>
          </a:p>
          <a:p>
            <a:r>
              <a:rPr lang="en-US" dirty="0"/>
              <a:t> </a:t>
            </a:r>
          </a:p>
          <a:p>
            <a:pPr marL="179173" indent="-179173">
              <a:buFont typeface="Arial" panose="020B0604020202020204" pitchFamily="34" charset="0"/>
              <a:buChar char="•"/>
            </a:pPr>
            <a:r>
              <a:rPr lang="en-US" dirty="0"/>
              <a:t>This part of the lesson can be done if you have 45 minutes to do the lesson. </a:t>
            </a:r>
          </a:p>
          <a:p>
            <a:pPr marL="179173" indent="-179173">
              <a:buFont typeface="Arial" panose="020B0604020202020204" pitchFamily="34" charset="0"/>
              <a:buChar char="•"/>
            </a:pPr>
            <a:r>
              <a:rPr lang="en-US" dirty="0"/>
              <a:t>If your discussion takes longer, it is ok to go directly to the Closing. </a:t>
            </a:r>
          </a:p>
          <a:p>
            <a:pPr marL="179173" indent="-179173">
              <a:buFont typeface="Arial" panose="020B0604020202020204" pitchFamily="34" charset="0"/>
              <a:buChar char="•"/>
            </a:pPr>
            <a:r>
              <a:rPr lang="en-US" dirty="0"/>
              <a:t>You can leave the activity for the teacher to do at a later time or ask to come back for a second visit.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16</a:t>
            </a:fld>
            <a:endParaRPr lang="en-US" sz="1100" dirty="0">
              <a:solidFill>
                <a:srgbClr val="000000"/>
              </a:solidFill>
            </a:endParaRPr>
          </a:p>
        </p:txBody>
      </p:sp>
    </p:spTree>
    <p:extLst>
      <p:ext uri="{BB962C8B-B14F-4D97-AF65-F5344CB8AC3E}">
        <p14:creationId xmlns:p14="http://schemas.microsoft.com/office/powerpoint/2010/main" val="2218887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52367" y="4741461"/>
            <a:ext cx="5646306" cy="4491342"/>
          </a:xfrm>
        </p:spPr>
        <p:txBody>
          <a:bodyPr/>
          <a:lstStyle/>
          <a:p>
            <a:r>
              <a:rPr lang="en-US" sz="1100" dirty="0"/>
              <a:t>Refer to </a:t>
            </a:r>
            <a:r>
              <a:rPr lang="en-US" sz="1100" b="1" dirty="0"/>
              <a:t>Lesson Plan</a:t>
            </a:r>
            <a:r>
              <a:rPr lang="en-US" sz="1100" dirty="0"/>
              <a:t>, Activity Ideas , pages 4-5</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Think about the following questions:</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What are some emotions you have felt recently?</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How do you react when you experience strong emotions?</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Can you think of a time when you felt overwhelmed by your emotions? How did you handle it?</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We will be doing an activity to explore different emotions mindfully.</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Write down different emotions on separate sheets of paper.</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Have the students choose one emotion at a time. Ask the children to sit comfortably, close their eyes, and take a few deep breaths.</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Invite students to recall a time when they experienced that specific emotion. Encourage them to notice how it felt.</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After a moment of reflection, ask them to draw or write on their paper what comes to their mind when they think about that emotion. Depict that emotion through colors, shapes, words, or </a:t>
            </a:r>
            <a:r>
              <a:rPr lang="en-US" sz="1100" dirty="0" err="1">
                <a:latin typeface="Verdana" panose="020B0604030504040204" pitchFamily="34" charset="0"/>
                <a:ea typeface="Times New Roman" panose="02020603050405020304" pitchFamily="18" charset="0"/>
                <a:cs typeface="Times New Roman" panose="02020603050405020304" pitchFamily="18" charset="0"/>
              </a:rPr>
              <a:t>symbols.Repeat</a:t>
            </a:r>
            <a:r>
              <a:rPr lang="en-US" sz="1100" dirty="0">
                <a:latin typeface="Verdana" panose="020B0604030504040204" pitchFamily="34" charset="0"/>
                <a:ea typeface="Times New Roman" panose="02020603050405020304" pitchFamily="18" charset="0"/>
                <a:cs typeface="Times New Roman" panose="02020603050405020304" pitchFamily="18" charset="0"/>
              </a:rPr>
              <a:t> with other emotions as time allows.</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Allow students to explain the meaning behind their drawing, any mental or physical sensations associated with the emotion, and any insight gained from the activity. As part of the debrief, discuss ways to recognize, understand, and show care for others.</a:t>
            </a:r>
            <a:endParaRPr lang="en-US" sz="1800" dirty="0">
              <a:latin typeface="Garamond" panose="02020404030301010803" pitchFamily="18" charset="0"/>
              <a:ea typeface="Times New Roman" panose="02020603050405020304" pitchFamily="18" charset="0"/>
              <a:cs typeface="Times New Roman" panose="02020603050405020304" pitchFamily="18" charset="0"/>
            </a:endParaRPr>
          </a:p>
          <a:p>
            <a:endParaRPr lang="en-US" sz="1100" dirty="0"/>
          </a:p>
          <a:p>
            <a:r>
              <a:rPr lang="en-US" sz="1100" dirty="0"/>
              <a:t> </a:t>
            </a:r>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17</a:t>
            </a:fld>
            <a:endParaRPr lang="en-US" sz="1100" dirty="0">
              <a:solidFill>
                <a:srgbClr val="000000"/>
              </a:solidFill>
            </a:endParaRPr>
          </a:p>
        </p:txBody>
      </p:sp>
    </p:spTree>
    <p:extLst>
      <p:ext uri="{BB962C8B-B14F-4D97-AF65-F5344CB8AC3E}">
        <p14:creationId xmlns:p14="http://schemas.microsoft.com/office/powerpoint/2010/main" val="82879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Activity, page 5</a:t>
            </a:r>
            <a:endParaRPr lang="en-US" sz="1100" dirty="0">
              <a:solidFill>
                <a:srgbClr val="FF0000"/>
              </a:solidFill>
            </a:endParaRPr>
          </a:p>
          <a:p>
            <a:pPr>
              <a:spcBef>
                <a:spcPts val="0"/>
              </a:spcBef>
              <a:spcAft>
                <a:spcPts val="0"/>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Explain what a </a:t>
            </a:r>
            <a:r>
              <a:rPr lang="en-US" sz="1100" i="1" dirty="0">
                <a:latin typeface="Verdana" panose="020B0604030504040204" pitchFamily="34" charset="0"/>
                <a:ea typeface="Times New Roman" panose="02020603050405020304" pitchFamily="18" charset="0"/>
                <a:cs typeface="Times New Roman" panose="02020603050405020304" pitchFamily="18" charset="0"/>
              </a:rPr>
              <a:t>second chance</a:t>
            </a:r>
            <a:r>
              <a:rPr lang="en-US" sz="1100" dirty="0">
                <a:latin typeface="Verdana" panose="020B0604030504040204" pitchFamily="34" charset="0"/>
                <a:ea typeface="Times New Roman" panose="02020603050405020304" pitchFamily="18" charset="0"/>
                <a:cs typeface="Times New Roman" panose="02020603050405020304" pitchFamily="18" charset="0"/>
              </a:rPr>
              <a:t> means. Emphasize that it’s about giving someone another opportunity, even if they made a mistake or behaved in a way that was hurtful to others.</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Provide examples of situations where someone might deserve a </a:t>
            </a:r>
            <a:r>
              <a:rPr lang="en-US" sz="1100" i="1" dirty="0">
                <a:latin typeface="Verdana" panose="020B0604030504040204" pitchFamily="34" charset="0"/>
                <a:ea typeface="Times New Roman" panose="02020603050405020304" pitchFamily="18" charset="0"/>
                <a:cs typeface="Times New Roman" panose="02020603050405020304" pitchFamily="18" charset="0"/>
              </a:rPr>
              <a:t>second chance</a:t>
            </a:r>
            <a:r>
              <a:rPr lang="en-US" sz="1100" dirty="0">
                <a:latin typeface="Verdana" panose="020B0604030504040204" pitchFamily="34" charset="0"/>
                <a:ea typeface="Times New Roman" panose="02020603050405020304" pitchFamily="18" charset="0"/>
                <a:cs typeface="Times New Roman" panose="02020603050405020304" pitchFamily="18" charset="0"/>
              </a:rPr>
              <a:t> such as when a friend says something hurtful, when someone forgets to include others in a game, or when a sibling accidentally breaks a toy.</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 </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Have students decorate a jar, paper bag, or small container with stickers, markers, cool down phrases etc. </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Encourage the children to think about people in their lives who might deserve a </a:t>
            </a:r>
            <a:r>
              <a:rPr lang="en-US" sz="1100" i="1" dirty="0">
                <a:latin typeface="Verdana" panose="020B0604030504040204" pitchFamily="34" charset="0"/>
                <a:ea typeface="Times New Roman" panose="02020603050405020304" pitchFamily="18" charset="0"/>
                <a:cs typeface="Times New Roman" panose="02020603050405020304" pitchFamily="18" charset="0"/>
              </a:rPr>
              <a:t>second chance.</a:t>
            </a:r>
            <a:r>
              <a:rPr lang="en-US" sz="1100" dirty="0">
                <a:latin typeface="Verdana" panose="020B0604030504040204" pitchFamily="34" charset="0"/>
                <a:ea typeface="Times New Roman" panose="02020603050405020304" pitchFamily="18" charset="0"/>
                <a:cs typeface="Times New Roman" panose="02020603050405020304" pitchFamily="18" charset="0"/>
              </a:rPr>
              <a:t> They can draw the person, write down the names of those individuals on the slips of paper, or write a brief note about why they want to give that person </a:t>
            </a:r>
            <a:r>
              <a:rPr lang="en-US" sz="1100" i="1" dirty="0">
                <a:latin typeface="Verdana" panose="020B0604030504040204" pitchFamily="34" charset="0"/>
                <a:ea typeface="Times New Roman" panose="02020603050405020304" pitchFamily="18" charset="0"/>
                <a:cs typeface="Times New Roman" panose="02020603050405020304" pitchFamily="18" charset="0"/>
              </a:rPr>
              <a:t>a second chance</a:t>
            </a:r>
            <a:r>
              <a:rPr lang="en-US" sz="1100" dirty="0">
                <a:latin typeface="Verdana" panose="020B0604030504040204" pitchFamily="34" charset="0"/>
                <a:ea typeface="Times New Roman" panose="02020603050405020304" pitchFamily="18" charset="0"/>
                <a:cs typeface="Times New Roman" panose="02020603050405020304" pitchFamily="18" charset="0"/>
              </a:rPr>
              <a:t>.</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Fold the papers and put them in the jar or bag.</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Explain the </a:t>
            </a:r>
            <a:r>
              <a:rPr lang="en-US" sz="1100" i="1" dirty="0">
                <a:latin typeface="Verdana" panose="020B0604030504040204" pitchFamily="34" charset="0"/>
                <a:ea typeface="Times New Roman" panose="02020603050405020304" pitchFamily="18" charset="0"/>
                <a:cs typeface="Times New Roman" panose="02020603050405020304" pitchFamily="18" charset="0"/>
              </a:rPr>
              <a:t>Second Chance Jar/Bag</a:t>
            </a:r>
            <a:r>
              <a:rPr lang="en-US" sz="1100" dirty="0">
                <a:latin typeface="Verdana" panose="020B0604030504040204" pitchFamily="34" charset="0"/>
                <a:ea typeface="Times New Roman" panose="02020603050405020304" pitchFamily="18" charset="0"/>
                <a:cs typeface="Times New Roman" panose="02020603050405020304" pitchFamily="18" charset="0"/>
              </a:rPr>
              <a:t> will serve as a visual reminder to be open to giving others another opportunity.</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Times New Roman" panose="02020603050405020304" pitchFamily="18" charset="0"/>
                <a:cs typeface="Times New Roman" panose="02020603050405020304" pitchFamily="18" charset="0"/>
              </a:rPr>
              <a:t>Conclude the activity by having a discussion about how </a:t>
            </a:r>
            <a:r>
              <a:rPr lang="en-US" sz="1100" i="1" dirty="0">
                <a:latin typeface="Verdana" panose="020B0604030504040204" pitchFamily="34" charset="0"/>
                <a:ea typeface="Times New Roman" panose="02020603050405020304" pitchFamily="18" charset="0"/>
                <a:cs typeface="Times New Roman" panose="02020603050405020304" pitchFamily="18" charset="0"/>
              </a:rPr>
              <a:t>second chances</a:t>
            </a:r>
            <a:r>
              <a:rPr lang="en-US" sz="1100" dirty="0">
                <a:latin typeface="Verdana" panose="020B0604030504040204" pitchFamily="34" charset="0"/>
                <a:ea typeface="Times New Roman" panose="02020603050405020304" pitchFamily="18" charset="0"/>
                <a:cs typeface="Times New Roman" panose="02020603050405020304" pitchFamily="18" charset="0"/>
              </a:rPr>
              <a:t> can positively impact relationships, promote forgiveness, and create a more understanding and caring school.</a:t>
            </a:r>
            <a:endParaRPr lang="en-US" sz="1100" dirty="0">
              <a:latin typeface="Garamond" panose="02020404030301010803" pitchFamily="18" charset="0"/>
              <a:ea typeface="Times New Roman" panose="02020603050405020304" pitchFamily="18" charset="0"/>
              <a:cs typeface="Times New Roman" panose="02020603050405020304" pitchFamily="18" charset="0"/>
            </a:endParaRPr>
          </a:p>
          <a:p>
            <a:endParaRPr lang="en-US" sz="1100" b="1"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z="1100" smtClean="0">
                <a:solidFill>
                  <a:prstClr val="black"/>
                </a:solidFill>
              </a:rPr>
              <a:pPr>
                <a:defRPr/>
              </a:pPr>
              <a:t>18</a:t>
            </a:fld>
            <a:endParaRPr lang="en-US" sz="1100" dirty="0">
              <a:solidFill>
                <a:prstClr val="black"/>
              </a:solidFill>
            </a:endParaRPr>
          </a:p>
        </p:txBody>
      </p:sp>
    </p:spTree>
    <p:extLst>
      <p:ext uri="{BB962C8B-B14F-4D97-AF65-F5344CB8AC3E}">
        <p14:creationId xmlns:p14="http://schemas.microsoft.com/office/powerpoint/2010/main" val="3453581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 </a:t>
            </a:r>
            <a:r>
              <a:rPr lang="en-US" sz="1100" dirty="0"/>
              <a:t>Activity Options, page 5 </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Have students write “Calming Counting Bag” on the bag. Then have them draw and write ways to stay calm to decorate their bag. (Prewrite the titles for kindergarteners.)</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Give each student 10 cotton balls or pom poms to use.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Role play how to use the Calming Counting Bag.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Give them a scenario from the Conversation Starter or make up a new one.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Walk them through these steps:</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Stop (think quietly how they would feel in that scenario.)</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Think (name their feeling.)</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R</a:t>
            </a:r>
            <a:r>
              <a:rPr lang="en-US" sz="1100" i="1" dirty="0">
                <a:latin typeface="Verdana" panose="020B0604030504040204" pitchFamily="34" charset="0"/>
                <a:ea typeface="Calibri" panose="020F0502020204030204" pitchFamily="34" charset="0"/>
                <a:cs typeface="Times New Roman" panose="02020603050405020304" pitchFamily="18" charset="0"/>
              </a:rPr>
              <a:t>econsider</a:t>
            </a:r>
            <a:r>
              <a:rPr lang="en-US" sz="1100" dirty="0">
                <a:latin typeface="Verdana" panose="020B0604030504040204" pitchFamily="34" charset="0"/>
                <a:ea typeface="Calibri" panose="020F0502020204030204" pitchFamily="34" charset="0"/>
                <a:cs typeface="Times New Roman" panose="02020603050405020304" pitchFamily="18" charset="0"/>
              </a:rPr>
              <a:t> as they count each cotton ball with slow breaths.</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Check in with your body After 10, ask if they feel calm. </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Feel calmer? If not, check body reactions, and recount slowly. </a:t>
            </a:r>
            <a:r>
              <a:rPr lang="en-US" sz="1100" dirty="0">
                <a:solidFill>
                  <a:srgbClr val="FF0000"/>
                </a:solidFill>
                <a:latin typeface="Verdana" panose="020B0604030504040204" pitchFamily="34" charset="0"/>
                <a:ea typeface="Calibri" panose="020F0502020204030204" pitchFamily="34" charset="0"/>
                <a:cs typeface="Times New Roman" panose="02020603050405020304" pitchFamily="18" charset="0"/>
              </a:rPr>
              <a:t>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19</a:t>
            </a:fld>
            <a:endParaRPr lang="en-US" sz="1100" dirty="0">
              <a:solidFill>
                <a:srgbClr val="000000"/>
              </a:solidFill>
            </a:endParaRPr>
          </a:p>
        </p:txBody>
      </p:sp>
    </p:spTree>
    <p:extLst>
      <p:ext uri="{BB962C8B-B14F-4D97-AF65-F5344CB8AC3E}">
        <p14:creationId xmlns:p14="http://schemas.microsoft.com/office/powerpoint/2010/main" val="176122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6602" y="4529342"/>
            <a:ext cx="5646305" cy="4591798"/>
          </a:xfrm>
        </p:spPr>
        <p:txBody>
          <a:bodyPr/>
          <a:lstStyle/>
          <a:p>
            <a:r>
              <a:rPr lang="en-US" sz="1100" dirty="0">
                <a:latin typeface="Verdana" panose="020B0604030504040204" pitchFamily="34" charset="0"/>
                <a:ea typeface="Verdana" panose="020B0604030504040204" pitchFamily="34" charset="0"/>
              </a:rPr>
              <a:t>Refer to  </a:t>
            </a:r>
            <a:r>
              <a:rPr lang="en-US" sz="1100" b="1" dirty="0">
                <a:latin typeface="Verdana" panose="020B0604030504040204" pitchFamily="34" charset="0"/>
                <a:ea typeface="Verdana" panose="020B0604030504040204" pitchFamily="34" charset="0"/>
              </a:rPr>
              <a:t>Lesson Plan, </a:t>
            </a:r>
            <a:r>
              <a:rPr lang="en-US" sz="1100" dirty="0">
                <a:latin typeface="Verdana" panose="020B0604030504040204" pitchFamily="34" charset="0"/>
                <a:ea typeface="Verdana" panose="020B0604030504040204" pitchFamily="34" charset="0"/>
              </a:rPr>
              <a:t>pages 1-2</a:t>
            </a:r>
          </a:p>
          <a:p>
            <a:pPr>
              <a:spcBef>
                <a:spcPts val="0"/>
              </a:spcBef>
              <a:spcAft>
                <a:spcPts val="0"/>
              </a:spcAft>
            </a:pPr>
            <a:r>
              <a:rPr lang="en-US" sz="1100" b="1" dirty="0">
                <a:latin typeface="Verdana" panose="020B0604030504040204" pitchFamily="34" charset="0"/>
                <a:ea typeface="Verdana" panose="020B0604030504040204" pitchFamily="34" charset="0"/>
              </a:rPr>
              <a:t>This book builds the Developmental Relationships:</a:t>
            </a:r>
          </a:p>
          <a:p>
            <a:pPr>
              <a:spcBef>
                <a:spcPts val="0"/>
              </a:spcBef>
              <a:spcAft>
                <a:spcPts val="0"/>
              </a:spcAft>
            </a:pPr>
            <a:r>
              <a:rPr lang="en-US" sz="1100" dirty="0">
                <a:latin typeface="Verdana" panose="020B0604030504040204" pitchFamily="34" charset="0"/>
                <a:ea typeface="Verdana" panose="020B0604030504040204" pitchFamily="34" charset="0"/>
                <a:cs typeface="Verdana" panose="020B0604030504040204" pitchFamily="34" charset="0"/>
              </a:rPr>
              <a:t>Challenge Growth-Expect my Best, Hold me Accountable, Reflect on Failures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Verdana" panose="020B0604030504040204" pitchFamily="34" charset="0"/>
                <a:cs typeface="Verdana" panose="020B0604030504040204" pitchFamily="34" charset="0"/>
              </a:rPr>
              <a:t>Share Power-Respect me, Collaborate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100" b="1" dirty="0"/>
          </a:p>
          <a:p>
            <a:pPr>
              <a:spcBef>
                <a:spcPts val="0"/>
              </a:spcBef>
            </a:pPr>
            <a:r>
              <a:rPr lang="en-US" sz="1100" b="1" dirty="0"/>
              <a:t>Social and Emotional Learning: Self-Management</a:t>
            </a:r>
          </a:p>
          <a:p>
            <a:pPr>
              <a:spcBef>
                <a:spcPts val="0"/>
              </a:spcBef>
            </a:pPr>
            <a:r>
              <a:rPr lang="en-US" sz="1100" dirty="0">
                <a:solidFill>
                  <a:srgbClr val="000000"/>
                </a:solidFill>
                <a:latin typeface="Verdana" panose="020B0604030504040204" pitchFamily="34" charset="0"/>
                <a:ea typeface="Verdana" panose="020B0604030504040204" pitchFamily="34" charset="0"/>
                <a:cs typeface="Verdana" panose="020B0604030504040204" pitchFamily="34" charset="0"/>
              </a:rPr>
              <a:t>(ability to harness one’s emotions, thoughts, and behaviors effectively to achieve goals)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1100" dirty="0"/>
          </a:p>
          <a:p>
            <a:pPr>
              <a:lnSpc>
                <a:spcPct val="107000"/>
              </a:lnSpc>
              <a:spcBef>
                <a:spcPts val="0"/>
              </a:spcBef>
              <a:spcAft>
                <a:spcPts val="836"/>
              </a:spcAft>
              <a:tabLst>
                <a:tab pos="477820" algn="l"/>
              </a:tabLst>
            </a:pPr>
            <a:r>
              <a:rPr lang="en-US" sz="1100" b="1" dirty="0">
                <a:latin typeface="Verdana" panose="020B0604030504040204" pitchFamily="34" charset="0"/>
                <a:ea typeface="Verdana" panose="020B0604030504040204" pitchFamily="34" charset="0"/>
              </a:rPr>
              <a:t>In our lesson today, our goals are:</a:t>
            </a:r>
          </a:p>
          <a:p>
            <a:pPr marL="179182" indent="-179182">
              <a:spcBef>
                <a:spcPts val="0"/>
              </a:spcBef>
              <a:spcAft>
                <a:spcPts val="0"/>
              </a:spcAft>
              <a:buFont typeface="Arial" panose="020B0604020202020204" pitchFamily="34" charset="0"/>
              <a:buChar char="•"/>
              <a:tabLst>
                <a:tab pos="477820" algn="l"/>
              </a:tabLst>
            </a:pPr>
            <a:r>
              <a:rPr lang="en-US" sz="1100" kern="100" dirty="0">
                <a:latin typeface="Verdana" panose="020B0604030504040204" pitchFamily="34" charset="0"/>
                <a:ea typeface="Verdana" panose="020B0604030504040204" pitchFamily="34" charset="0"/>
                <a:cs typeface="Times New Roman" panose="02020603050405020304" pitchFamily="18" charset="0"/>
              </a:rPr>
              <a:t>Students will recognize emotion by looking inside themselves and in others to identify and connect with feelings being expressed. </a:t>
            </a:r>
          </a:p>
          <a:p>
            <a:pPr marL="179182" indent="-179182">
              <a:spcBef>
                <a:spcPts val="0"/>
              </a:spcBef>
              <a:spcAft>
                <a:spcPts val="0"/>
              </a:spcAft>
              <a:buFont typeface="Arial" panose="020B0604020202020204" pitchFamily="34" charset="0"/>
              <a:buChar char="•"/>
              <a:tabLst>
                <a:tab pos="477820" algn="l"/>
              </a:tabLst>
            </a:pPr>
            <a:r>
              <a:rPr lang="en-US" sz="1100" kern="100" dirty="0">
                <a:latin typeface="Verdana" panose="020B0604030504040204" pitchFamily="34" charset="0"/>
                <a:ea typeface="Verdana" panose="020B0604030504040204" pitchFamily="34" charset="0"/>
                <a:cs typeface="Times New Roman" panose="02020603050405020304" pitchFamily="18" charset="0"/>
              </a:rPr>
              <a:t>Students will allow the feelings to stand and move through them in appropriate ways.</a:t>
            </a:r>
          </a:p>
          <a:p>
            <a:pPr marL="179182" indent="-179182">
              <a:spcBef>
                <a:spcPts val="0"/>
              </a:spcBef>
              <a:spcAft>
                <a:spcPts val="0"/>
              </a:spcAft>
              <a:buFont typeface="Arial" panose="020B0604020202020204" pitchFamily="34" charset="0"/>
              <a:buChar char="•"/>
              <a:tabLst>
                <a:tab pos="477820" algn="l"/>
              </a:tabLst>
            </a:pPr>
            <a:r>
              <a:rPr lang="en-US" sz="1100" kern="100" dirty="0">
                <a:latin typeface="Verdana" panose="020B0604030504040204" pitchFamily="34" charset="0"/>
                <a:ea typeface="Verdana" panose="020B0604030504040204" pitchFamily="34" charset="0"/>
                <a:cs typeface="Times New Roman" panose="02020603050405020304" pitchFamily="18" charset="0"/>
              </a:rPr>
              <a:t>Students will learn ways to </a:t>
            </a:r>
            <a:r>
              <a:rPr lang="en-US" sz="1100" i="1" kern="100" dirty="0">
                <a:latin typeface="Verdana" panose="020B0604030504040204" pitchFamily="34" charset="0"/>
                <a:ea typeface="Verdana" panose="020B0604030504040204" pitchFamily="34" charset="0"/>
                <a:cs typeface="Times New Roman" panose="02020603050405020304" pitchFamily="18" charset="0"/>
              </a:rPr>
              <a:t>reconsider, resolve conflict, and offer second chances</a:t>
            </a:r>
            <a:r>
              <a:rPr lang="en-US" sz="1100" kern="100" dirty="0">
                <a:latin typeface="Verdana" panose="020B0604030504040204" pitchFamily="34" charset="0"/>
                <a:ea typeface="Verdana" panose="020B0604030504040204" pitchFamily="34" charset="0"/>
                <a:cs typeface="Times New Roman" panose="02020603050405020304" pitchFamily="18" charset="0"/>
              </a:rPr>
              <a:t>.</a:t>
            </a:r>
          </a:p>
          <a:p>
            <a:pPr marL="179182" indent="-179182">
              <a:spcBef>
                <a:spcPts val="0"/>
              </a:spcBef>
              <a:spcAft>
                <a:spcPts val="0"/>
              </a:spcAft>
              <a:buFont typeface="Arial" panose="020B0604020202020204" pitchFamily="34" charset="0"/>
              <a:buChar char="•"/>
              <a:tabLst>
                <a:tab pos="477820" algn="l"/>
              </a:tabLst>
            </a:pPr>
            <a:r>
              <a:rPr lang="en-US" sz="1100" kern="100" dirty="0">
                <a:latin typeface="Verdana" panose="020B0604030504040204" pitchFamily="34" charset="0"/>
                <a:ea typeface="Verdana" panose="020B0604030504040204" pitchFamily="34" charset="0"/>
                <a:cs typeface="Times New Roman" panose="02020603050405020304" pitchFamily="18" charset="0"/>
              </a:rPr>
              <a:t>Students will understand the different ways people express their emotions and how to respond to these expressions in an empathetic manner. </a:t>
            </a:r>
            <a:endParaRPr lang="en-US" sz="1100" b="1" dirty="0">
              <a:latin typeface="Verdana" panose="020B0604030504040204" pitchFamily="34" charset="0"/>
              <a:ea typeface="Verdana" panose="020B0604030504040204" pitchFamily="34" charset="0"/>
            </a:endParaRPr>
          </a:p>
          <a:p>
            <a:r>
              <a:rPr lang="en-US" sz="1100" b="1" dirty="0"/>
              <a:t>Narration of the book:</a:t>
            </a:r>
          </a:p>
          <a:p>
            <a:r>
              <a:rPr lang="en-US" sz="1100" b="1" dirty="0">
                <a:hlinkClick r:id="rId3"/>
              </a:rPr>
              <a:t>https://www.youtube.com/watch?v=IqZx_1EVQlg</a:t>
            </a:r>
            <a:endParaRPr lang="en-US" sz="1100" b="1" dirty="0"/>
          </a:p>
          <a:p>
            <a:endParaRPr lang="en-US" sz="1100" b="1" dirty="0"/>
          </a:p>
          <a:p>
            <a:endParaRPr lang="en-US" sz="1100" b="1" dirty="0">
              <a:solidFill>
                <a:srgbClr val="FF0000"/>
              </a:solidFill>
            </a:endParaRPr>
          </a:p>
          <a:p>
            <a:endParaRPr lang="en-US" sz="1100" dirty="0">
              <a:solidFill>
                <a:srgbClr val="FF0000"/>
              </a:solidFill>
            </a:endParaRPr>
          </a:p>
          <a:p>
            <a:endParaRPr lang="en-US" b="1" dirty="0"/>
          </a:p>
          <a:p>
            <a:endParaRPr lang="en-US" sz="1100" dirty="0"/>
          </a:p>
          <a:p>
            <a:endParaRPr lang="en-US" sz="1100" u="sng"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2</a:t>
            </a:fld>
            <a:endParaRPr lang="en-US" sz="1100" dirty="0">
              <a:solidFill>
                <a:srgbClr val="000000"/>
              </a:solidFill>
            </a:endParaRPr>
          </a:p>
        </p:txBody>
      </p:sp>
    </p:spTree>
    <p:extLst>
      <p:ext uri="{BB962C8B-B14F-4D97-AF65-F5344CB8AC3E}">
        <p14:creationId xmlns:p14="http://schemas.microsoft.com/office/powerpoint/2010/main" val="2146487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Refer to </a:t>
            </a:r>
            <a:r>
              <a:rPr lang="en-US" sz="1100" b="1" dirty="0"/>
              <a:t>Lesson Plan,</a:t>
            </a:r>
            <a:r>
              <a:rPr lang="en-US" sz="1100" dirty="0"/>
              <a:t> Activity Options, page 6</a:t>
            </a:r>
          </a:p>
          <a:p>
            <a:pPr>
              <a:spcBef>
                <a:spcPts val="0"/>
              </a:spcBef>
            </a:pPr>
            <a:endParaRPr lang="en-US" sz="1100" dirty="0"/>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In a large area divide the class in half. Have students stand facing each other with about 4 feet between lines.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Tell students we are going to practice ways to </a:t>
            </a:r>
            <a:r>
              <a:rPr lang="en-US" sz="1100" i="1" dirty="0">
                <a:latin typeface="Verdana" panose="020B0604030504040204" pitchFamily="34" charset="0"/>
                <a:ea typeface="Calibri" panose="020F0502020204030204" pitchFamily="34" charset="0"/>
                <a:cs typeface="Times New Roman" panose="02020603050405020304" pitchFamily="18" charset="0"/>
              </a:rPr>
              <a:t>reconsider</a:t>
            </a:r>
            <a:r>
              <a:rPr lang="en-US" sz="1100" dirty="0">
                <a:latin typeface="Verdana" panose="020B0604030504040204" pitchFamily="34" charset="0"/>
                <a:ea typeface="Calibri" panose="020F0502020204030204" pitchFamily="34" charset="0"/>
                <a:cs typeface="Times New Roman" panose="02020603050405020304" pitchFamily="18" charset="0"/>
              </a:rPr>
              <a:t> our behavior when faced with difficult emotional situations. Enforce a “no touching rule” to keep everyone safe.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Ask students in Line A to take the role of the instigator. The students in Line B will take the role of the target.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Read an </a:t>
            </a:r>
            <a:r>
              <a:rPr lang="en-US" sz="1100" i="1" dirty="0">
                <a:latin typeface="Verdana" panose="020B0604030504040204" pitchFamily="34" charset="0"/>
                <a:ea typeface="Calibri" panose="020F0502020204030204" pitchFamily="34" charset="0"/>
                <a:cs typeface="Times New Roman" panose="02020603050405020304" pitchFamily="18" charset="0"/>
              </a:rPr>
              <a:t>Activity Prompt </a:t>
            </a:r>
            <a:r>
              <a:rPr lang="en-US" sz="1100" dirty="0">
                <a:latin typeface="Verdana" panose="020B0604030504040204" pitchFamily="34" charset="0"/>
                <a:ea typeface="Calibri" panose="020F0502020204030204" pitchFamily="34" charset="0"/>
                <a:cs typeface="Times New Roman" panose="02020603050405020304" pitchFamily="18" charset="0"/>
              </a:rPr>
              <a:t>from the lesson plan.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Invite students in Line B to act out their first, impulsive reaction.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Pause the activity and ask students to return to their lines.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i="1" dirty="0">
                <a:latin typeface="Verdana" panose="020B0604030504040204" pitchFamily="34" charset="0"/>
                <a:ea typeface="Calibri" panose="020F0502020204030204" pitchFamily="34" charset="0"/>
                <a:cs typeface="Times New Roman" panose="02020603050405020304" pitchFamily="18" charset="0"/>
              </a:rPr>
              <a:t>Reconsider</a:t>
            </a:r>
            <a:r>
              <a:rPr lang="en-US" sz="1100" dirty="0">
                <a:latin typeface="Verdana" panose="020B0604030504040204" pitchFamily="34" charset="0"/>
                <a:ea typeface="Calibri" panose="020F0502020204030204" pitchFamily="34" charset="0"/>
                <a:cs typeface="Times New Roman" panose="02020603050405020304" pitchFamily="18" charset="0"/>
              </a:rPr>
              <a:t> </a:t>
            </a:r>
            <a:r>
              <a:rPr lang="en-US" sz="1100" i="1" dirty="0">
                <a:latin typeface="Verdana" panose="020B0604030504040204" pitchFamily="34" charset="0"/>
                <a:ea typeface="Calibri" panose="020F0502020204030204" pitchFamily="34" charset="0"/>
                <a:cs typeface="Times New Roman" panose="02020603050405020304" pitchFamily="18" charset="0"/>
              </a:rPr>
              <a:t>This</a:t>
            </a:r>
            <a:r>
              <a:rPr lang="en-US" sz="1100" dirty="0">
                <a:latin typeface="Verdana" panose="020B0604030504040204" pitchFamily="34" charset="0"/>
                <a:ea typeface="Calibri" panose="020F0502020204030204" pitchFamily="34" charset="0"/>
                <a:cs typeface="Times New Roman" panose="02020603050405020304" pitchFamily="18" charset="0"/>
              </a:rPr>
              <a:t>! Lines A and B now have the chance to </a:t>
            </a:r>
            <a:r>
              <a:rPr lang="en-US" sz="1100" i="1" dirty="0">
                <a:latin typeface="Verdana" panose="020B0604030504040204" pitchFamily="34" charset="0"/>
                <a:ea typeface="Calibri" panose="020F0502020204030204" pitchFamily="34" charset="0"/>
                <a:cs typeface="Times New Roman" panose="02020603050405020304" pitchFamily="18" charset="0"/>
              </a:rPr>
              <a:t>reconsider</a:t>
            </a:r>
            <a:r>
              <a:rPr lang="en-US" sz="1100" dirty="0">
                <a:latin typeface="Verdana" panose="020B0604030504040204" pitchFamily="34" charset="0"/>
                <a:ea typeface="Calibri" panose="020F0502020204030204" pitchFamily="34" charset="0"/>
                <a:cs typeface="Times New Roman" panose="02020603050405020304" pitchFamily="18" charset="0"/>
              </a:rPr>
              <a:t> their actions.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Give students a moment to think about it. Then, ask Lines A and B to re-play the action, after </a:t>
            </a:r>
            <a:r>
              <a:rPr lang="en-US" sz="1100" i="1" dirty="0">
                <a:latin typeface="Verdana" panose="020B0604030504040204" pitchFamily="34" charset="0"/>
                <a:ea typeface="Calibri" panose="020F0502020204030204" pitchFamily="34" charset="0"/>
                <a:cs typeface="Times New Roman" panose="02020603050405020304" pitchFamily="18" charset="0"/>
              </a:rPr>
              <a:t>reconsidering</a:t>
            </a:r>
            <a:r>
              <a:rPr lang="en-US" sz="1100" dirty="0">
                <a:latin typeface="Verdana" panose="020B0604030504040204" pitchFamily="34" charset="0"/>
                <a:ea typeface="Calibri" panose="020F0502020204030204" pitchFamily="34" charset="0"/>
                <a:cs typeface="Times New Roman" panose="02020603050405020304" pitchFamily="18" charset="0"/>
              </a:rPr>
              <a:t> their options, and use one of the above techniques.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When finished, ask students to return to their pre-activity seating area. Many may have experienced unexpected consequences of </a:t>
            </a:r>
            <a:r>
              <a:rPr lang="en-US" sz="1100" i="1" dirty="0">
                <a:latin typeface="Verdana" panose="020B0604030504040204" pitchFamily="34" charset="0"/>
                <a:ea typeface="Calibri" panose="020F0502020204030204" pitchFamily="34" charset="0"/>
                <a:cs typeface="Times New Roman" panose="02020603050405020304" pitchFamily="18" charset="0"/>
              </a:rPr>
              <a:t>reconsidering</a:t>
            </a:r>
            <a:r>
              <a:rPr lang="en-US" sz="1100" dirty="0">
                <a:latin typeface="Verdana" panose="020B0604030504040204" pitchFamily="34" charset="0"/>
                <a:ea typeface="Calibri" panose="020F0502020204030204" pitchFamily="34" charset="0"/>
                <a:cs typeface="Times New Roman" panose="02020603050405020304" pitchFamily="18" charset="0"/>
              </a:rPr>
              <a:t> their impulsive, first reaction. </a:t>
            </a: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Have one or two pairs share out their experience with the group.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178">
              <a:spcBef>
                <a:spcPts val="0"/>
              </a:spcBef>
              <a:spcAft>
                <a:spcPts val="0"/>
              </a:spcAft>
            </a:pPr>
            <a:r>
              <a:rPr lang="en-US" sz="1800" dirty="0">
                <a:latin typeface="Verdana" panose="020B060403050404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1100" dirty="0"/>
          </a:p>
          <a:p>
            <a:pPr>
              <a:spcBef>
                <a:spcPts val="0"/>
              </a:spcBef>
            </a:pPr>
            <a:endParaRPr lang="en-US" sz="1000" dirty="0"/>
          </a:p>
          <a:p>
            <a:pPr>
              <a:spcBef>
                <a:spcPts val="0"/>
              </a:spcBef>
            </a:pPr>
            <a:endParaRPr lang="en-US" sz="1000" dirty="0"/>
          </a:p>
          <a:p>
            <a:pPr>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20</a:t>
            </a:fld>
            <a:endParaRPr lang="en-US" sz="1100" dirty="0">
              <a:solidFill>
                <a:srgbClr val="000000"/>
              </a:solidFill>
            </a:endParaRPr>
          </a:p>
        </p:txBody>
      </p:sp>
    </p:spTree>
    <p:extLst>
      <p:ext uri="{BB962C8B-B14F-4D97-AF65-F5344CB8AC3E}">
        <p14:creationId xmlns:p14="http://schemas.microsoft.com/office/powerpoint/2010/main" val="2584067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Refer to </a:t>
            </a:r>
            <a:r>
              <a:rPr lang="en-US" sz="1100" b="1" dirty="0"/>
              <a:t>Lesson Plan,</a:t>
            </a:r>
            <a:r>
              <a:rPr lang="en-US" sz="1100" dirty="0"/>
              <a:t> Activity Options, page 6</a:t>
            </a:r>
          </a:p>
          <a:p>
            <a:pPr>
              <a:spcBef>
                <a:spcPts val="0"/>
              </a:spcBef>
            </a:pPr>
            <a:endParaRPr lang="en-US" sz="1100" dirty="0"/>
          </a:p>
          <a:p>
            <a:pPr>
              <a:spcBef>
                <a:spcPts val="0"/>
              </a:spcBef>
              <a:spcAft>
                <a:spcPts val="0"/>
              </a:spcAft>
            </a:pPr>
            <a:r>
              <a:rPr lang="en-US" sz="1100" dirty="0">
                <a:latin typeface="Verdana" panose="020B0604030504040204" pitchFamily="34" charset="0"/>
                <a:ea typeface="Verdana" panose="020B0604030504040204" pitchFamily="34" charset="0"/>
                <a:cs typeface="Times New Roman" panose="02020603050405020304" pitchFamily="18" charset="0"/>
              </a:rPr>
              <a:t>Do a picture walk of the book. Have students look at the body language and facial expressions and colors used for the illustrations.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Verdana" panose="020B0604030504040204" pitchFamily="34" charset="0"/>
                <a:cs typeface="Times New Roman" panose="02020603050405020304" pitchFamily="18" charset="0"/>
              </a:rPr>
              <a:t>What clues do they see that helps them connect with the emotions expressed in the story?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Verdana" panose="020B0604030504040204" pitchFamily="34" charset="0"/>
                <a:cs typeface="Times New Roman" panose="02020603050405020304" pitchFamily="18" charset="0"/>
              </a:rPr>
              <a:t>Write down the feeling words.</a:t>
            </a:r>
          </a:p>
          <a:p>
            <a:pPr>
              <a:spcBef>
                <a:spcPts val="0"/>
              </a:spcBef>
              <a:spcAft>
                <a:spcPts val="0"/>
              </a:spcAft>
            </a:pPr>
            <a:r>
              <a:rPr lang="en-US" sz="1100" dirty="0">
                <a:latin typeface="Verdana" panose="020B0604030504040204" pitchFamily="34" charset="0"/>
                <a:ea typeface="Verdana" panose="020B0604030504040204" pitchFamily="34" charset="0"/>
                <a:cs typeface="Times New Roman" panose="02020603050405020304" pitchFamily="18" charset="0"/>
              </a:rPr>
              <a:t>Show students the handout. Discuss how some feelings are associated with some colors. From a box of crayons, hold up a crayon and ask what feelings it makes them think of. (There are no correct or wrong answers).</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Verdana" panose="020B0604030504040204" pitchFamily="34" charset="0"/>
                <a:cs typeface="Times New Roman" panose="02020603050405020304" pitchFamily="18" charset="0"/>
              </a:rPr>
              <a:t>Have students decorate their heart with the emotions they are feeling that day. Each heart will look different.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Verdana" panose="020B0604030504040204" pitchFamily="34" charset="0"/>
                <a:cs typeface="Times New Roman" panose="02020603050405020304" pitchFamily="18" charset="0"/>
              </a:rPr>
              <a:t>Each column is a place to write the feeling word. Encourage students to use block letters and different graphics that go with the feeling.</a:t>
            </a:r>
          </a:p>
          <a:p>
            <a:pPr>
              <a:spcBef>
                <a:spcPts val="0"/>
              </a:spcBef>
              <a:spcAft>
                <a:spcPts val="0"/>
              </a:spcAft>
            </a:pPr>
            <a:r>
              <a:rPr lang="en-US" sz="1100" dirty="0">
                <a:latin typeface="Verdana" panose="020B0604030504040204" pitchFamily="34" charset="0"/>
                <a:ea typeface="Verdana" panose="020B0604030504040204" pitchFamily="34" charset="0"/>
                <a:cs typeface="Times New Roman" panose="02020603050405020304" pitchFamily="18" charset="0"/>
              </a:rPr>
              <a:t>(Older students can draw their own hearts, write words decoratively, and cut out on plain construction paper instead of using the handout.)</a:t>
            </a:r>
          </a:p>
          <a:p>
            <a:pPr>
              <a:spcBef>
                <a:spcPts val="0"/>
              </a:spcBef>
              <a:spcAft>
                <a:spcPts val="0"/>
              </a:spcAft>
            </a:pPr>
            <a:endParaRPr lang="en-US" sz="1100" dirty="0">
              <a:latin typeface="Verdana" panose="020B0604030504040204" pitchFamily="34" charset="0"/>
              <a:ea typeface="Verdana" panose="020B0604030504040204" pitchFamily="34" charset="0"/>
              <a:cs typeface="Times New Roman" panose="02020603050405020304" pitchFamily="18" charset="0"/>
            </a:endParaRPr>
          </a:p>
          <a:p>
            <a:pPr>
              <a:spcBef>
                <a:spcPts val="0"/>
              </a:spcBef>
            </a:pPr>
            <a:r>
              <a:rPr lang="en-US" sz="1100" dirty="0">
                <a:latin typeface="Verdana" panose="020B0604030504040204" pitchFamily="34" charset="0"/>
                <a:ea typeface="Verdana" panose="020B0604030504040204" pitchFamily="34" charset="0"/>
              </a:rPr>
              <a:t>Pre-recorded video:</a:t>
            </a:r>
          </a:p>
          <a:p>
            <a:pPr>
              <a:spcBef>
                <a:spcPts val="0"/>
              </a:spcBef>
            </a:pPr>
            <a:r>
              <a:rPr lang="en-US" sz="1100" u="sng" dirty="0">
                <a:solidFill>
                  <a:srgbClr val="0000FF"/>
                </a:solidFill>
                <a:latin typeface="Verdana" panose="020B0604030504040204" pitchFamily="34" charset="0"/>
                <a:ea typeface="Times New Roman" panose="02020603050405020304" pitchFamily="18" charset="0"/>
                <a:hlinkClick r:id="rId3"/>
              </a:rPr>
              <a:t>https://youtu.be/gEatZm5iHkw</a:t>
            </a:r>
            <a:endParaRPr lang="en-US" sz="1100" dirty="0">
              <a:latin typeface="Calibri" panose="020F0502020204030204" pitchFamily="34" charset="0"/>
              <a:ea typeface="Calibri" panose="020F0502020204030204" pitchFamily="34" charset="0"/>
            </a:endParaRPr>
          </a:p>
          <a:p>
            <a:pPr>
              <a:spcBef>
                <a:spcPts val="0"/>
              </a:spcBef>
            </a:pPr>
            <a:endParaRPr lang="en-US" sz="1100" dirty="0">
              <a:latin typeface="Verdana" panose="020B0604030504040204" pitchFamily="34" charset="0"/>
              <a:ea typeface="Verdana" panose="020B0604030504040204" pitchFamily="34" charset="0"/>
            </a:endParaRPr>
          </a:p>
          <a:p>
            <a:pPr>
              <a:spcBef>
                <a:spcPts val="0"/>
              </a:spcBef>
            </a:pPr>
            <a:endParaRPr lang="en-US" sz="1100" dirty="0">
              <a:latin typeface="Verdana" panose="020B0604030504040204" pitchFamily="34" charset="0"/>
              <a:ea typeface="Verdana" panose="020B0604030504040204" pitchFamily="34" charset="0"/>
            </a:endParaRPr>
          </a:p>
          <a:p>
            <a:pPr>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21</a:t>
            </a:fld>
            <a:endParaRPr lang="en-US" sz="1100" dirty="0">
              <a:solidFill>
                <a:srgbClr val="000000"/>
              </a:solidFill>
            </a:endParaRPr>
          </a:p>
        </p:txBody>
      </p:sp>
    </p:spTree>
    <p:extLst>
      <p:ext uri="{BB962C8B-B14F-4D97-AF65-F5344CB8AC3E}">
        <p14:creationId xmlns:p14="http://schemas.microsoft.com/office/powerpoint/2010/main" val="2349926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Lead Materials </a:t>
            </a:r>
            <a:r>
              <a:rPr lang="en-US" sz="1100" dirty="0"/>
              <a:t>on website, Champion Year Cheer</a:t>
            </a:r>
          </a:p>
          <a:p>
            <a:endParaRPr lang="en-US" dirty="0"/>
          </a:p>
          <a:p>
            <a:pPr>
              <a:spcBef>
                <a:spcPts val="0"/>
              </a:spcBef>
              <a:defRPr sz="1100"/>
            </a:pPr>
            <a:r>
              <a:rPr lang="en-US" dirty="0"/>
              <a:t>Think of how you want to end the lesson. What skill did your lesson focus on? Taking the skills and concepts of the ABC book and discussion and putting them to action is a big step. Use the Closing to coach youth on ways to take these skills from the classroom to the playground. One idea is to always end with the cheer as final closing moment:</a:t>
            </a:r>
          </a:p>
          <a:p>
            <a:pPr>
              <a:spcBef>
                <a:spcPts val="0"/>
              </a:spcBef>
              <a:defRPr sz="1100"/>
            </a:pPr>
            <a:endParaRPr lang="en-US" dirty="0"/>
          </a:p>
          <a:p>
            <a:pPr algn="ctr">
              <a:lnSpc>
                <a:spcPct val="150000"/>
              </a:lnSpc>
              <a:spcBef>
                <a:spcPts val="0"/>
              </a:spcBef>
              <a:defRPr sz="1100" b="1" i="1"/>
            </a:pPr>
            <a:r>
              <a:rPr lang="en-US" dirty="0"/>
              <a:t>We’re Cornerstone Kids and we’re here to say</a:t>
            </a:r>
          </a:p>
          <a:p>
            <a:pPr algn="ctr">
              <a:lnSpc>
                <a:spcPct val="150000"/>
              </a:lnSpc>
              <a:spcBef>
                <a:spcPts val="0"/>
              </a:spcBef>
              <a:defRPr sz="1100" b="1" i="1"/>
            </a:pPr>
            <a:r>
              <a:rPr lang="en-US" dirty="0"/>
              <a:t>Connect with empathy everyday!</a:t>
            </a:r>
          </a:p>
          <a:p>
            <a:pPr algn="ctr">
              <a:lnSpc>
                <a:spcPct val="150000"/>
              </a:lnSpc>
              <a:spcBef>
                <a:spcPts val="0"/>
              </a:spcBef>
              <a:defRPr sz="1100" b="1" i="1">
                <a:solidFill>
                  <a:srgbClr val="0070C0"/>
                </a:solidFill>
              </a:defRPr>
            </a:pPr>
            <a:r>
              <a:rPr lang="en-US" dirty="0"/>
              <a:t>Invite and include others</a:t>
            </a:r>
          </a:p>
          <a:p>
            <a:pPr algn="ctr">
              <a:lnSpc>
                <a:spcPct val="150000"/>
              </a:lnSpc>
              <a:spcBef>
                <a:spcPts val="0"/>
              </a:spcBef>
              <a:defRPr sz="1100" b="1">
                <a:solidFill>
                  <a:srgbClr val="0070C0"/>
                </a:solidFill>
              </a:defRPr>
            </a:pPr>
            <a:r>
              <a:rPr lang="en-US" dirty="0"/>
              <a:t>Listen with your whole heart.</a:t>
            </a:r>
          </a:p>
          <a:p>
            <a:pPr algn="ctr">
              <a:lnSpc>
                <a:spcPct val="150000"/>
              </a:lnSpc>
              <a:spcBef>
                <a:spcPts val="0"/>
              </a:spcBef>
              <a:defRPr sz="1100" b="1" i="1"/>
            </a:pPr>
            <a:r>
              <a:rPr lang="en-US" dirty="0"/>
              <a:t>We’re Cornerstone Kids and we’re here to say</a:t>
            </a:r>
            <a:endParaRPr lang="en-US" dirty="0">
              <a:latin typeface="Times New Roman"/>
              <a:ea typeface="Times New Roman"/>
              <a:cs typeface="Times New Roman"/>
              <a:sym typeface="Times New Roman"/>
            </a:endParaRPr>
          </a:p>
          <a:p>
            <a:pPr algn="ctr">
              <a:lnSpc>
                <a:spcPct val="150000"/>
              </a:lnSpc>
              <a:spcBef>
                <a:spcPts val="0"/>
              </a:spcBef>
              <a:defRPr sz="1100" b="1" i="1"/>
            </a:pPr>
            <a:r>
              <a:rPr lang="en-US" dirty="0"/>
              <a:t>Connect with empathy everyday!</a:t>
            </a:r>
          </a:p>
          <a:p>
            <a:pPr algn="ctr">
              <a:lnSpc>
                <a:spcPct val="150000"/>
              </a:lnSpc>
              <a:spcBef>
                <a:spcPts val="0"/>
              </a:spcBef>
              <a:defRPr sz="1100" b="1">
                <a:solidFill>
                  <a:srgbClr val="0070C0"/>
                </a:solidFill>
              </a:defRPr>
            </a:pPr>
            <a:r>
              <a:rPr lang="en-US" dirty="0">
                <a:ea typeface="Times New Roman"/>
                <a:cs typeface="Times New Roman"/>
                <a:sym typeface="Times New Roman"/>
              </a:rPr>
              <a:t>Be a world changer.</a:t>
            </a:r>
          </a:p>
          <a:p>
            <a:pPr algn="ctr">
              <a:lnSpc>
                <a:spcPct val="150000"/>
              </a:lnSpc>
              <a:spcBef>
                <a:spcPts val="0"/>
              </a:spcBef>
              <a:defRPr sz="1100" b="1">
                <a:solidFill>
                  <a:srgbClr val="0070C0"/>
                </a:solidFill>
              </a:defRPr>
            </a:pPr>
            <a:r>
              <a:rPr lang="en-US" dirty="0">
                <a:ea typeface="Times New Roman"/>
                <a:cs typeface="Times New Roman"/>
                <a:sym typeface="Times New Roman"/>
              </a:rPr>
              <a:t>Keep your cool.</a:t>
            </a:r>
          </a:p>
          <a:p>
            <a:pPr algn="ctr">
              <a:lnSpc>
                <a:spcPct val="150000"/>
              </a:lnSpc>
              <a:spcBef>
                <a:spcPts val="0"/>
              </a:spcBef>
              <a:defRPr sz="1100" b="1" i="1"/>
            </a:pPr>
            <a:r>
              <a:rPr lang="en-US" dirty="0"/>
              <a:t>We’re Cornerstone Kids and we’re here to say</a:t>
            </a:r>
            <a:endParaRPr lang="en-US" dirty="0">
              <a:latin typeface="Times New Roman"/>
              <a:ea typeface="Times New Roman"/>
              <a:cs typeface="Times New Roman"/>
              <a:sym typeface="Times New Roman"/>
            </a:endParaRPr>
          </a:p>
          <a:p>
            <a:pPr algn="ctr">
              <a:lnSpc>
                <a:spcPct val="150000"/>
              </a:lnSpc>
              <a:spcBef>
                <a:spcPts val="0"/>
              </a:spcBef>
              <a:defRPr sz="1100" b="1" i="1"/>
            </a:pPr>
            <a:r>
              <a:rPr lang="en-US" dirty="0"/>
              <a:t>Connect with empathy everyday!</a:t>
            </a:r>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22</a:t>
            </a:fld>
            <a:endParaRPr lang="en-US" sz="1100" dirty="0">
              <a:solidFill>
                <a:srgbClr val="000000"/>
              </a:solidFill>
            </a:endParaRPr>
          </a:p>
        </p:txBody>
      </p:sp>
    </p:spTree>
    <p:extLst>
      <p:ext uri="{BB962C8B-B14F-4D97-AF65-F5344CB8AC3E}">
        <p14:creationId xmlns:p14="http://schemas.microsoft.com/office/powerpoint/2010/main" val="2286643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page 7</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This month ask students to practice </a:t>
            </a:r>
            <a:r>
              <a:rPr lang="en-US" sz="1100" i="1" dirty="0">
                <a:latin typeface="Verdana" panose="020B0604030504040204" pitchFamily="34" charset="0"/>
                <a:ea typeface="Calibri" panose="020F0502020204030204" pitchFamily="34" charset="0"/>
                <a:cs typeface="Times New Roman" panose="02020603050405020304" pitchFamily="18" charset="0"/>
              </a:rPr>
              <a:t>reconsidering</a:t>
            </a:r>
            <a:r>
              <a:rPr lang="en-US" sz="1100" dirty="0">
                <a:latin typeface="Verdana" panose="020B0604030504040204" pitchFamily="34" charset="0"/>
                <a:ea typeface="Calibri" panose="020F0502020204030204" pitchFamily="34" charset="0"/>
                <a:cs typeface="Times New Roman" panose="02020603050405020304" pitchFamily="18" charset="0"/>
              </a:rPr>
              <a:t> before acting or </a:t>
            </a:r>
            <a:r>
              <a:rPr lang="en-US" sz="1100" i="1" dirty="0">
                <a:latin typeface="Verdana" panose="020B0604030504040204" pitchFamily="34" charset="0"/>
                <a:ea typeface="Calibri" panose="020F0502020204030204" pitchFamily="34" charset="0"/>
                <a:cs typeface="Times New Roman" panose="02020603050405020304" pitchFamily="18" charset="0"/>
              </a:rPr>
              <a:t>forgiving and giving second chances</a:t>
            </a:r>
            <a:r>
              <a:rPr lang="en-US" sz="1100" dirty="0">
                <a:latin typeface="Verdana" panose="020B0604030504040204" pitchFamily="34" charset="0"/>
                <a:ea typeface="Calibri" panose="020F0502020204030204" pitchFamily="34" charset="0"/>
                <a:cs typeface="Times New Roman" panose="02020603050405020304" pitchFamily="18" charset="0"/>
              </a:rPr>
              <a:t> as a way to experience emotions and move through them. Taking this skill from the classroom to the playground is a big step.</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Materials: print out the handout, </a:t>
            </a:r>
            <a:r>
              <a:rPr lang="en-US" sz="1100" i="1" dirty="0">
                <a:latin typeface="Verdana" panose="020B0604030504040204" pitchFamily="34" charset="0"/>
                <a:ea typeface="Calibri" panose="020F0502020204030204" pitchFamily="34" charset="0"/>
                <a:cs typeface="Times New Roman" panose="02020603050405020304" pitchFamily="18" charset="0"/>
              </a:rPr>
              <a:t>Positive Mood Changes</a:t>
            </a:r>
            <a:r>
              <a:rPr lang="en-US" sz="1100" dirty="0">
                <a:latin typeface="Verdana" panose="020B0604030504040204" pitchFamily="34" charset="0"/>
                <a:ea typeface="Calibri" panose="020F0502020204030204" pitchFamily="34" charset="0"/>
                <a:cs typeface="Times New Roman" panose="02020603050405020304" pitchFamily="18" charset="0"/>
              </a:rPr>
              <a:t> or </a:t>
            </a:r>
            <a:r>
              <a:rPr lang="en-US" sz="1100" i="1" dirty="0">
                <a:latin typeface="Verdana" panose="020B0604030504040204" pitchFamily="34" charset="0"/>
                <a:ea typeface="Calibri" panose="020F0502020204030204" pitchFamily="34" charset="0"/>
                <a:cs typeface="Times New Roman" panose="02020603050405020304" pitchFamily="18" charset="0"/>
              </a:rPr>
              <a:t>Olive Branch Phrases</a:t>
            </a:r>
            <a:r>
              <a:rPr lang="en-US" sz="1100" dirty="0">
                <a:latin typeface="Verdana" panose="020B0604030504040204" pitchFamily="34" charset="0"/>
                <a:ea typeface="Calibri" panose="020F0502020204030204" pitchFamily="34" charset="0"/>
                <a:cs typeface="Times New Roman" panose="02020603050405020304" pitchFamily="18" charset="0"/>
              </a:rPr>
              <a:t> handout</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Choose one of the topics below to focus on. Ask everyone to close their eyes. Have them think of ways that Clovis </a:t>
            </a:r>
            <a:r>
              <a:rPr lang="en-US" sz="1100" i="1" dirty="0">
                <a:latin typeface="Verdana" panose="020B0604030504040204" pitchFamily="34" charset="0"/>
                <a:ea typeface="Calibri" panose="020F0502020204030204" pitchFamily="34" charset="0"/>
                <a:cs typeface="Times New Roman" panose="02020603050405020304" pitchFamily="18" charset="0"/>
              </a:rPr>
              <a:t>reconsidered his feelings</a:t>
            </a:r>
            <a:r>
              <a:rPr lang="en-US" sz="1100" dirty="0">
                <a:latin typeface="Verdana" panose="020B0604030504040204" pitchFamily="34" charset="0"/>
                <a:ea typeface="Calibri" panose="020F0502020204030204" pitchFamily="34" charset="0"/>
                <a:cs typeface="Times New Roman" panose="02020603050405020304" pitchFamily="18" charset="0"/>
              </a:rPr>
              <a:t> into calmer controlled feelings. </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Choose one </a:t>
            </a:r>
            <a:r>
              <a:rPr lang="en-US" sz="1100" i="1" dirty="0">
                <a:latin typeface="Verdana" panose="020B0604030504040204" pitchFamily="34" charset="0"/>
                <a:ea typeface="Calibri" panose="020F0502020204030204" pitchFamily="34" charset="0"/>
                <a:cs typeface="Times New Roman" panose="02020603050405020304" pitchFamily="18" charset="0"/>
              </a:rPr>
              <a:t>reconsidering tool from Positive Mood Changes </a:t>
            </a:r>
            <a:r>
              <a:rPr lang="en-US" sz="1100" dirty="0">
                <a:latin typeface="Verdana" panose="020B0604030504040204" pitchFamily="34" charset="0"/>
                <a:ea typeface="Calibri" panose="020F0502020204030204" pitchFamily="34" charset="0"/>
                <a:cs typeface="Times New Roman" panose="02020603050405020304" pitchFamily="18" charset="0"/>
              </a:rPr>
              <a:t>handout to help you </a:t>
            </a:r>
            <a:r>
              <a:rPr lang="en-US" sz="1100" i="1" dirty="0">
                <a:latin typeface="Verdana" panose="020B0604030504040204" pitchFamily="34" charset="0"/>
                <a:ea typeface="Calibri" panose="020F0502020204030204" pitchFamily="34" charset="0"/>
                <a:cs typeface="Times New Roman" panose="02020603050405020304" pitchFamily="18" charset="0"/>
              </a:rPr>
              <a:t>stop, think, and react </a:t>
            </a:r>
            <a:r>
              <a:rPr lang="en-US" sz="1100" dirty="0">
                <a:latin typeface="Verdana" panose="020B0604030504040204" pitchFamily="34" charset="0"/>
                <a:ea typeface="Calibri" panose="020F0502020204030204" pitchFamily="34" charset="0"/>
                <a:cs typeface="Times New Roman" panose="02020603050405020304" pitchFamily="18" charset="0"/>
              </a:rPr>
              <a:t>in stressful situations.</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Practice making a </a:t>
            </a:r>
            <a:r>
              <a:rPr lang="en-US" sz="1100" i="1" dirty="0">
                <a:latin typeface="Verdana" panose="020B0604030504040204" pitchFamily="34" charset="0"/>
                <a:ea typeface="Calibri" panose="020F0502020204030204" pitchFamily="34" charset="0"/>
                <a:cs typeface="Times New Roman" panose="02020603050405020304" pitchFamily="18" charset="0"/>
              </a:rPr>
              <a:t>genuine apology</a:t>
            </a:r>
            <a:r>
              <a:rPr lang="en-US" sz="1100" dirty="0">
                <a:latin typeface="Verdana" panose="020B0604030504040204" pitchFamily="34" charset="0"/>
                <a:ea typeface="Calibri" panose="020F0502020204030204" pitchFamily="34" charset="0"/>
                <a:cs typeface="Times New Roman" panose="02020603050405020304" pitchFamily="18" charset="0"/>
              </a:rPr>
              <a:t> to offer forgiveness and second chances to reconnect with a new person and build a positive relationship.</a:t>
            </a:r>
          </a:p>
          <a:p>
            <a:pPr marL="342884" indent="-342884">
              <a:spcBef>
                <a:spcPts val="0"/>
              </a:spcBef>
              <a:spcAft>
                <a:spcPts val="0"/>
              </a:spcAft>
              <a:buFont typeface="+mj-lt"/>
              <a:buAutoNum type="arabicPeriod"/>
            </a:pPr>
            <a:r>
              <a:rPr lang="en-US" sz="1100" dirty="0">
                <a:latin typeface="Verdana" panose="020B0604030504040204" pitchFamily="34" charset="0"/>
                <a:ea typeface="Calibri" panose="020F0502020204030204" pitchFamily="34" charset="0"/>
                <a:cs typeface="Times New Roman" panose="02020603050405020304" pitchFamily="18" charset="0"/>
              </a:rPr>
              <a:t>Use </a:t>
            </a:r>
            <a:r>
              <a:rPr lang="en-US" sz="1100" i="1" dirty="0">
                <a:latin typeface="Verdana" panose="020B0604030504040204" pitchFamily="34" charset="0"/>
                <a:ea typeface="Calibri" panose="020F0502020204030204" pitchFamily="34" charset="0"/>
                <a:cs typeface="Times New Roman" panose="02020603050405020304" pitchFamily="18" charset="0"/>
              </a:rPr>
              <a:t>olive branch phrases</a:t>
            </a:r>
            <a:r>
              <a:rPr lang="en-US" sz="1100" dirty="0">
                <a:latin typeface="Verdana" panose="020B0604030504040204" pitchFamily="34" charset="0"/>
                <a:ea typeface="Calibri" panose="020F0502020204030204" pitchFamily="34" charset="0"/>
                <a:cs typeface="Times New Roman" panose="02020603050405020304" pitchFamily="18" charset="0"/>
              </a:rPr>
              <a:t> to diffuse a possible social conflict. </a:t>
            </a:r>
          </a:p>
          <a:p>
            <a:pPr marL="457178">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Have students turn to a partner and share what specific tool they plan to practice on. If you have time you can call out some ideas and have students raise their hands if that is their plan of action. </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endParaRPr lang="en-US" sz="1100"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z="1100" smtClean="0"/>
              <a:pPr>
                <a:defRPr/>
              </a:pPr>
              <a:t>23</a:t>
            </a:fld>
            <a:endParaRPr lang="en-US" sz="1100" dirty="0"/>
          </a:p>
        </p:txBody>
      </p:sp>
    </p:spTree>
    <p:extLst>
      <p:ext uri="{BB962C8B-B14F-4D97-AF65-F5344CB8AC3E}">
        <p14:creationId xmlns:p14="http://schemas.microsoft.com/office/powerpoint/2010/main" val="1235891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24</a:t>
            </a:fld>
            <a:endParaRPr lang="en-US" sz="1100" dirty="0">
              <a:solidFill>
                <a:srgbClr val="000000"/>
              </a:solidFill>
            </a:endParaRPr>
          </a:p>
        </p:txBody>
      </p:sp>
    </p:spTree>
    <p:extLst>
      <p:ext uri="{BB962C8B-B14F-4D97-AF65-F5344CB8AC3E}">
        <p14:creationId xmlns:p14="http://schemas.microsoft.com/office/powerpoint/2010/main" val="1503460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 </a:t>
            </a:r>
            <a:r>
              <a:rPr lang="en-US" sz="1100" dirty="0"/>
              <a:t>School Wide Extensions, page 7</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Involve students in designing and designating </a:t>
            </a:r>
            <a:r>
              <a:rPr lang="en-US" sz="1100" i="1" dirty="0">
                <a:latin typeface="Verdana" panose="020B0604030504040204" pitchFamily="34" charset="0"/>
                <a:ea typeface="Calibri" panose="020F0502020204030204" pitchFamily="34" charset="0"/>
                <a:cs typeface="Times New Roman" panose="02020603050405020304" pitchFamily="18" charset="0"/>
              </a:rPr>
              <a:t>Cool Down Spots</a:t>
            </a:r>
            <a:r>
              <a:rPr lang="en-US" sz="1100" dirty="0">
                <a:latin typeface="Verdana" panose="020B0604030504040204" pitchFamily="34" charset="0"/>
                <a:ea typeface="Calibri" panose="020F0502020204030204" pitchFamily="34" charset="0"/>
                <a:cs typeface="Times New Roman" panose="02020603050405020304" pitchFamily="18" charset="0"/>
              </a:rPr>
              <a:t>. Assign student peace monitors or conflict managers to check in with students and offer help. Some things to include are mind jars, stuffed animals, scented markers, puzzles, etc.</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b="1" dirty="0">
                <a:latin typeface="Verdana" panose="020B0604030504040204" pitchFamily="34" charset="0"/>
                <a:ea typeface="Calibri" panose="020F0502020204030204" pitchFamily="34" charset="0"/>
                <a:cs typeface="Times New Roman" panose="02020603050405020304" pitchFamily="18" charset="0"/>
              </a:rPr>
              <a:t>Student Conflict Management Areas (Peace Stations)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Set up areas where students involved in a conflict can go to use peaceful resolution skills to deal with their conflict. Student conflict managers can assist at </a:t>
            </a:r>
            <a:r>
              <a:rPr lang="en-US" sz="1100" i="1" dirty="0">
                <a:latin typeface="Verdana" panose="020B0604030504040204" pitchFamily="34" charset="0"/>
                <a:ea typeface="Calibri" panose="020F0502020204030204" pitchFamily="34" charset="0"/>
                <a:cs typeface="Times New Roman" panose="02020603050405020304" pitchFamily="18" charset="0"/>
              </a:rPr>
              <a:t>Peace Stations</a:t>
            </a:r>
            <a:r>
              <a:rPr lang="en-US" sz="1100" dirty="0">
                <a:latin typeface="Verdana" panose="020B0604030504040204" pitchFamily="34" charset="0"/>
                <a:ea typeface="Calibri" panose="020F0502020204030204" pitchFamily="34" charset="0"/>
                <a:cs typeface="Times New Roman" panose="02020603050405020304" pitchFamily="18" charset="0"/>
              </a:rPr>
              <a:t>. This can be an area on the playground.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If students are not calm, redirect them to a </a:t>
            </a:r>
            <a:r>
              <a:rPr lang="en-US" sz="1100" i="1" dirty="0">
                <a:latin typeface="Verdana" panose="020B0604030504040204" pitchFamily="34" charset="0"/>
                <a:ea typeface="Calibri" panose="020F0502020204030204" pitchFamily="34" charset="0"/>
                <a:cs typeface="Times New Roman" panose="02020603050405020304" pitchFamily="18" charset="0"/>
              </a:rPr>
              <a:t>Cool Down Spot.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The most important contributions the kids make on the play yard are as positive role models and good listeners. They can give </a:t>
            </a:r>
            <a:r>
              <a:rPr lang="en-US" sz="1100" i="1" dirty="0">
                <a:latin typeface="Verdana" panose="020B0604030504040204" pitchFamily="34" charset="0"/>
                <a:ea typeface="Calibri" panose="020F0502020204030204" pitchFamily="34" charset="0"/>
                <a:cs typeface="Times New Roman" panose="02020603050405020304" pitchFamily="18" charset="0"/>
              </a:rPr>
              <a:t>positive tickets</a:t>
            </a:r>
            <a:r>
              <a:rPr lang="en-US" sz="1100" dirty="0">
                <a:latin typeface="Verdana" panose="020B0604030504040204" pitchFamily="34" charset="0"/>
                <a:ea typeface="Calibri" panose="020F0502020204030204" pitchFamily="34" charset="0"/>
                <a:cs typeface="Times New Roman" panose="02020603050405020304" pitchFamily="18" charset="0"/>
              </a:rPr>
              <a:t> when they see </a:t>
            </a:r>
            <a:r>
              <a:rPr lang="en-US" sz="1100" i="1" dirty="0">
                <a:latin typeface="Verdana" panose="020B0604030504040204" pitchFamily="34" charset="0"/>
                <a:ea typeface="Calibri" panose="020F0502020204030204" pitchFamily="34" charset="0"/>
                <a:cs typeface="Times New Roman" panose="02020603050405020304" pitchFamily="18" charset="0"/>
              </a:rPr>
              <a:t>UPstanders</a:t>
            </a:r>
            <a:r>
              <a:rPr lang="en-US" sz="1100" dirty="0">
                <a:latin typeface="Verdana" panose="020B0604030504040204" pitchFamily="34" charset="0"/>
                <a:ea typeface="Calibri" panose="020F0502020204030204" pitchFamily="34" charset="0"/>
                <a:cs typeface="Times New Roman" panose="02020603050405020304" pitchFamily="18" charset="0"/>
              </a:rPr>
              <a:t> in action</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When they see peers in need, they can approach the kids with offers of support.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Review the conflict manager script on the website.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View this video:</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hlinkClick r:id="rId3"/>
              </a:rPr>
              <a:t>https://www.edutopia.org/article/incorporating-calming-corner-station-rotation?utm_content=linkpos1&amp;utm_campaign=weekly-2023-11-15&amp;utm_medium=email&amp;utm_source=edu-newsletter</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800" dirty="0">
                <a:latin typeface="Verdana" panose="020B0604030504040204" pitchFamily="34" charset="0"/>
                <a:ea typeface="Calibri" panose="020F0502020204030204" pitchFamily="34" charset="0"/>
                <a:cs typeface="Times New Roman" panose="02020603050405020304" pitchFamily="18" charset="0"/>
              </a:rPr>
              <a:t> </a:t>
            </a:r>
          </a:p>
          <a:p>
            <a:endParaRPr lang="en-US" sz="1100" dirty="0"/>
          </a:p>
        </p:txBody>
      </p:sp>
      <p:sp>
        <p:nvSpPr>
          <p:cNvPr id="4" name="Slide Number Placeholder 3"/>
          <p:cNvSpPr>
            <a:spLocks noGrp="1"/>
          </p:cNvSpPr>
          <p:nvPr>
            <p:ph type="sldNum" sz="quarter" idx="10"/>
          </p:nvPr>
        </p:nvSpPr>
        <p:spPr/>
        <p:txBody>
          <a:bodyPr/>
          <a:lstStyle/>
          <a:p>
            <a:pPr defTabSz="998575">
              <a:defRPr/>
            </a:pPr>
            <a:fld id="{F50C3D00-B2F6-4D83-A049-FE51B6E62AD3}" type="slidenum">
              <a:rPr lang="en-US" sz="1100">
                <a:solidFill>
                  <a:srgbClr val="000000"/>
                </a:solidFill>
              </a:rPr>
              <a:pPr defTabSz="998575">
                <a:defRPr/>
              </a:pPr>
              <a:t>25</a:t>
            </a:fld>
            <a:endParaRPr lang="en-US" sz="1100" dirty="0">
              <a:solidFill>
                <a:srgbClr val="000000"/>
              </a:solidFill>
            </a:endParaRPr>
          </a:p>
        </p:txBody>
      </p:sp>
    </p:spTree>
    <p:extLst>
      <p:ext uri="{BB962C8B-B14F-4D97-AF65-F5344CB8AC3E}">
        <p14:creationId xmlns:p14="http://schemas.microsoft.com/office/powerpoint/2010/main" val="2576497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Shape 1336"/>
          <p:cNvSpPr>
            <a:spLocks noGrp="1" noRot="1" noChangeAspect="1"/>
          </p:cNvSpPr>
          <p:nvPr>
            <p:ph type="sldImg"/>
          </p:nvPr>
        </p:nvSpPr>
        <p:spPr>
          <a:xfrm>
            <a:off x="1165225" y="692150"/>
            <a:ext cx="4619625" cy="3463925"/>
          </a:xfrm>
          <a:prstGeom prst="rect">
            <a:avLst/>
          </a:prstGeom>
        </p:spPr>
        <p:txBody>
          <a:bodyPr/>
          <a:lstStyle/>
          <a:p>
            <a:endParaRPr dirty="0"/>
          </a:p>
        </p:txBody>
      </p:sp>
      <p:sp>
        <p:nvSpPr>
          <p:cNvPr id="1337" name="Shape 1337"/>
          <p:cNvSpPr>
            <a:spLocks noGrp="1"/>
          </p:cNvSpPr>
          <p:nvPr>
            <p:ph type="body" sz="quarter" idx="1"/>
          </p:nvPr>
        </p:nvSpPr>
        <p:spPr>
          <a:prstGeom prst="rect">
            <a:avLst/>
          </a:prstGeom>
        </p:spPr>
        <p:txBody>
          <a:bodyPr/>
          <a:lstStyle/>
          <a:p>
            <a:r>
              <a:rPr sz="1100" dirty="0"/>
              <a:t>Refer to </a:t>
            </a:r>
            <a:r>
              <a:rPr sz="1100" b="1" dirty="0"/>
              <a:t>Lesson Plan</a:t>
            </a:r>
            <a:r>
              <a:rPr sz="1100" dirty="0"/>
              <a:t>, School Wide Extensions, page</a:t>
            </a:r>
            <a:r>
              <a:rPr lang="en-US" sz="1100" dirty="0"/>
              <a:t> 8</a:t>
            </a:r>
            <a:endParaRPr sz="1100" dirty="0"/>
          </a:p>
          <a:p>
            <a:pPr>
              <a:spcBef>
                <a:spcPts val="0"/>
              </a:spcBef>
              <a:spcAft>
                <a:spcPts val="0"/>
              </a:spcAft>
            </a:pPr>
            <a:endParaRPr lang="en-US" sz="1100" b="1"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b="1" dirty="0">
                <a:latin typeface="Verdana" panose="020B0604030504040204" pitchFamily="34" charset="0"/>
                <a:ea typeface="Calibri" panose="020F0502020204030204" pitchFamily="34" charset="0"/>
                <a:cs typeface="Times New Roman" panose="02020603050405020304" pitchFamily="18" charset="0"/>
              </a:rPr>
              <a:t>Plant a Social Emotional Garden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Social and emotional herb gardens offer students a sensory learning experience and chance to explore feelings. There are countless benefits to gardening with children, including spending time in nature, experiencing life cycles in real time, and improving attention spans.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Select strong smelling herbs like chamomile, lavender, mint, rosemary, lemon balm, and sage.</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Designate an area for students to plant the herbs. Encourage students to reflect on the planting experience and note how interacting with the herbs impacts their energy.</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Because it will be some time before herbs can be harvested, obtain dried versions of the same plants.</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Cut cheese cloth or fabric into 3-4 inch squares. Have students put their selected dried herbs into the square, bring corners together and tie with ribbon to create a sachet.</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Students can write about their special blends, draw pictures of the herbs they chose, and record how the scents of the herbs affected their emotions.</a:t>
            </a:r>
          </a:p>
          <a:p>
            <a:pPr>
              <a:spcBef>
                <a:spcPts val="0"/>
              </a:spcBef>
              <a:spcAft>
                <a:spcPts val="0"/>
              </a:spcAft>
            </a:pPr>
            <a:r>
              <a:rPr lang="en-US" sz="1800" dirty="0">
                <a:latin typeface="Verdana" panose="020B0604030504040204" pitchFamily="34" charset="0"/>
                <a:ea typeface="Calibri" panose="020F0502020204030204" pitchFamily="34" charset="0"/>
                <a:cs typeface="Times New Roman" panose="02020603050405020304" pitchFamily="18" charset="0"/>
              </a:rPr>
              <a:t> </a:t>
            </a:r>
          </a:p>
          <a:p>
            <a:endParaRPr sz="1100" dirty="0"/>
          </a:p>
        </p:txBody>
      </p:sp>
      <p:sp>
        <p:nvSpPr>
          <p:cNvPr id="4" name="Slide Number Placeholder 3">
            <a:extLst>
              <a:ext uri="{FF2B5EF4-FFF2-40B4-BE49-F238E27FC236}">
                <a16:creationId xmlns:a16="http://schemas.microsoft.com/office/drawing/2014/main" id="{09CA31B2-943D-5F2A-4F5A-9D2006330101}"/>
              </a:ext>
            </a:extLst>
          </p:cNvPr>
          <p:cNvSpPr>
            <a:spLocks noGrp="1"/>
          </p:cNvSpPr>
          <p:nvPr>
            <p:ph type="sldNum" sz="quarter" idx="5"/>
          </p:nvPr>
        </p:nvSpPr>
        <p:spPr/>
        <p:txBody>
          <a:bodyPr/>
          <a:lstStyle/>
          <a:p>
            <a:pPr>
              <a:defRPr/>
            </a:pPr>
            <a:fld id="{F50C3D00-B2F6-4D83-A049-FE51B6E62AD3}" type="slidenum">
              <a:rPr lang="en-US" sz="1100" smtClean="0"/>
              <a:pPr>
                <a:defRPr/>
              </a:pPr>
              <a:t>26</a:t>
            </a:fld>
            <a:endParaRPr lang="en-US" sz="1100" dirty="0"/>
          </a:p>
        </p:txBody>
      </p:sp>
    </p:spTree>
    <p:extLst>
      <p:ext uri="{BB962C8B-B14F-4D97-AF65-F5344CB8AC3E}">
        <p14:creationId xmlns:p14="http://schemas.microsoft.com/office/powerpoint/2010/main" val="1358307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777875"/>
            <a:ext cx="5189538" cy="3890963"/>
          </a:xfrm>
          <a:prstGeom prst="rect">
            <a:avLst/>
          </a:prstGeom>
        </p:spPr>
      </p:sp>
      <p:sp>
        <p:nvSpPr>
          <p:cNvPr id="3" name="Notes Placeholder 2"/>
          <p:cNvSpPr>
            <a:spLocks noGrp="1"/>
          </p:cNvSpPr>
          <p:nvPr>
            <p:ph type="body" idx="1"/>
          </p:nvPr>
        </p:nvSpPr>
        <p:spPr>
          <a:xfrm>
            <a:off x="1369693" y="4800600"/>
            <a:ext cx="5364480" cy="4158205"/>
          </a:xfrm>
        </p:spPr>
        <p:txBody>
          <a:bodyPr/>
          <a:lstStyle/>
          <a:p>
            <a:r>
              <a:rPr lang="en-US" sz="1100" b="1" dirty="0"/>
              <a:t>Make the Home-School Connection:</a:t>
            </a:r>
          </a:p>
          <a:p>
            <a:r>
              <a:rPr lang="en-US" sz="1100" b="1" dirty="0"/>
              <a:t>Email Blurb</a:t>
            </a:r>
          </a:p>
          <a:p>
            <a:r>
              <a:rPr lang="en-US" sz="1100" dirty="0"/>
              <a:t>Give the teacher the email blurb to include in her class email note or make it into the newsletter blurb.</a:t>
            </a:r>
            <a:endParaRPr lang="en-US" sz="1100" b="1" dirty="0"/>
          </a:p>
          <a:p>
            <a:r>
              <a:rPr lang="en-US" sz="1100" dirty="0"/>
              <a:t>The blurb is a great way to write a short paragraph for the school newsletter or Parent Loop etc.</a:t>
            </a:r>
          </a:p>
          <a:p>
            <a:r>
              <a:rPr lang="en-US" sz="1100" b="1" dirty="0"/>
              <a:t>Parent Letter </a:t>
            </a:r>
          </a:p>
          <a:p>
            <a:r>
              <a:rPr lang="en-US" sz="1100" dirty="0"/>
              <a:t>Available in English, Spanish, Vietnamese, Russian, Ukrainian and sometimes Mandarin.</a:t>
            </a:r>
          </a:p>
          <a:p>
            <a:r>
              <a:rPr lang="en-US" sz="1100" b="1" dirty="0"/>
              <a:t>Student Stickers</a:t>
            </a:r>
          </a:p>
          <a:p>
            <a:r>
              <a:rPr lang="en-US" sz="1100" dirty="0"/>
              <a:t>Give to students to stick on their backpack, special note pad, or article of clothing to bring home. </a:t>
            </a:r>
          </a:p>
          <a:p>
            <a:r>
              <a:rPr lang="en-US" sz="1100" b="1" dirty="0"/>
              <a:t>Family Movie Night </a:t>
            </a:r>
          </a:p>
          <a:p>
            <a:r>
              <a:rPr lang="en-US" sz="1100" dirty="0"/>
              <a:t>Every lesson has a handout to a suggested Family Movie Night.</a:t>
            </a:r>
          </a:p>
          <a:p>
            <a:r>
              <a:rPr lang="en-US" sz="1100" dirty="0"/>
              <a:t>This is another way to remind parents about the book of the month.</a:t>
            </a:r>
          </a:p>
          <a:p>
            <a:r>
              <a:rPr lang="en-US" sz="1100" b="1" dirty="0"/>
              <a:t>Bulletin Boards and Marques</a:t>
            </a:r>
          </a:p>
          <a:p>
            <a:r>
              <a:rPr lang="en-US" sz="1100" dirty="0"/>
              <a:t>Ask for volunteers to help post student art or tag lines. </a:t>
            </a:r>
          </a:p>
        </p:txBody>
      </p:sp>
      <p:sp>
        <p:nvSpPr>
          <p:cNvPr id="4" name="Slide Number Placeholder 3"/>
          <p:cNvSpPr>
            <a:spLocks noGrp="1"/>
          </p:cNvSpPr>
          <p:nvPr>
            <p:ph type="sldNum" sz="quarter" idx="10"/>
          </p:nvPr>
        </p:nvSpPr>
        <p:spPr/>
        <p:txBody>
          <a:bodyPr/>
          <a:lstStyle/>
          <a:p>
            <a:pPr defTabSz="998690">
              <a:defRPr/>
            </a:pPr>
            <a:fld id="{F50C3D00-B2F6-4D83-A049-FE51B6E62AD3}" type="slidenum">
              <a:rPr lang="en-US" sz="1100">
                <a:solidFill>
                  <a:srgbClr val="000000"/>
                </a:solidFill>
              </a:rPr>
              <a:pPr defTabSz="998690">
                <a:defRPr/>
              </a:pPr>
              <a:t>27</a:t>
            </a:fld>
            <a:endParaRPr lang="en-US" sz="1200" dirty="0">
              <a:solidFill>
                <a:srgbClr val="000000"/>
              </a:solidFill>
            </a:endParaRPr>
          </a:p>
        </p:txBody>
      </p:sp>
    </p:spTree>
    <p:extLst>
      <p:ext uri="{BB962C8B-B14F-4D97-AF65-F5344CB8AC3E}">
        <p14:creationId xmlns:p14="http://schemas.microsoft.com/office/powerpoint/2010/main" val="19668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2"/>
            <a:ext cx="5364480" cy="4380547"/>
          </a:xfrm>
        </p:spPr>
        <p:txBody>
          <a:bodyPr/>
          <a:lstStyle/>
          <a:p>
            <a:r>
              <a:rPr lang="en-US" sz="1100" b="1" dirty="0"/>
              <a:t>Remind your ABC Readers of:</a:t>
            </a:r>
          </a:p>
          <a:p>
            <a:pPr marL="179173" indent="-179173">
              <a:buFont typeface="Arial" panose="020B0604020202020204" pitchFamily="34" charset="0"/>
              <a:buChar char="•"/>
            </a:pPr>
            <a:r>
              <a:rPr lang="en-US" sz="1100" dirty="0"/>
              <a:t>Refresh everyone with positive outreach to all volunteers to confirm their involvement.</a:t>
            </a:r>
          </a:p>
          <a:p>
            <a:pPr marL="179173" indent="-179173">
              <a:buFont typeface="Arial" panose="020B0604020202020204" pitchFamily="34" charset="0"/>
              <a:buChar char="•"/>
            </a:pPr>
            <a:r>
              <a:rPr lang="en-US" sz="1100" dirty="0"/>
              <a:t>Start the new year by setting calendar for classroom reading for the year.</a:t>
            </a:r>
          </a:p>
          <a:p>
            <a:r>
              <a:rPr lang="en-US" sz="1100" b="1" dirty="0"/>
              <a:t>ABC Lead Support </a:t>
            </a:r>
            <a:endParaRPr lang="en-US" sz="1100" dirty="0"/>
          </a:p>
          <a:p>
            <a:pPr marL="181234" indent="-181234">
              <a:buFont typeface="Arial" panose="020B0604020202020204" pitchFamily="34" charset="0"/>
              <a:buChar char="•"/>
            </a:pPr>
            <a:r>
              <a:rPr lang="en-US" sz="1100" dirty="0"/>
              <a:t>Attend or watch trainings</a:t>
            </a:r>
          </a:p>
          <a:p>
            <a:pPr marL="181234" indent="-181234">
              <a:buFont typeface="Arial" panose="020B0604020202020204" pitchFamily="34" charset="0"/>
              <a:buChar char="•"/>
            </a:pPr>
            <a:r>
              <a:rPr lang="en-US" sz="1100" dirty="0"/>
              <a:t>Attend coffee collaborations for in-person connection.</a:t>
            </a:r>
          </a:p>
          <a:p>
            <a:pPr marL="181234" indent="-181234">
              <a:buFont typeface="Arial" panose="020B0604020202020204" pitchFamily="34" charset="0"/>
              <a:buChar char="•"/>
            </a:pPr>
            <a:r>
              <a:rPr lang="en-US" sz="1100" dirty="0"/>
              <a:t>Plan out annual campaign events.</a:t>
            </a:r>
          </a:p>
          <a:p>
            <a:pPr marL="181234" indent="-181234">
              <a:buFont typeface="Arial" panose="020B0604020202020204" pitchFamily="34" charset="0"/>
              <a:buChar char="•"/>
            </a:pPr>
            <a:r>
              <a:rPr lang="en-US" sz="1100" dirty="0"/>
              <a:t>Ask volunteers for help with leadership roles and to </a:t>
            </a:r>
            <a:r>
              <a:rPr lang="en-US" sz="1100"/>
              <a:t>shadow you.</a:t>
            </a:r>
            <a:endParaRPr lang="en-US" sz="1100" dirty="0"/>
          </a:p>
          <a:p>
            <a:endParaRPr lang="en-US" sz="1100" dirty="0"/>
          </a:p>
          <a:p>
            <a:r>
              <a:rPr lang="en-US" sz="1100" b="1" dirty="0"/>
              <a:t>Top 3 Action Items for January</a:t>
            </a:r>
          </a:p>
          <a:p>
            <a:pPr marL="238898" indent="-238898">
              <a:buFont typeface="+mj-lt"/>
              <a:buAutoNum type="arabicPeriod"/>
            </a:pPr>
            <a:r>
              <a:rPr lang="en-US" sz="1100" dirty="0"/>
              <a:t>Reconnect and communicate with each volunteer.</a:t>
            </a:r>
          </a:p>
          <a:p>
            <a:pPr marL="238898" indent="-238898">
              <a:buFont typeface="+mj-lt"/>
              <a:buAutoNum type="arabicPeriod"/>
            </a:pPr>
            <a:r>
              <a:rPr lang="en-US" sz="1100" dirty="0"/>
              <a:t>Have a new year meet and greet to build community.</a:t>
            </a:r>
          </a:p>
          <a:p>
            <a:pPr marL="238898" indent="-238898">
              <a:buFont typeface="+mj-lt"/>
              <a:buAutoNum type="arabicPeriod"/>
            </a:pPr>
            <a:r>
              <a:rPr lang="en-US" sz="1100" dirty="0"/>
              <a:t>Ask for assistance with campaign. </a:t>
            </a:r>
          </a:p>
          <a:p>
            <a:endParaRPr lang="en-US" sz="1000"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z="1100" smtClean="0"/>
              <a:pPr>
                <a:defRPr/>
              </a:pPr>
              <a:t>28</a:t>
            </a:fld>
            <a:endParaRPr lang="en-US" sz="1100" dirty="0"/>
          </a:p>
        </p:txBody>
      </p:sp>
    </p:spTree>
    <p:extLst>
      <p:ext uri="{BB962C8B-B14F-4D97-AF65-F5344CB8AC3E}">
        <p14:creationId xmlns:p14="http://schemas.microsoft.com/office/powerpoint/2010/main" val="86154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6602" y="4640406"/>
            <a:ext cx="5646305" cy="4480734"/>
          </a:xfrm>
        </p:spPr>
        <p:txBody>
          <a:bodyPr/>
          <a:lstStyle/>
          <a:p>
            <a:r>
              <a:rPr lang="en-US" sz="1100" dirty="0">
                <a:latin typeface="Verdana" panose="020B0604030504040204" pitchFamily="34" charset="0"/>
                <a:ea typeface="Verdana" panose="020B0604030504040204" pitchFamily="34" charset="0"/>
              </a:rPr>
              <a:t>Refer to </a:t>
            </a:r>
            <a:r>
              <a:rPr lang="en-US" sz="1100" b="1" dirty="0">
                <a:latin typeface="Verdana" panose="020B0604030504040204" pitchFamily="34" charset="0"/>
                <a:ea typeface="Verdana" panose="020B0604030504040204" pitchFamily="34" charset="0"/>
              </a:rPr>
              <a:t>Lead Guide, </a:t>
            </a:r>
            <a:r>
              <a:rPr lang="en-US" sz="1100" dirty="0">
                <a:latin typeface="Verdana" panose="020B0604030504040204" pitchFamily="34" charset="0"/>
                <a:ea typeface="Verdana" panose="020B0604030504040204" pitchFamily="34" charset="0"/>
              </a:rPr>
              <a:t>Empathy, pages 7-8</a:t>
            </a:r>
          </a:p>
          <a:p>
            <a:endParaRPr lang="en-US" sz="1100" dirty="0">
              <a:latin typeface="Verdana" panose="020B0604030504040204" pitchFamily="34" charset="0"/>
              <a:ea typeface="Verdana" panose="020B0604030504040204" pitchFamily="34" charset="0"/>
            </a:endParaRPr>
          </a:p>
          <a:p>
            <a:r>
              <a:rPr lang="en-US" sz="1100" dirty="0">
                <a:latin typeface="Verdana" panose="020B0604030504040204" pitchFamily="34" charset="0"/>
                <a:ea typeface="Calibri" panose="020F0502020204030204" pitchFamily="34" charset="0"/>
                <a:cs typeface="Arial" panose="020B0604020202020204" pitchFamily="34" charset="0"/>
              </a:rPr>
              <a:t>Empathy is the ability to understand and share the feelings, perspectives, and experiences of others.</a:t>
            </a:r>
            <a:r>
              <a:rPr lang="en-US" sz="1100" b="1" dirty="0">
                <a:latin typeface="Verdana" panose="020B0604030504040204" pitchFamily="34" charset="0"/>
                <a:ea typeface="Calibri" panose="020F0502020204030204" pitchFamily="34" charset="0"/>
              </a:rPr>
              <a:t> </a:t>
            </a:r>
            <a:r>
              <a:rPr lang="en-US" sz="1100" dirty="0">
                <a:latin typeface="Verdana" panose="020B0604030504040204" pitchFamily="34" charset="0"/>
                <a:ea typeface="Calibri" panose="020F0502020204030204" pitchFamily="34" charset="0"/>
                <a:cs typeface="Verdana" panose="020B0604030504040204" pitchFamily="34" charset="0"/>
              </a:rPr>
              <a:t>It’s important that we guide children in understanding and caring for people who are different from them and who may be facing challenges very different from their own challenges. Empathy builds healthy relationships, promotes social connections, and fosters community.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Bef>
                <a:spcPts val="303"/>
              </a:spcBef>
              <a:defRPr sz="1100" b="1">
                <a:solidFill>
                  <a:srgbClr val="0070C0"/>
                </a:solidFill>
              </a:defRPr>
            </a:pPr>
            <a:r>
              <a:rPr lang="en-US" sz="1100" dirty="0"/>
              <a:t>Ask for examples of what they did as a result of the last book. Did they:</a:t>
            </a:r>
          </a:p>
          <a:p>
            <a:pPr marL="165921" indent="-165921">
              <a:spcBef>
                <a:spcPts val="0"/>
              </a:spcBef>
              <a:buSzPct val="100000"/>
              <a:buFont typeface="Arial"/>
              <a:buChar char="•"/>
              <a:defRPr sz="1100"/>
            </a:pPr>
            <a:r>
              <a:rPr lang="en-US" sz="1100" dirty="0"/>
              <a:t>Listen actively with compassion.</a:t>
            </a:r>
          </a:p>
          <a:p>
            <a:pPr marL="165921" indent="-165921">
              <a:spcBef>
                <a:spcPts val="0"/>
              </a:spcBef>
              <a:buSzPct val="100000"/>
              <a:buFont typeface="Arial"/>
              <a:buChar char="•"/>
              <a:defRPr sz="1100"/>
            </a:pPr>
            <a:r>
              <a:rPr lang="en-US" sz="1100" dirty="0"/>
              <a:t>Encourage dialogue about racism, discrimination, and prejudice.</a:t>
            </a:r>
          </a:p>
          <a:p>
            <a:pPr marL="165921" indent="-165921">
              <a:spcBef>
                <a:spcPts val="0"/>
              </a:spcBef>
              <a:buSzPct val="100000"/>
              <a:buFont typeface="Arial"/>
              <a:buChar char="•"/>
              <a:defRPr sz="1100"/>
            </a:pPr>
            <a:r>
              <a:rPr lang="en-US" sz="1100" dirty="0"/>
              <a:t>Model how to </a:t>
            </a:r>
            <a:r>
              <a:rPr lang="en-US" sz="1100" i="1" dirty="0"/>
              <a:t>be a world changer</a:t>
            </a:r>
            <a:r>
              <a:rPr lang="en-US" sz="1100" dirty="0"/>
              <a:t>.  </a:t>
            </a:r>
            <a:endParaRPr lang="en-US" sz="1100" dirty="0">
              <a:latin typeface="Calibri"/>
              <a:ea typeface="Calibri"/>
              <a:cs typeface="Calibri"/>
              <a:sym typeface="Calibri"/>
            </a:endParaRPr>
          </a:p>
          <a:p>
            <a:pPr marL="165921" indent="-165921">
              <a:spcBef>
                <a:spcPts val="0"/>
              </a:spcBef>
              <a:buSzPct val="100000"/>
              <a:buFont typeface="Arial"/>
              <a:buChar char="•"/>
            </a:pPr>
            <a:r>
              <a:rPr lang="en-US" sz="1100" dirty="0"/>
              <a:t>Understand that other people can have different and equally valid perspectives</a:t>
            </a:r>
            <a:r>
              <a:rPr lang="en-US" sz="1100" b="1" dirty="0"/>
              <a:t>. </a:t>
            </a:r>
            <a:endParaRPr lang="en-US" sz="1100" dirty="0"/>
          </a:p>
          <a:p>
            <a:pPr>
              <a:spcBef>
                <a:spcPts val="0"/>
              </a:spcBef>
              <a:defRPr sz="1100"/>
            </a:pPr>
            <a:endParaRPr lang="en-US" sz="1100" dirty="0"/>
          </a:p>
          <a:p>
            <a:pPr>
              <a:spcBef>
                <a:spcPts val="0"/>
              </a:spcBef>
              <a:defRPr sz="1100" b="1">
                <a:solidFill>
                  <a:srgbClr val="0060AF"/>
                </a:solidFill>
              </a:defRPr>
            </a:pPr>
            <a:r>
              <a:rPr lang="en-US" sz="1100" dirty="0"/>
              <a:t>How to help students become Empathy Ambassadors:</a:t>
            </a:r>
          </a:p>
          <a:p>
            <a:pPr marL="165921" indent="-165921">
              <a:spcBef>
                <a:spcPts val="0"/>
              </a:spcBef>
              <a:buSzPct val="100000"/>
              <a:buFont typeface="Arial"/>
              <a:buChar char="•"/>
            </a:pPr>
            <a:r>
              <a:rPr lang="en-US" sz="1100" dirty="0"/>
              <a:t>Take time to understand the emotions expressed. Respond with understanding and compassion.</a:t>
            </a:r>
          </a:p>
          <a:p>
            <a:pPr marL="165921" indent="-165921">
              <a:spcBef>
                <a:spcPts val="0"/>
              </a:spcBef>
              <a:buSzPct val="100000"/>
              <a:buFont typeface="Arial"/>
              <a:buChar char="•"/>
            </a:pPr>
            <a:r>
              <a:rPr lang="en-US" sz="1100" dirty="0"/>
              <a:t>Be mindful of your emotions. Let them stand and move through them when appropriate.</a:t>
            </a:r>
          </a:p>
          <a:p>
            <a:pPr marL="165921" indent="-165921">
              <a:spcBef>
                <a:spcPts val="0"/>
              </a:spcBef>
              <a:buSzPct val="100000"/>
              <a:buFont typeface="Arial"/>
              <a:buChar char="•"/>
            </a:pPr>
            <a:r>
              <a:rPr lang="en-US" sz="1100" dirty="0"/>
              <a:t>Learn ways </a:t>
            </a:r>
            <a:r>
              <a:rPr lang="en-US" sz="1100" i="1" dirty="0"/>
              <a:t>to reconsider</a:t>
            </a:r>
            <a:r>
              <a:rPr lang="en-US" sz="1100" dirty="0"/>
              <a:t>, resolve conflict, and </a:t>
            </a:r>
            <a:r>
              <a:rPr lang="en-US" sz="1100" i="1" dirty="0"/>
              <a:t>offer second chances</a:t>
            </a:r>
            <a:r>
              <a:rPr lang="en-US" sz="1100" dirty="0"/>
              <a:t>.</a:t>
            </a:r>
          </a:p>
          <a:p>
            <a:pPr marL="165921" indent="-165921">
              <a:spcBef>
                <a:spcPts val="0"/>
              </a:spcBef>
              <a:buSzPct val="100000"/>
              <a:buFont typeface="Arial"/>
              <a:buChar char="•"/>
            </a:pPr>
            <a:r>
              <a:rPr lang="en-US" sz="1100" dirty="0"/>
              <a:t>Accept </a:t>
            </a:r>
            <a:r>
              <a:rPr lang="en-US" sz="1100" i="1" dirty="0"/>
              <a:t>genuine apologies</a:t>
            </a:r>
            <a:r>
              <a:rPr lang="en-US" sz="1100" dirty="0"/>
              <a:t>.</a:t>
            </a:r>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3</a:t>
            </a:fld>
            <a:endParaRPr lang="en-US" sz="1100" dirty="0">
              <a:solidFill>
                <a:srgbClr val="000000"/>
              </a:solidFill>
            </a:endParaRPr>
          </a:p>
        </p:txBody>
      </p:sp>
    </p:spTree>
    <p:extLst>
      <p:ext uri="{BB962C8B-B14F-4D97-AF65-F5344CB8AC3E}">
        <p14:creationId xmlns:p14="http://schemas.microsoft.com/office/powerpoint/2010/main" val="146386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26602" y="4740863"/>
            <a:ext cx="5646305" cy="3741881"/>
          </a:xfrm>
        </p:spPr>
        <p:txBody>
          <a:bodyPr/>
          <a:lstStyle/>
          <a:p>
            <a:pPr defTabSz="966584">
              <a:defRPr/>
            </a:pPr>
            <a:r>
              <a:rPr lang="en-US" sz="1100" dirty="0"/>
              <a:t>This story begins as the proverbial bull in a china shop. While the origin of the expression is not definitively known, it is believed to have originated in the 19</a:t>
            </a:r>
            <a:r>
              <a:rPr lang="en-US" sz="1100" baseline="30000" dirty="0"/>
              <a:t>th</a:t>
            </a:r>
            <a:r>
              <a:rPr lang="en-US" sz="1100" dirty="0"/>
              <a:t> century. The phrase as we know it today was first seen in political cartoons in the 1800’s. One popular theory is that the phrase was inspired by actual events. The image of a powerful and unwieldy creature in a setting of fragile, breakable objects became a metaphor for someone who moves through life with little regard for the consequences of their actions. Sharing this metaphor with your students will increase their understanding of Clovis’ story about love, respect, and empathy. </a:t>
            </a:r>
          </a:p>
          <a:p>
            <a:pPr defTabSz="966584">
              <a:defRPr/>
            </a:pPr>
            <a:r>
              <a:rPr lang="en-US" sz="1100" dirty="0">
                <a:latin typeface="Verdana" panose="020B0604030504040204" pitchFamily="34" charset="0"/>
                <a:ea typeface="Times New Roman" panose="02020603050405020304" pitchFamily="18" charset="0"/>
                <a:cs typeface="Times New Roman" panose="02020603050405020304" pitchFamily="18" charset="0"/>
              </a:rPr>
              <a:t>Empathy is the ability to understand and share feelings, perspectives, and experiences of others. </a:t>
            </a:r>
          </a:p>
          <a:p>
            <a:pPr marL="171441" indent="-171441" defTabSz="966584">
              <a:buFont typeface="Arial" panose="020B0604020202020204" pitchFamily="34" charset="0"/>
              <a:buChar char="•"/>
              <a:defRPr/>
            </a:pPr>
            <a:r>
              <a:rPr lang="en-US" sz="1100" dirty="0">
                <a:latin typeface="Verdana" panose="020B0604030504040204" pitchFamily="34" charset="0"/>
                <a:ea typeface="Times New Roman" panose="02020603050405020304" pitchFamily="18" charset="0"/>
                <a:cs typeface="Times New Roman" panose="02020603050405020304" pitchFamily="18" charset="0"/>
              </a:rPr>
              <a:t>When we empathize with others we can </a:t>
            </a:r>
            <a:r>
              <a:rPr lang="en-US" sz="1100" b="1" i="1" dirty="0">
                <a:latin typeface="Verdana" panose="020B0604030504040204" pitchFamily="34" charset="0"/>
                <a:ea typeface="Times New Roman" panose="02020603050405020304" pitchFamily="18" charset="0"/>
                <a:cs typeface="Times New Roman" panose="02020603050405020304" pitchFamily="18" charset="0"/>
              </a:rPr>
              <a:t>stop and think</a:t>
            </a:r>
            <a:r>
              <a:rPr lang="en-US" sz="1100" b="1" dirty="0">
                <a:latin typeface="Verdana" panose="020B0604030504040204" pitchFamily="34" charset="0"/>
                <a:ea typeface="Times New Roman" panose="02020603050405020304" pitchFamily="18" charset="0"/>
                <a:cs typeface="Times New Roman" panose="02020603050405020304" pitchFamily="18" charset="0"/>
              </a:rPr>
              <a:t> </a:t>
            </a:r>
            <a:r>
              <a:rPr lang="en-US" sz="1100" dirty="0">
                <a:latin typeface="Verdana" panose="020B0604030504040204" pitchFamily="34" charset="0"/>
                <a:ea typeface="Times New Roman" panose="02020603050405020304" pitchFamily="18" charset="0"/>
                <a:cs typeface="Times New Roman" panose="02020603050405020304" pitchFamily="18" charset="0"/>
              </a:rPr>
              <a:t>about the situation. </a:t>
            </a:r>
          </a:p>
          <a:p>
            <a:pPr marL="171441" indent="-171441" defTabSz="966584">
              <a:buFont typeface="Arial" panose="020B0604020202020204" pitchFamily="34" charset="0"/>
              <a:buChar char="•"/>
              <a:defRPr/>
            </a:pPr>
            <a:r>
              <a:rPr lang="en-US" sz="1100" dirty="0">
                <a:latin typeface="Verdana" panose="020B0604030504040204" pitchFamily="34" charset="0"/>
                <a:ea typeface="Times New Roman" panose="02020603050405020304" pitchFamily="18" charset="0"/>
                <a:cs typeface="Times New Roman" panose="02020603050405020304" pitchFamily="18" charset="0"/>
              </a:rPr>
              <a:t>To understand more, we can ask clarifying questions, such as, “Can you help me understand how you see this?” </a:t>
            </a:r>
          </a:p>
          <a:p>
            <a:pPr marL="171441" indent="-171441" defTabSz="966584">
              <a:buFont typeface="Arial" panose="020B0604020202020204" pitchFamily="34" charset="0"/>
              <a:buChar char="•"/>
              <a:defRPr/>
            </a:pPr>
            <a:r>
              <a:rPr lang="en-US" sz="1100" dirty="0">
                <a:latin typeface="Verdana" panose="020B0604030504040204" pitchFamily="34" charset="0"/>
                <a:ea typeface="Times New Roman" panose="02020603050405020304" pitchFamily="18" charset="0"/>
                <a:cs typeface="Times New Roman" panose="02020603050405020304" pitchFamily="18" charset="0"/>
              </a:rPr>
              <a:t>However, this should be done without telling the person how they should feel or are feeling. It is better to ask, “I am imagining that you feel this way, am I right?” </a:t>
            </a:r>
          </a:p>
          <a:p>
            <a:pPr marL="171441" indent="-171441" defTabSz="966584">
              <a:buFont typeface="Arial" panose="020B0604020202020204" pitchFamily="34" charset="0"/>
              <a:buChar char="•"/>
              <a:defRPr/>
            </a:pPr>
            <a:r>
              <a:rPr lang="en-US" sz="1100" dirty="0">
                <a:latin typeface="Verdana" panose="020B0604030504040204" pitchFamily="34" charset="0"/>
                <a:ea typeface="Times New Roman" panose="02020603050405020304" pitchFamily="18" charset="0"/>
                <a:cs typeface="Times New Roman" panose="02020603050405020304" pitchFamily="18" charset="0"/>
              </a:rPr>
              <a:t>Empathy allows us to connect with others and plays a crucial role in building and maintaining healthy relationships.</a:t>
            </a:r>
          </a:p>
          <a:p>
            <a:pPr defTabSz="966584">
              <a:defRPr/>
            </a:pPr>
            <a:endParaRPr lang="en-US" sz="1100" dirty="0">
              <a:solidFill>
                <a:srgbClr val="FF0000"/>
              </a:solidFill>
            </a:endParaRPr>
          </a:p>
          <a:p>
            <a:pPr marL="179173" indent="-179173" defTabSz="966584">
              <a:buFont typeface="Arial" panose="020B0604020202020204" pitchFamily="34" charset="0"/>
              <a:buChar char="•"/>
              <a:defRPr/>
            </a:pPr>
            <a:endParaRPr lang="en-US" sz="1100" dirty="0"/>
          </a:p>
          <a:p>
            <a:pPr>
              <a:spcBef>
                <a:spcPts val="0"/>
              </a:spcBef>
              <a:spcAft>
                <a:spcPts val="0"/>
              </a:spcAft>
            </a:pPr>
            <a:endParaRPr lang="en-US" sz="1100" dirty="0">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4</a:t>
            </a:fld>
            <a:endParaRPr lang="en-US" sz="1100" dirty="0">
              <a:solidFill>
                <a:srgbClr val="000000"/>
              </a:solidFill>
            </a:endParaRPr>
          </a:p>
        </p:txBody>
      </p:sp>
    </p:spTree>
    <p:extLst>
      <p:ext uri="{BB962C8B-B14F-4D97-AF65-F5344CB8AC3E}">
        <p14:creationId xmlns:p14="http://schemas.microsoft.com/office/powerpoint/2010/main" val="419914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1"/>
            <a:ext cx="5364480" cy="3600450"/>
          </a:xfrm>
        </p:spPr>
        <p:txBody>
          <a:bodyPr/>
          <a:lstStyle/>
          <a:p>
            <a:pPr>
              <a:spcBef>
                <a:spcPts val="0"/>
              </a:spcBef>
              <a:spcAft>
                <a:spcPts val="0"/>
              </a:spcAft>
            </a:pPr>
            <a:r>
              <a:rPr lang="en-US" sz="1100" dirty="0">
                <a:latin typeface="Verdana" panose="020B0604030504040204" pitchFamily="34" charset="0"/>
                <a:ea typeface="Calibri" panose="020F0502020204030204" pitchFamily="34" charset="0"/>
              </a:rPr>
              <a:t>Refer to </a:t>
            </a:r>
            <a:r>
              <a:rPr lang="en-US" sz="1100" b="1" dirty="0">
                <a:latin typeface="Verdana" panose="020B0604030504040204" pitchFamily="34" charset="0"/>
                <a:ea typeface="Calibri" panose="020F0502020204030204" pitchFamily="34" charset="0"/>
              </a:rPr>
              <a:t>Lesson Plan, </a:t>
            </a:r>
            <a:r>
              <a:rPr lang="en-US" sz="1100" dirty="0">
                <a:latin typeface="Verdana" panose="020B0604030504040204" pitchFamily="34" charset="0"/>
                <a:ea typeface="Calibri" panose="020F0502020204030204" pitchFamily="34" charset="0"/>
              </a:rPr>
              <a:t>Key Points, page 2</a:t>
            </a:r>
          </a:p>
          <a:p>
            <a:pPr>
              <a:spcBef>
                <a:spcPts val="0"/>
              </a:spcBef>
              <a:spcAft>
                <a:spcPts val="0"/>
              </a:spcAft>
            </a:pPr>
            <a:endParaRPr lang="en-US" sz="1100" dirty="0">
              <a:latin typeface="Verdana" panose="020B0604030504040204" pitchFamily="34" charset="0"/>
              <a:ea typeface="Calibri" panose="020F0502020204030204" pitchFamily="34" charset="0"/>
            </a:endParaRPr>
          </a:p>
          <a:p>
            <a:pPr>
              <a:spcBef>
                <a:spcPts val="0"/>
              </a:spcBef>
              <a:spcAft>
                <a:spcPts val="0"/>
              </a:spcAft>
            </a:pPr>
            <a:r>
              <a:rPr lang="en-US" sz="1100" dirty="0">
                <a:latin typeface="Verdana" panose="020B0604030504040204" pitchFamily="34" charset="0"/>
                <a:ea typeface="Times New Roman" panose="02020603050405020304" pitchFamily="18" charset="0"/>
                <a:cs typeface="Times New Roman" panose="02020603050405020304" pitchFamily="18" charset="0"/>
              </a:rPr>
              <a:t>The author, Katelyn Aronson, writes, “In this story, grace is something of a legacy bestowed on Clovis by a loved one. It isn’t until he embraces that forgiveness for himself that he can extend it to his rivals.” By the end of the story, Clovis demonstrates the strategy of </a:t>
            </a:r>
            <a:r>
              <a:rPr lang="en-US" sz="1100" i="1" dirty="0">
                <a:latin typeface="Verdana" panose="020B0604030504040204" pitchFamily="34" charset="0"/>
                <a:ea typeface="Times New Roman" panose="02020603050405020304" pitchFamily="18" charset="0"/>
                <a:cs typeface="Times New Roman" panose="02020603050405020304" pitchFamily="18" charset="0"/>
              </a:rPr>
              <a:t>reconsidering before he responds</a:t>
            </a:r>
            <a:r>
              <a:rPr lang="en-US" sz="1100" dirty="0">
                <a:latin typeface="Verdana" panose="020B0604030504040204" pitchFamily="34" charset="0"/>
                <a:ea typeface="Times New Roman" panose="02020603050405020304" pitchFamily="18" charset="0"/>
                <a:cs typeface="Times New Roman" panose="02020603050405020304" pitchFamily="18" charset="0"/>
              </a:rPr>
              <a:t>. This strategy is a cognitive process that influences your feelings and how you express them. It helps regulate emotional responses by changing how a person thinks about a behavior or situation before reacting. Learning this skill is key to being able to </a:t>
            </a:r>
            <a:r>
              <a:rPr lang="en-US" sz="1100" i="1" dirty="0">
                <a:latin typeface="Verdana" panose="020B0604030504040204" pitchFamily="34" charset="0"/>
                <a:ea typeface="Times New Roman" panose="02020603050405020304" pitchFamily="18" charset="0"/>
                <a:cs typeface="Times New Roman" panose="02020603050405020304" pitchFamily="18" charset="0"/>
              </a:rPr>
              <a:t>give second chances</a:t>
            </a:r>
            <a:r>
              <a:rPr lang="en-US" sz="1100" dirty="0">
                <a:latin typeface="Verdana" panose="020B0604030504040204" pitchFamily="34" charset="0"/>
                <a:ea typeface="Times New Roman" panose="02020603050405020304" pitchFamily="18" charset="0"/>
                <a:cs typeface="Times New Roman" panose="02020603050405020304" pitchFamily="18" charset="0"/>
              </a:rPr>
              <a:t> to yourself and others. </a:t>
            </a:r>
            <a:r>
              <a:rPr lang="en-US" sz="1000" dirty="0">
                <a:latin typeface="Verdana" panose="020B0604030504040204" pitchFamily="34" charset="0"/>
                <a:ea typeface="Calibri" panose="020F0502020204030204" pitchFamily="34" charset="0"/>
                <a:cs typeface="Times New Roman" panose="02020603050405020304" pitchFamily="18" charset="0"/>
              </a:rPr>
              <a:t> </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Here are videos about self-control and self-regulation:</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K-2 Self-control </a:t>
            </a:r>
            <a:r>
              <a:rPr lang="en-US" sz="1100" dirty="0">
                <a:hlinkClick r:id="rId3"/>
              </a:rPr>
              <a:t>https://www.youtube.com/watch?v=esAUQW8w1Ww</a:t>
            </a:r>
            <a:endParaRPr lang="en-US" sz="1100" dirty="0"/>
          </a:p>
          <a:p>
            <a:pPr>
              <a:spcBef>
                <a:spcPts val="0"/>
              </a:spcBef>
              <a:spcAft>
                <a:spcPts val="0"/>
              </a:spcAft>
            </a:pPr>
            <a:endParaRPr lang="en-US" sz="1100" dirty="0">
              <a:cs typeface="Times New Roman" panose="02020603050405020304" pitchFamily="18" charset="0"/>
            </a:endParaRPr>
          </a:p>
          <a:p>
            <a:pPr>
              <a:spcBef>
                <a:spcPts val="0"/>
              </a:spcBef>
              <a:spcAft>
                <a:spcPts val="0"/>
              </a:spcAft>
            </a:pPr>
            <a:r>
              <a:rPr lang="en-US" sz="1100" dirty="0">
                <a:cs typeface="Times New Roman" panose="02020603050405020304" pitchFamily="18" charset="0"/>
              </a:rPr>
              <a:t>3-6 </a:t>
            </a:r>
            <a:r>
              <a:rPr lang="en-US" sz="1100" dirty="0"/>
              <a:t>Cookie Monster Practices Self-Regulation </a:t>
            </a:r>
            <a:r>
              <a:rPr lang="en-US" sz="1100" dirty="0">
                <a:hlinkClick r:id="rId4"/>
              </a:rPr>
              <a:t>https://www.youtube.com/watch?v=j0YDE8_jsHk</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100" dirty="0"/>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sz="1100" dirty="0"/>
          </a:p>
          <a:p>
            <a:pPr fontAlgn="base"/>
            <a:endParaRPr lang="en-US" sz="1100" u="sng" dirty="0"/>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5</a:t>
            </a:fld>
            <a:endParaRPr lang="en-US" sz="1100" dirty="0">
              <a:solidFill>
                <a:srgbClr val="000000"/>
              </a:solidFill>
            </a:endParaRPr>
          </a:p>
        </p:txBody>
      </p:sp>
    </p:spTree>
    <p:extLst>
      <p:ext uri="{BB962C8B-B14F-4D97-AF65-F5344CB8AC3E}">
        <p14:creationId xmlns:p14="http://schemas.microsoft.com/office/powerpoint/2010/main" val="576513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100" dirty="0">
                <a:latin typeface="Verdana" panose="020B0604030504040204" pitchFamily="34" charset="0"/>
                <a:ea typeface="Verdana" panose="020B0604030504040204" pitchFamily="34" charset="0"/>
              </a:rPr>
              <a:t>This lesson has one conversation starter for K-6. Instructions are given on how to break it down for K-2 and 3-6.</a:t>
            </a:r>
          </a:p>
          <a:p>
            <a:pPr>
              <a:spcBef>
                <a:spcPts val="0"/>
              </a:spcBef>
              <a:spcAft>
                <a:spcPts val="0"/>
              </a:spcAft>
            </a:pPr>
            <a:endParaRPr lang="en-US" sz="1100" dirty="0">
              <a:latin typeface="Verdana" panose="020B0604030504040204" pitchFamily="34" charset="0"/>
              <a:ea typeface="Verdana" panose="020B0604030504040204" pitchFamily="34" charset="0"/>
            </a:endParaRPr>
          </a:p>
          <a:p>
            <a:pPr marL="171441" indent="-171441">
              <a:spcBef>
                <a:spcPts val="0"/>
              </a:spcBef>
              <a:spcAft>
                <a:spcPts val="0"/>
              </a:spcAft>
              <a:buFont typeface="Arial" panose="020B0604020202020204" pitchFamily="34" charset="0"/>
              <a:buChar char="•"/>
            </a:pPr>
            <a:r>
              <a:rPr lang="en-US" sz="1100" dirty="0">
                <a:latin typeface="Verdana" panose="020B0604030504040204" pitchFamily="34" charset="0"/>
                <a:ea typeface="Verdana" panose="020B0604030504040204" pitchFamily="34" charset="0"/>
              </a:rPr>
              <a:t>The K-2 activity is 2 slides long and the 3-6 is also. </a:t>
            </a:r>
          </a:p>
          <a:p>
            <a:pPr>
              <a:spcBef>
                <a:spcPts val="0"/>
              </a:spcBef>
              <a:spcAft>
                <a:spcPts val="0"/>
              </a:spcAft>
            </a:pPr>
            <a:endParaRPr lang="en-US" sz="1100" dirty="0">
              <a:latin typeface="Verdana" panose="020B0604030504040204" pitchFamily="34" charset="0"/>
              <a:ea typeface="Verdana" panose="020B0604030504040204" pitchFamily="34" charset="0"/>
            </a:endParaRPr>
          </a:p>
          <a:p>
            <a:pPr marL="171441" indent="-171441">
              <a:spcBef>
                <a:spcPts val="0"/>
              </a:spcBef>
              <a:spcAft>
                <a:spcPts val="0"/>
              </a:spcAft>
              <a:buFont typeface="Arial" panose="020B0604020202020204" pitchFamily="34" charset="0"/>
              <a:buChar char="•"/>
            </a:pPr>
            <a:r>
              <a:rPr lang="en-US" sz="1100" dirty="0">
                <a:latin typeface="Verdana" panose="020B0604030504040204" pitchFamily="34" charset="0"/>
                <a:ea typeface="Verdana" panose="020B0604030504040204" pitchFamily="34" charset="0"/>
              </a:rPr>
              <a:t>For Kindergarten shorten the story with the red balloon and green balloon. Also, only teach them 1 tool. One tool that is easy is to “smell the flowers and blow out the candles.”</a:t>
            </a:r>
          </a:p>
        </p:txBody>
      </p:sp>
      <p:sp>
        <p:nvSpPr>
          <p:cNvPr id="4" name="Slide Number Placeholder 3"/>
          <p:cNvSpPr>
            <a:spLocks noGrp="1"/>
          </p:cNvSpPr>
          <p:nvPr>
            <p:ph type="sldNum" sz="quarter" idx="10"/>
          </p:nvPr>
        </p:nvSpPr>
        <p:spPr/>
        <p:txBody>
          <a:bodyPr/>
          <a:lstStyle/>
          <a:p>
            <a:pPr defTabSz="955592">
              <a:defRPr/>
            </a:pPr>
            <a:fld id="{F50C3D00-B2F6-4D83-A049-FE51B6E62AD3}" type="slidenum">
              <a:rPr lang="en-US" sz="1100">
                <a:solidFill>
                  <a:srgbClr val="000000"/>
                </a:solidFill>
              </a:rPr>
              <a:pPr defTabSz="955592">
                <a:defRPr/>
              </a:pPr>
              <a:t>6</a:t>
            </a:fld>
            <a:endParaRPr lang="en-US" sz="1100" dirty="0">
              <a:solidFill>
                <a:srgbClr val="000000"/>
              </a:solidFill>
            </a:endParaRPr>
          </a:p>
        </p:txBody>
      </p:sp>
    </p:spTree>
    <p:extLst>
      <p:ext uri="{BB962C8B-B14F-4D97-AF65-F5344CB8AC3E}">
        <p14:creationId xmlns:p14="http://schemas.microsoft.com/office/powerpoint/2010/main" val="476391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Conversation Starter, pages 2-3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Take a feelings survey. Ask students give a thumbs up or down:</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Have you ever been angry?</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Does anyone feel angry now? (If yes, have students smell flowers and blow out candles.)</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Have you ever had a bad day? How did you feel? (sad, mad, frustrated, teary)</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Is anyone having a bad day today? </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I’d like you to meet RED. Use a red balloon and inflate it a little at a time as you tell the story of a bad day. This is a story of RED’s day:</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We arrived as the bell rang and RED was late to school. (Blow up the balloon.) Ask students to name the emotion that RED felt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At recess, someone cut in line, the whistle blew and RED didn’t get a turn. (Blow up the balloon.) Name the emotion RED felt.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When RED arrived home, they found out that someone let their pet frog out of the box and it was missing. (Blow up the balloon.) Ask students to name the emotion that RED felt. </a:t>
            </a:r>
          </a:p>
          <a:p>
            <a:pPr marL="342884" indent="-342884">
              <a:spcBef>
                <a:spcPts val="0"/>
              </a:spcBef>
              <a:spcAft>
                <a:spcPts val="0"/>
              </a:spcAft>
              <a:buFont typeface="Symbol" panose="05050102010706020507" pitchFamily="18" charset="2"/>
              <a:buChar char=""/>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Ask students, “What will happen if RED keeps getting full?” “How much more can happen?” Walk around and have students lightly touch the balloon to understand the stress.</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“What might happen if you encounter someone who feels like RED?” You can either hold up the balloon to block your vision or pop it.</a:t>
            </a: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z="1100" smtClean="0"/>
              <a:pPr>
                <a:defRPr/>
              </a:pPr>
              <a:t>7</a:t>
            </a:fld>
            <a:endParaRPr lang="en-US" sz="1100" dirty="0"/>
          </a:p>
        </p:txBody>
      </p:sp>
    </p:spTree>
    <p:extLst>
      <p:ext uri="{BB962C8B-B14F-4D97-AF65-F5344CB8AC3E}">
        <p14:creationId xmlns:p14="http://schemas.microsoft.com/office/powerpoint/2010/main" val="14693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Refer to </a:t>
            </a:r>
            <a:r>
              <a:rPr lang="en-US" sz="1100" b="1" dirty="0"/>
              <a:t>Lesson Plan</a:t>
            </a:r>
            <a:r>
              <a:rPr lang="en-US" sz="1100" dirty="0"/>
              <a:t>, Conversation Starter, pages 2-3 </a:t>
            </a:r>
          </a:p>
          <a:p>
            <a:pPr>
              <a:spcBef>
                <a:spcPts val="0"/>
              </a:spcBef>
              <a:spcAft>
                <a:spcPts val="0"/>
              </a:spcAft>
            </a:pP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100" dirty="0">
                <a:latin typeface="Verdana" panose="020B0604030504040204" pitchFamily="34" charset="0"/>
                <a:ea typeface="Calibri" panose="020F0502020204030204" pitchFamily="34" charset="0"/>
                <a:cs typeface="Times New Roman" panose="02020603050405020304" pitchFamily="18" charset="0"/>
              </a:rPr>
              <a:t>Now I want you to meet GREEN. Bring out a green balloon and blow it up and hold it so the air does not escape.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Retell the story, but add ways to accept the feeling and move through it.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For example, say when GREEN arrives late to school, “GREEN was worried they would be in trouble. Their tummy started to feel all rumbly, but then they remembered to (Have students do one of these as you blow up the balloon)”:</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take 5 breaths </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do belly breathing </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smell the flower and blow out the candles </a:t>
            </a:r>
            <a:r>
              <a:rPr lang="en-US" sz="1100" i="1" dirty="0">
                <a:latin typeface="Verdana" panose="020B0604030504040204" pitchFamily="34" charset="0"/>
                <a:ea typeface="Calibri" panose="020F0502020204030204" pitchFamily="34" charset="0"/>
                <a:cs typeface="Times New Roman" panose="02020603050405020304" pitchFamily="18" charset="0"/>
              </a:rPr>
              <a:t>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742915" lvl="1" indent="-285737">
              <a:spcBef>
                <a:spcPts val="0"/>
              </a:spcBef>
              <a:spcAft>
                <a:spcPts val="0"/>
              </a:spcAft>
              <a:buFont typeface="Courier New" panose="02070309020205020404" pitchFamily="49" charset="0"/>
              <a:buChar char="o"/>
            </a:pPr>
            <a:r>
              <a:rPr lang="en-US" sz="1100" i="1" dirty="0">
                <a:latin typeface="Verdana" panose="020B0604030504040204" pitchFamily="34" charset="0"/>
                <a:ea typeface="Calibri" panose="020F0502020204030204" pitchFamily="34" charset="0"/>
                <a:cs typeface="Times New Roman" panose="02020603050405020304" pitchFamily="18" charset="0"/>
              </a:rPr>
              <a:t>take 5 </a:t>
            </a:r>
            <a:r>
              <a:rPr lang="en-US" sz="1100" dirty="0">
                <a:latin typeface="Verdana" panose="020B0604030504040204" pitchFamily="34" charset="0"/>
                <a:ea typeface="Calibri" panose="020F0502020204030204" pitchFamily="34" charset="0"/>
                <a:cs typeface="Times New Roman" panose="02020603050405020304" pitchFamily="18" charset="0"/>
              </a:rPr>
              <a:t>- count to 5-10 slowly and take deep breaths</a:t>
            </a:r>
          </a:p>
          <a:p>
            <a:pPr marL="742915" lvl="1" indent="-285737">
              <a:spcBef>
                <a:spcPts val="0"/>
              </a:spcBef>
              <a:spcAft>
                <a:spcPts val="0"/>
              </a:spcAft>
              <a:buFont typeface="Courier New" panose="02070309020205020404" pitchFamily="49" charset="0"/>
              <a:buChar char="o"/>
            </a:pPr>
            <a:r>
              <a:rPr lang="en-US" sz="1100" dirty="0">
                <a:latin typeface="Verdana" panose="020B0604030504040204" pitchFamily="34" charset="0"/>
                <a:ea typeface="Calibri" panose="020F0502020204030204" pitchFamily="34" charset="0"/>
                <a:cs typeface="Times New Roman" panose="02020603050405020304" pitchFamily="18" charset="0"/>
              </a:rPr>
              <a:t>trace my hand with a finger moving over each finger while breathing slowly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Each time, as you do some of the calming techniques, let air out of the balloon until is it calm and deflated. </a:t>
            </a:r>
          </a:p>
          <a:p>
            <a:pPr marL="342884" indent="-342884">
              <a:spcBef>
                <a:spcPts val="0"/>
              </a:spcBef>
              <a:spcAft>
                <a:spcPts val="0"/>
              </a:spcAft>
              <a:buFont typeface="Symbol" panose="05050102010706020507" pitchFamily="18" charset="2"/>
              <a:buChar char=""/>
            </a:pPr>
            <a:r>
              <a:rPr lang="en-US" sz="1100" dirty="0">
                <a:latin typeface="Verdana" panose="020B0604030504040204" pitchFamily="34" charset="0"/>
                <a:ea typeface="Calibri" panose="020F0502020204030204" pitchFamily="34" charset="0"/>
                <a:cs typeface="Times New Roman" panose="02020603050405020304" pitchFamily="18" charset="0"/>
              </a:rPr>
              <a:t>Ask students to discuss what to do when they see another person become RED. How can they show empathy for the person and help them become GREEN?</a:t>
            </a:r>
          </a:p>
          <a:p>
            <a:r>
              <a:rPr lang="en-US" sz="1100" dirty="0">
                <a:latin typeface="Verdana" panose="020B0604030504040204" pitchFamily="34" charset="0"/>
                <a:ea typeface="Verdana" panose="020B0604030504040204" pitchFamily="34" charset="0"/>
                <a:cs typeface="Times New Roman" panose="02020603050405020304" pitchFamily="18" charset="0"/>
              </a:rPr>
              <a:t>After reading the book, the “I Get Angry When” handout is a good follow up activity</a:t>
            </a:r>
            <a:r>
              <a:rPr lang="en-US" sz="1100" dirty="0">
                <a:latin typeface="Calibri" panose="020F0502020204030204" pitchFamily="34" charset="0"/>
                <a:ea typeface="Calibri" panose="020F0502020204030204" pitchFamily="34" charset="0"/>
                <a:cs typeface="Times New Roman" panose="02020603050405020304" pitchFamily="18" charset="0"/>
              </a:rPr>
              <a:t>.</a:t>
            </a:r>
            <a:r>
              <a:rPr lang="en-US" sz="1100" b="1" dirty="0"/>
              <a:t> </a:t>
            </a:r>
          </a:p>
          <a:p>
            <a:pPr marL="179173" indent="-179173">
              <a:buFont typeface="Arial" panose="020B0604020202020204" pitchFamily="34" charset="0"/>
              <a:buChar char="•"/>
            </a:pPr>
            <a:endParaRPr lang="en-US" sz="1100" dirty="0">
              <a:solidFill>
                <a:srgbClr val="FF0000"/>
              </a:solidFill>
            </a:endParaRPr>
          </a:p>
          <a:p>
            <a:endParaRPr lang="en-US" sz="1100" b="1" dirty="0"/>
          </a:p>
          <a:p>
            <a:endParaRPr lang="en-US" sz="1100" dirty="0">
              <a:solidFill>
                <a:srgbClr val="FF0000"/>
              </a:solidFill>
            </a:endParaRPr>
          </a:p>
          <a:p>
            <a:endParaRPr lang="en-US" sz="110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F50C3D00-B2F6-4D83-A049-FE51B6E62AD3}" type="slidenum">
              <a:rPr lang="en-US" sz="1100" smtClean="0"/>
              <a:pPr>
                <a:defRPr/>
              </a:pPr>
              <a:t>8</a:t>
            </a:fld>
            <a:endParaRPr lang="en-US" sz="1100" dirty="0"/>
          </a:p>
        </p:txBody>
      </p:sp>
    </p:spTree>
    <p:extLst>
      <p:ext uri="{BB962C8B-B14F-4D97-AF65-F5344CB8AC3E}">
        <p14:creationId xmlns:p14="http://schemas.microsoft.com/office/powerpoint/2010/main" val="276434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0059" y="4560571"/>
            <a:ext cx="5179781" cy="4320540"/>
          </a:xfrm>
        </p:spPr>
        <p:txBody>
          <a:bodyPr/>
          <a:lstStyle/>
          <a:p>
            <a:r>
              <a:rPr lang="en-US" sz="1100" dirty="0"/>
              <a:t>Refer to </a:t>
            </a:r>
            <a:r>
              <a:rPr lang="en-US" sz="1100" b="1" dirty="0"/>
              <a:t>Lesson Plan</a:t>
            </a:r>
            <a:r>
              <a:rPr lang="en-US" sz="1100" dirty="0"/>
              <a:t>, Conversation Starter, page 3 </a:t>
            </a:r>
          </a:p>
          <a:p>
            <a:pPr>
              <a:spcBef>
                <a:spcPts val="0"/>
              </a:spcBef>
              <a:spcAft>
                <a:spcPts val="0"/>
              </a:spcAft>
              <a:tabLst>
                <a:tab pos="457178" algn="l"/>
              </a:tabLst>
            </a:pPr>
            <a:endParaRPr lang="en-US" dirty="0">
              <a:cs typeface="Times New Roman" panose="02020603050405020304" pitchFamily="18" charset="0"/>
            </a:endParaRPr>
          </a:p>
          <a:p>
            <a:pPr>
              <a:spcBef>
                <a:spcPts val="0"/>
              </a:spcBef>
              <a:spcAft>
                <a:spcPts val="0"/>
              </a:spcAft>
              <a:tabLst>
                <a:tab pos="457178" algn="l"/>
              </a:tabLst>
            </a:pPr>
            <a:r>
              <a:rPr lang="en-US" sz="1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Tell students you are going to talk about anger. Anger is a big emotion.</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Blow up a red balloon a little bit and talk about a time you felt really angry. Ask them to think of a time they felt angry and share with group. </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742915" lvl="1" indent="-285737">
              <a:spcBef>
                <a:spcPts val="0"/>
              </a:spcBef>
              <a:spcAft>
                <a:spcPts val="0"/>
              </a:spcAft>
              <a:buFont typeface="Arial" panose="020B0604020202020204" pitchFamily="34" charset="0"/>
              <a:buChar char="•"/>
              <a:tabLst>
                <a:tab pos="914356" algn="l"/>
              </a:tabLst>
            </a:pPr>
            <a:r>
              <a:rPr lang="en-US" sz="1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Blow up balloon with each example.</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742915" lvl="1" indent="-285737">
              <a:spcBef>
                <a:spcPts val="0"/>
              </a:spcBef>
              <a:spcAft>
                <a:spcPts val="0"/>
              </a:spcAft>
              <a:buFont typeface="Arial" panose="020B0604020202020204" pitchFamily="34" charset="0"/>
              <a:buChar char="•"/>
              <a:tabLst>
                <a:tab pos="914356" algn="l"/>
              </a:tabLst>
            </a:pPr>
            <a:r>
              <a:rPr lang="en-US" sz="1100" dirty="0">
                <a:solidFill>
                  <a:srgbClr val="000000"/>
                </a:solidFill>
                <a:latin typeface="Verdana" panose="020B0604030504040204" pitchFamily="34" charset="0"/>
                <a:ea typeface="Calibri" panose="020F0502020204030204" pitchFamily="34" charset="0"/>
                <a:cs typeface="Times New Roman" panose="02020603050405020304" pitchFamily="18" charset="0"/>
              </a:rPr>
              <a:t>Then just sit quietly and be in the moment for 15-25 seconds. Think about the example.</a:t>
            </a:r>
            <a:endParaRPr lang="en-US" sz="1100" dirty="0">
              <a:latin typeface="Verdana" panose="020B0604030504040204" pitchFamily="34" charset="0"/>
              <a:ea typeface="Calibri" panose="020F0502020204030204" pitchFamily="34" charset="0"/>
              <a:cs typeface="Times New Roman" panose="02020603050405020304" pitchFamily="18" charset="0"/>
            </a:endParaRPr>
          </a:p>
          <a:p>
            <a:pPr marL="342884" indent="-342884">
              <a:spcBef>
                <a:spcPts val="0"/>
              </a:spcBef>
              <a:spcAft>
                <a:spcPts val="0"/>
              </a:spcAft>
              <a:buFont typeface="Arial" panose="020B0604020202020204" pitchFamily="34" charset="0"/>
              <a:buChar char="•"/>
              <a:tabLst>
                <a:tab pos="457178" algn="l"/>
              </a:tabLst>
            </a:pPr>
            <a:r>
              <a:rPr lang="en-US" sz="1100" dirty="0">
                <a:latin typeface="Verdana" panose="020B0604030504040204" pitchFamily="34" charset="0"/>
                <a:ea typeface="Calibri" panose="020F0502020204030204" pitchFamily="34" charset="0"/>
                <a:cs typeface="Times New Roman" panose="02020603050405020304" pitchFamily="18" charset="0"/>
              </a:rPr>
              <a:t>Show the Emotion Iceberg Handout so only the top part is showing. Ask, “What do you think this is person feeling?”</a:t>
            </a:r>
            <a:endParaRPr lang="en-US" dirty="0"/>
          </a:p>
          <a:p>
            <a:r>
              <a:rPr lang="en-US" sz="1100" dirty="0"/>
              <a:t>Icebergs are large pieces of ice found floating in the ocean. What you can see from the surface can be misleading. Most of the iceberg is hidden below the water.</a:t>
            </a:r>
          </a:p>
          <a:p>
            <a:r>
              <a:rPr lang="en-US" sz="1100" dirty="0"/>
              <a:t>Think about a time you have been angry. What other emotions are hidden under this anger?</a:t>
            </a:r>
          </a:p>
          <a:p>
            <a:r>
              <a:rPr lang="en-US" sz="1100" dirty="0"/>
              <a:t>Write them on your white board or a piece of paper and show us.</a:t>
            </a:r>
          </a:p>
          <a:p>
            <a:r>
              <a:rPr lang="en-US" sz="1100" dirty="0"/>
              <a:t>(Go to next slide.)</a:t>
            </a:r>
          </a:p>
          <a:p>
            <a:endParaRPr lang="en-US" sz="1100" dirty="0"/>
          </a:p>
          <a:p>
            <a:endParaRPr lang="en-US" dirty="0"/>
          </a:p>
        </p:txBody>
      </p:sp>
      <p:sp>
        <p:nvSpPr>
          <p:cNvPr id="4" name="Slide Number Placeholder 3"/>
          <p:cNvSpPr>
            <a:spLocks noGrp="1"/>
          </p:cNvSpPr>
          <p:nvPr>
            <p:ph type="sldNum" sz="quarter" idx="10"/>
          </p:nvPr>
        </p:nvSpPr>
        <p:spPr/>
        <p:txBody>
          <a:bodyPr/>
          <a:lstStyle/>
          <a:p>
            <a:pPr defTabSz="914356">
              <a:defRPr/>
            </a:pPr>
            <a:fld id="{F50C3D00-B2F6-4D83-A049-FE51B6E62AD3}" type="slidenum">
              <a:rPr lang="en-US" sz="1100">
                <a:solidFill>
                  <a:srgbClr val="000000"/>
                </a:solidFill>
              </a:rPr>
              <a:pPr defTabSz="914356">
                <a:defRPr/>
              </a:pPr>
              <a:t>9</a:t>
            </a:fld>
            <a:endParaRPr lang="en-US" sz="1100" dirty="0">
              <a:solidFill>
                <a:srgbClr val="000000"/>
              </a:solidFill>
            </a:endParaRPr>
          </a:p>
        </p:txBody>
      </p:sp>
    </p:spTree>
    <p:extLst>
      <p:ext uri="{BB962C8B-B14F-4D97-AF65-F5344CB8AC3E}">
        <p14:creationId xmlns:p14="http://schemas.microsoft.com/office/powerpoint/2010/main" val="4077136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170704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140393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3540787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1627684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dirty="0"/>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122977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dirty="0"/>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2081434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dirty="0"/>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1342243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14624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3466886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135379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2162899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4243787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1853582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700687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909549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dirty="0"/>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4197127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dirty="0"/>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371814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dirty="0"/>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13035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733913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098243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74900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3378761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3203315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2296636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136134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253887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dirty="0"/>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1330950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dirty="0"/>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426143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dirty="0"/>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4152306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2737555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3149531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1798002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765813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endParaRPr lang="en-US" dirty="0"/>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extLst>
      <p:ext uri="{BB962C8B-B14F-4D97-AF65-F5344CB8AC3E}">
        <p14:creationId xmlns:p14="http://schemas.microsoft.com/office/powerpoint/2010/main" val="977881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1347878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4265495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1133134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dirty="0"/>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3284082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dirty="0"/>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dirty="0"/>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2776503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dirty="0"/>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17074782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424798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1221598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421290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4057180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95275" y="2252663"/>
            <a:ext cx="8697914" cy="1638301"/>
          </a:xfrm>
          <a:prstGeom prst="rect">
            <a:avLst/>
          </a:prstGeom>
        </p:spPr>
        <p:txBody>
          <a:bodyPr/>
          <a:lstStyle>
            <a:lvl1pPr>
              <a:lnSpc>
                <a:spcPct val="80000"/>
              </a:lnSpc>
              <a:defRPr sz="6400"/>
            </a:lvl1pPr>
          </a:lstStyle>
          <a:p>
            <a:r>
              <a:t>Title Text</a:t>
            </a:r>
          </a:p>
        </p:txBody>
      </p:sp>
      <p:sp>
        <p:nvSpPr>
          <p:cNvPr id="12" name="Body Level One…"/>
          <p:cNvSpPr txBox="1">
            <a:spLocks noGrp="1"/>
          </p:cNvSpPr>
          <p:nvPr>
            <p:ph type="body" sz="quarter" idx="1"/>
          </p:nvPr>
        </p:nvSpPr>
        <p:spPr>
          <a:xfrm>
            <a:off x="338138" y="3875087"/>
            <a:ext cx="2768601" cy="468313"/>
          </a:xfrm>
          <a:prstGeom prst="rect">
            <a:avLst/>
          </a:prstGeom>
        </p:spPr>
        <p:txBody>
          <a:bodyPr/>
          <a:lstStyle>
            <a:lvl1pPr>
              <a:spcBef>
                <a:spcPts val="700"/>
              </a:spcBef>
              <a:defRPr sz="1200"/>
            </a:lvl1pPr>
            <a:lvl2pPr marL="149754" indent="-148166">
              <a:spcBef>
                <a:spcPts val="700"/>
              </a:spcBef>
              <a:defRPr sz="1200"/>
            </a:lvl2pPr>
            <a:lvl3pPr marL="617537" indent="-152400">
              <a:spcBef>
                <a:spcPts val="700"/>
              </a:spcBef>
              <a:defRPr sz="1200"/>
            </a:lvl3pPr>
            <a:lvl4pPr marL="1044575" indent="-152400">
              <a:spcBef>
                <a:spcPts val="700"/>
              </a:spcBef>
              <a:defRPr sz="1200"/>
            </a:lvl4pPr>
            <a:lvl5pPr marL="1531937" indent="-152400">
              <a:spcBef>
                <a:spcPts val="700"/>
              </a:spcBef>
              <a:defRPr sz="1200"/>
            </a:lvl5pPr>
          </a:lstStyle>
          <a:p>
            <a:r>
              <a:t>Body Level One</a:t>
            </a:r>
          </a:p>
          <a:p>
            <a:pPr lvl="1"/>
            <a:r>
              <a:t>Body Level Two</a:t>
            </a:r>
          </a:p>
          <a:p>
            <a:pPr lvl="2"/>
            <a:r>
              <a:t>Body Level Three</a:t>
            </a:r>
          </a:p>
          <a:p>
            <a:pPr lvl="3"/>
            <a:r>
              <a:t>Body Level Four</a:t>
            </a:r>
          </a:p>
          <a:p>
            <a:pPr lvl="4"/>
            <a:r>
              <a:t>Body Level Five</a:t>
            </a:r>
          </a:p>
        </p:txBody>
      </p:sp>
      <p:pic>
        <p:nvPicPr>
          <p:cNvPr id="13" name="Picture 1" descr="Picture 1"/>
          <p:cNvPicPr>
            <a:picLocks noChangeAspect="1"/>
          </p:cNvPicPr>
          <p:nvPr/>
        </p:nvPicPr>
        <p:blipFill>
          <a:blip r:embed="rId2"/>
          <a:stretch>
            <a:fillRect/>
          </a:stretch>
        </p:blipFill>
        <p:spPr>
          <a:xfrm>
            <a:off x="442831" y="455052"/>
            <a:ext cx="1380523" cy="1059360"/>
          </a:xfrm>
          <a:prstGeom prst="rect">
            <a:avLst/>
          </a:prstGeom>
          <a:ln w="12700">
            <a:miter lim="400000"/>
          </a:ln>
        </p:spPr>
      </p:pic>
      <p:pic>
        <p:nvPicPr>
          <p:cNvPr id="14" name="Picture 2" descr="Picture 2"/>
          <p:cNvPicPr>
            <a:picLocks noChangeAspect="1"/>
          </p:cNvPicPr>
          <p:nvPr/>
        </p:nvPicPr>
        <p:blipFill>
          <a:blip r:embed="rId3"/>
          <a:stretch>
            <a:fillRect/>
          </a:stretch>
        </p:blipFill>
        <p:spPr>
          <a:xfrm>
            <a:off x="6948713" y="1062264"/>
            <a:ext cx="1660073" cy="451004"/>
          </a:xfrm>
          <a:prstGeom prst="rect">
            <a:avLst/>
          </a:prstGeom>
          <a:ln w="12700">
            <a:miter lim="400000"/>
          </a:ln>
        </p:spPr>
      </p:pic>
      <p:sp>
        <p:nvSpPr>
          <p:cNvPr id="15"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9293627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12667054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722312" y="4406900"/>
            <a:ext cx="7772401" cy="1362075"/>
          </a:xfrm>
          <a:prstGeom prst="rect">
            <a:avLst/>
          </a:prstGeom>
        </p:spPr>
        <p:txBody>
          <a:bodyPr/>
          <a:lstStyle>
            <a:lvl1pPr>
              <a:defRPr sz="4000" cap="all"/>
            </a:lvl1pPr>
          </a:lstStyle>
          <a:p>
            <a:r>
              <a:t>Title Text</a:t>
            </a:r>
          </a:p>
        </p:txBody>
      </p:sp>
      <p:sp>
        <p:nvSpPr>
          <p:cNvPr id="32"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1200"/>
              </a:spcBef>
              <a:defRPr sz="2000"/>
            </a:lvl1pPr>
            <a:lvl2pPr marL="0" indent="457200">
              <a:spcBef>
                <a:spcPts val="1200"/>
              </a:spcBef>
              <a:buSzTx/>
              <a:buNone/>
              <a:defRPr sz="2000"/>
            </a:lvl2pPr>
            <a:lvl3pPr marL="0" indent="914400">
              <a:spcBef>
                <a:spcPts val="1200"/>
              </a:spcBef>
              <a:buSzTx/>
              <a:buNone/>
              <a:defRPr sz="2000"/>
            </a:lvl3pPr>
            <a:lvl4pPr marL="0" indent="1371600">
              <a:spcBef>
                <a:spcPts val="1200"/>
              </a:spcBef>
              <a:buSzTx/>
              <a:buNone/>
              <a:defRPr sz="2000"/>
            </a:lvl4pPr>
            <a:lvl5pPr marL="0" indent="1828800">
              <a:spcBef>
                <a:spcPts val="12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8368582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sz="half" idx="1"/>
          </p:nvPr>
        </p:nvSpPr>
        <p:spPr>
          <a:xfrm>
            <a:off x="354013" y="1739900"/>
            <a:ext cx="4092576" cy="4375150"/>
          </a:xfrm>
          <a:prstGeom prst="rect">
            <a:avLst/>
          </a:prstGeom>
        </p:spPr>
        <p:txBody>
          <a:bodyPr/>
          <a:lstStyle>
            <a:lvl1pPr>
              <a:spcBef>
                <a:spcPts val="1600"/>
              </a:spcBef>
              <a:defRPr sz="2800"/>
            </a:lvl1pPr>
            <a:lvl2pPr marL="260879" indent="-259291">
              <a:spcBef>
                <a:spcPts val="1600"/>
              </a:spcBef>
              <a:defRPr sz="2800"/>
            </a:lvl2pPr>
            <a:lvl3pPr marL="785177" indent="-320039">
              <a:spcBef>
                <a:spcPts val="1600"/>
              </a:spcBef>
              <a:defRPr sz="2800"/>
            </a:lvl3pPr>
            <a:lvl4pPr marL="1247775" indent="-355600">
              <a:spcBef>
                <a:spcPts val="1600"/>
              </a:spcBef>
              <a:defRPr sz="2800"/>
            </a:lvl4pPr>
            <a:lvl5pPr marL="1735137" indent="-355599">
              <a:spcBef>
                <a:spcPts val="1600"/>
              </a:spcBef>
              <a:defRPr sz="280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28471509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dirty="0"/>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0"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1400"/>
              </a:spcBef>
              <a:defRPr sz="2400" b="1"/>
            </a:lvl1pPr>
            <a:lvl2pPr marL="0" indent="457200">
              <a:spcBef>
                <a:spcPts val="1400"/>
              </a:spcBef>
              <a:buSzTx/>
              <a:buNone/>
              <a:defRPr sz="2400" b="1"/>
            </a:lvl2pPr>
            <a:lvl3pPr marL="0" indent="914400">
              <a:spcBef>
                <a:spcPts val="1400"/>
              </a:spcBef>
              <a:buSzTx/>
              <a:buNone/>
              <a:defRPr sz="2400" b="1"/>
            </a:lvl3pPr>
            <a:lvl4pPr marL="0" indent="1371600">
              <a:spcBef>
                <a:spcPts val="1400"/>
              </a:spcBef>
              <a:buSzTx/>
              <a:buNone/>
              <a:defRPr sz="2400" b="1"/>
            </a:lvl4pPr>
            <a:lvl5pPr marL="0" indent="1828800">
              <a:spcBef>
                <a:spcPts val="14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1"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1400"/>
              </a:spcBef>
              <a:defRPr sz="2400" b="1"/>
            </a:pPr>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6071346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52915906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24178398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4"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75" name="Body Level One…"/>
          <p:cNvSpPr txBox="1">
            <a:spLocks noGrp="1"/>
          </p:cNvSpPr>
          <p:nvPr>
            <p:ph type="body" idx="1"/>
          </p:nvPr>
        </p:nvSpPr>
        <p:spPr>
          <a:xfrm>
            <a:off x="3575050" y="273050"/>
            <a:ext cx="5111750" cy="5853113"/>
          </a:xfrm>
          <a:prstGeom prst="rect">
            <a:avLst/>
          </a:prstGeom>
        </p:spPr>
        <p:txBody>
          <a:bodyPr/>
          <a:lstStyle>
            <a:lvl1pPr>
              <a:spcBef>
                <a:spcPts val="1900"/>
              </a:spcBef>
              <a:defRPr sz="3200"/>
            </a:lvl1pPr>
            <a:lvl2pPr marL="255588" indent="-254000">
              <a:spcBef>
                <a:spcPts val="1900"/>
              </a:spcBef>
              <a:defRPr sz="3200"/>
            </a:lvl2pPr>
            <a:lvl3pPr marL="769937" indent="-304800">
              <a:spcBef>
                <a:spcPts val="1900"/>
              </a:spcBef>
              <a:defRPr sz="3200"/>
            </a:lvl3pPr>
            <a:lvl4pPr marL="1257935" indent="-365760">
              <a:spcBef>
                <a:spcPts val="1900"/>
              </a:spcBef>
              <a:defRPr sz="3200"/>
            </a:lvl4pPr>
            <a:lvl5pPr marL="1745297" indent="-365759">
              <a:spcBef>
                <a:spcPts val="1900"/>
              </a:spcBef>
              <a:defRPr sz="3200"/>
            </a:lvl5pPr>
          </a:lstStyle>
          <a:p>
            <a:r>
              <a:t>Body Level One</a:t>
            </a:r>
          </a:p>
          <a:p>
            <a:pPr lvl="1"/>
            <a:r>
              <a:t>Body Level Two</a:t>
            </a:r>
          </a:p>
          <a:p>
            <a:pPr lvl="2"/>
            <a:r>
              <a:t>Body Level Three</a:t>
            </a:r>
          </a:p>
          <a:p>
            <a:pPr lvl="3"/>
            <a:r>
              <a:t>Body Level Four</a:t>
            </a:r>
          </a:p>
          <a:p>
            <a:pPr lvl="4"/>
            <a:r>
              <a:t>Body Level Five</a:t>
            </a:r>
          </a:p>
        </p:txBody>
      </p:sp>
      <p:sp>
        <p:nvSpPr>
          <p:cNvPr id="76" name="Text Placeholder 3"/>
          <p:cNvSpPr>
            <a:spLocks noGrp="1"/>
          </p:cNvSpPr>
          <p:nvPr>
            <p:ph type="body" sz="half" idx="21"/>
          </p:nvPr>
        </p:nvSpPr>
        <p:spPr>
          <a:xfrm>
            <a:off x="457199" y="1435100"/>
            <a:ext cx="3008315" cy="4691063"/>
          </a:xfrm>
          <a:prstGeom prst="rect">
            <a:avLst/>
          </a:prstGeom>
        </p:spPr>
        <p:txBody>
          <a:bodyPr/>
          <a:lstStyle/>
          <a:p>
            <a:pPr marL="0" indent="0">
              <a:spcBef>
                <a:spcPts val="800"/>
              </a:spcBef>
              <a:defRPr sz="1400"/>
            </a:pPr>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09167878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4"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85"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dirty="0"/>
          </a:p>
        </p:txBody>
      </p:sp>
      <p:sp>
        <p:nvSpPr>
          <p:cNvPr id="86"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800"/>
              </a:spcBef>
              <a:defRPr sz="1400"/>
            </a:lvl1pPr>
            <a:lvl2pPr marL="0" indent="457200">
              <a:spcBef>
                <a:spcPts val="800"/>
              </a:spcBef>
              <a:buSzTx/>
              <a:buNone/>
              <a:defRPr sz="1400"/>
            </a:lvl2pPr>
            <a:lvl3pPr marL="0" indent="914400">
              <a:spcBef>
                <a:spcPts val="800"/>
              </a:spcBef>
              <a:buSzTx/>
              <a:buNone/>
              <a:defRPr sz="1400"/>
            </a:lvl3pPr>
            <a:lvl4pPr marL="0" indent="1371600">
              <a:spcBef>
                <a:spcPts val="800"/>
              </a:spcBef>
              <a:buSzTx/>
              <a:buNone/>
              <a:defRPr sz="1400"/>
            </a:lvl4pPr>
            <a:lvl5pPr marL="0" indent="1828800">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2589762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4" name="Title Text"/>
          <p:cNvSpPr txBox="1">
            <a:spLocks noGrp="1"/>
          </p:cNvSpPr>
          <p:nvPr>
            <p:ph type="title"/>
          </p:nvPr>
        </p:nvSpPr>
        <p:spPr>
          <a:xfrm>
            <a:off x="295275" y="2252663"/>
            <a:ext cx="8697914" cy="1638301"/>
          </a:xfrm>
          <a:prstGeom prst="rect">
            <a:avLst/>
          </a:prstGeom>
        </p:spPr>
        <p:txBody>
          <a:bodyPr/>
          <a:lstStyle>
            <a:lvl1pPr>
              <a:lnSpc>
                <a:spcPct val="80000"/>
              </a:lnSpc>
              <a:defRPr sz="6400"/>
            </a:lvl1pPr>
          </a:lstStyle>
          <a:p>
            <a:r>
              <a:t>Title Text</a:t>
            </a:r>
          </a:p>
        </p:txBody>
      </p:sp>
      <p:sp>
        <p:nvSpPr>
          <p:cNvPr id="95" name="Body Level One…"/>
          <p:cNvSpPr txBox="1">
            <a:spLocks noGrp="1"/>
          </p:cNvSpPr>
          <p:nvPr>
            <p:ph type="body" sz="quarter" idx="1"/>
          </p:nvPr>
        </p:nvSpPr>
        <p:spPr>
          <a:xfrm>
            <a:off x="338138" y="3875087"/>
            <a:ext cx="2768601" cy="468313"/>
          </a:xfrm>
          <a:prstGeom prst="rect">
            <a:avLst/>
          </a:prstGeom>
        </p:spPr>
        <p:txBody>
          <a:bodyPr/>
          <a:lstStyle>
            <a:lvl1pPr>
              <a:spcBef>
                <a:spcPts val="700"/>
              </a:spcBef>
              <a:defRPr sz="1200"/>
            </a:lvl1pPr>
            <a:lvl2pPr marL="149754" indent="-148166">
              <a:spcBef>
                <a:spcPts val="700"/>
              </a:spcBef>
              <a:defRPr sz="1200"/>
            </a:lvl2pPr>
            <a:lvl3pPr marL="617537" indent="-152400">
              <a:spcBef>
                <a:spcPts val="700"/>
              </a:spcBef>
              <a:defRPr sz="1200"/>
            </a:lvl3pPr>
            <a:lvl4pPr marL="1044575" indent="-152400">
              <a:spcBef>
                <a:spcPts val="700"/>
              </a:spcBef>
              <a:defRPr sz="1200"/>
            </a:lvl4pPr>
            <a:lvl5pPr marL="1531937" indent="-152400">
              <a:spcBef>
                <a:spcPts val="700"/>
              </a:spcBef>
              <a:defRPr sz="1200"/>
            </a:lvl5pPr>
          </a:lstStyle>
          <a:p>
            <a:r>
              <a:t>Body Level One</a:t>
            </a:r>
          </a:p>
          <a:p>
            <a:pPr lvl="1"/>
            <a:r>
              <a:t>Body Level Two</a:t>
            </a:r>
          </a:p>
          <a:p>
            <a:pPr lvl="2"/>
            <a:r>
              <a:t>Body Level Three</a:t>
            </a:r>
          </a:p>
          <a:p>
            <a:pPr lvl="3"/>
            <a:r>
              <a:t>Body Level Four</a:t>
            </a:r>
          </a:p>
          <a:p>
            <a:pPr lvl="4"/>
            <a:r>
              <a:t>Body Level Five</a:t>
            </a:r>
          </a:p>
        </p:txBody>
      </p:sp>
      <p:pic>
        <p:nvPicPr>
          <p:cNvPr id="96" name="Picture 1" descr="Picture 1"/>
          <p:cNvPicPr>
            <a:picLocks noChangeAspect="1"/>
          </p:cNvPicPr>
          <p:nvPr/>
        </p:nvPicPr>
        <p:blipFill>
          <a:blip r:embed="rId2"/>
          <a:stretch>
            <a:fillRect/>
          </a:stretch>
        </p:blipFill>
        <p:spPr>
          <a:xfrm>
            <a:off x="442831" y="455052"/>
            <a:ext cx="1380523" cy="1059360"/>
          </a:xfrm>
          <a:prstGeom prst="rect">
            <a:avLst/>
          </a:prstGeom>
          <a:ln w="12700">
            <a:miter lim="400000"/>
          </a:ln>
        </p:spPr>
      </p:pic>
      <p:pic>
        <p:nvPicPr>
          <p:cNvPr id="97" name="Picture 2" descr="Picture 2"/>
          <p:cNvPicPr>
            <a:picLocks noChangeAspect="1"/>
          </p:cNvPicPr>
          <p:nvPr/>
        </p:nvPicPr>
        <p:blipFill>
          <a:blip r:embed="rId3"/>
          <a:stretch>
            <a:fillRect/>
          </a:stretch>
        </p:blipFill>
        <p:spPr>
          <a:xfrm>
            <a:off x="6948713" y="1062264"/>
            <a:ext cx="1660073" cy="451004"/>
          </a:xfrm>
          <a:prstGeom prst="rect">
            <a:avLst/>
          </a:prstGeom>
          <a:ln w="12700">
            <a:miter lim="400000"/>
          </a:ln>
        </p:spPr>
      </p:pic>
      <p:sp>
        <p:nvSpPr>
          <p:cNvPr id="98"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3125490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5" name="Title Text"/>
          <p:cNvSpPr txBox="1">
            <a:spLocks noGrp="1"/>
          </p:cNvSpPr>
          <p:nvPr>
            <p:ph type="title"/>
          </p:nvPr>
        </p:nvSpPr>
        <p:spPr>
          <a:prstGeom prst="rect">
            <a:avLst/>
          </a:prstGeom>
        </p:spPr>
        <p:txBody>
          <a:bodyPr/>
          <a:lstStyle/>
          <a:p>
            <a:r>
              <a:t>Title Text</a:t>
            </a:r>
          </a:p>
        </p:txBody>
      </p:sp>
      <p:sp>
        <p:nvSpPr>
          <p:cNvPr id="10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56738696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722312" y="4406900"/>
            <a:ext cx="7772401" cy="1362075"/>
          </a:xfrm>
          <a:prstGeom prst="rect">
            <a:avLst/>
          </a:prstGeom>
        </p:spPr>
        <p:txBody>
          <a:bodyPr/>
          <a:lstStyle>
            <a:lvl1pPr>
              <a:defRPr sz="4000" cap="all"/>
            </a:lvl1pPr>
          </a:lstStyle>
          <a:p>
            <a:r>
              <a:t>Title Text</a:t>
            </a:r>
          </a:p>
        </p:txBody>
      </p:sp>
      <p:sp>
        <p:nvSpPr>
          <p:cNvPr id="115"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1200"/>
              </a:spcBef>
              <a:defRPr sz="2000"/>
            </a:lvl1pPr>
            <a:lvl2pPr marL="0" indent="457200">
              <a:spcBef>
                <a:spcPts val="1200"/>
              </a:spcBef>
              <a:buSzTx/>
              <a:buNone/>
              <a:defRPr sz="2000"/>
            </a:lvl2pPr>
            <a:lvl3pPr marL="0" indent="914400">
              <a:spcBef>
                <a:spcPts val="1200"/>
              </a:spcBef>
              <a:buSzTx/>
              <a:buNone/>
              <a:defRPr sz="2000"/>
            </a:lvl3pPr>
            <a:lvl4pPr marL="0" indent="1371600">
              <a:spcBef>
                <a:spcPts val="1200"/>
              </a:spcBef>
              <a:buSzTx/>
              <a:buNone/>
              <a:defRPr sz="2000"/>
            </a:lvl4pPr>
            <a:lvl5pPr marL="0" indent="1828800">
              <a:spcBef>
                <a:spcPts val="12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80010358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23" name="Title Text"/>
          <p:cNvSpPr txBox="1">
            <a:spLocks noGrp="1"/>
          </p:cNvSpPr>
          <p:nvPr>
            <p:ph type="title"/>
          </p:nvPr>
        </p:nvSpPr>
        <p:spPr>
          <a:prstGeom prst="rect">
            <a:avLst/>
          </a:prstGeom>
        </p:spPr>
        <p:txBody>
          <a:bodyPr/>
          <a:lstStyle/>
          <a:p>
            <a:r>
              <a:t>Title Text</a:t>
            </a:r>
          </a:p>
        </p:txBody>
      </p:sp>
      <p:sp>
        <p:nvSpPr>
          <p:cNvPr id="124" name="Body Level One…"/>
          <p:cNvSpPr txBox="1">
            <a:spLocks noGrp="1"/>
          </p:cNvSpPr>
          <p:nvPr>
            <p:ph type="body" sz="half" idx="1"/>
          </p:nvPr>
        </p:nvSpPr>
        <p:spPr>
          <a:xfrm>
            <a:off x="354013" y="1739900"/>
            <a:ext cx="4092576" cy="4375150"/>
          </a:xfrm>
          <a:prstGeom prst="rect">
            <a:avLst/>
          </a:prstGeom>
        </p:spPr>
        <p:txBody>
          <a:bodyPr/>
          <a:lstStyle>
            <a:lvl1pPr>
              <a:spcBef>
                <a:spcPts val="1600"/>
              </a:spcBef>
              <a:defRPr sz="2800"/>
            </a:lvl1pPr>
            <a:lvl2pPr marL="260879" indent="-259291">
              <a:spcBef>
                <a:spcPts val="1600"/>
              </a:spcBef>
              <a:defRPr sz="2800"/>
            </a:lvl2pPr>
            <a:lvl3pPr marL="785177" indent="-320039">
              <a:spcBef>
                <a:spcPts val="1600"/>
              </a:spcBef>
              <a:defRPr sz="2800"/>
            </a:lvl3pPr>
            <a:lvl4pPr marL="1247775" indent="-355600">
              <a:spcBef>
                <a:spcPts val="1600"/>
              </a:spcBef>
              <a:defRPr sz="2800"/>
            </a:lvl4pPr>
            <a:lvl5pPr marL="1735137" indent="-355599">
              <a:spcBef>
                <a:spcPts val="1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53496130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3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33"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1400"/>
              </a:spcBef>
              <a:defRPr sz="2400" b="1"/>
            </a:lvl1pPr>
            <a:lvl2pPr marL="0" indent="457200">
              <a:spcBef>
                <a:spcPts val="1400"/>
              </a:spcBef>
              <a:buSzTx/>
              <a:buNone/>
              <a:defRPr sz="2400" b="1"/>
            </a:lvl2pPr>
            <a:lvl3pPr marL="0" indent="914400">
              <a:spcBef>
                <a:spcPts val="1400"/>
              </a:spcBef>
              <a:buSzTx/>
              <a:buNone/>
              <a:defRPr sz="2400" b="1"/>
            </a:lvl3pPr>
            <a:lvl4pPr marL="0" indent="1371600">
              <a:spcBef>
                <a:spcPts val="1400"/>
              </a:spcBef>
              <a:buSzTx/>
              <a:buNone/>
              <a:defRPr sz="2400" b="1"/>
            </a:lvl4pPr>
            <a:lvl5pPr marL="0" indent="1828800">
              <a:spcBef>
                <a:spcPts val="14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4"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1400"/>
              </a:spcBef>
              <a:defRPr sz="2400" b="1"/>
            </a:pPr>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6968303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dirty="0"/>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42" name="Title Text"/>
          <p:cNvSpPr txBox="1">
            <a:spLocks noGrp="1"/>
          </p:cNvSpPr>
          <p:nvPr>
            <p:ph type="title"/>
          </p:nvPr>
        </p:nvSpPr>
        <p:spPr>
          <a:prstGeom prst="rect">
            <a:avLst/>
          </a:prstGeom>
        </p:spPr>
        <p:txBody>
          <a:bodyPr/>
          <a:lstStyle/>
          <a:p>
            <a:r>
              <a:t>Title Text</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51699214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89537495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158" name="Body Level One…"/>
          <p:cNvSpPr txBox="1">
            <a:spLocks noGrp="1"/>
          </p:cNvSpPr>
          <p:nvPr>
            <p:ph type="body" idx="1"/>
          </p:nvPr>
        </p:nvSpPr>
        <p:spPr>
          <a:xfrm>
            <a:off x="3575050" y="273050"/>
            <a:ext cx="5111750" cy="5853113"/>
          </a:xfrm>
          <a:prstGeom prst="rect">
            <a:avLst/>
          </a:prstGeom>
        </p:spPr>
        <p:txBody>
          <a:bodyPr/>
          <a:lstStyle>
            <a:lvl1pPr>
              <a:spcBef>
                <a:spcPts val="1900"/>
              </a:spcBef>
              <a:defRPr sz="3200"/>
            </a:lvl1pPr>
            <a:lvl2pPr marL="255588" indent="-254000">
              <a:spcBef>
                <a:spcPts val="1900"/>
              </a:spcBef>
              <a:defRPr sz="3200"/>
            </a:lvl2pPr>
            <a:lvl3pPr marL="769937" indent="-304800">
              <a:spcBef>
                <a:spcPts val="1900"/>
              </a:spcBef>
              <a:defRPr sz="3200"/>
            </a:lvl3pPr>
            <a:lvl4pPr marL="1257935" indent="-365760">
              <a:spcBef>
                <a:spcPts val="1900"/>
              </a:spcBef>
              <a:defRPr sz="3200"/>
            </a:lvl4pPr>
            <a:lvl5pPr marL="1745297" indent="-365759">
              <a:spcBef>
                <a:spcPts val="1900"/>
              </a:spcBef>
              <a:defRPr sz="3200"/>
            </a:lvl5pPr>
          </a:lstStyle>
          <a:p>
            <a:r>
              <a:t>Body Level One</a:t>
            </a:r>
          </a:p>
          <a:p>
            <a:pPr lvl="1"/>
            <a:r>
              <a:t>Body Level Two</a:t>
            </a:r>
          </a:p>
          <a:p>
            <a:pPr lvl="2"/>
            <a:r>
              <a:t>Body Level Three</a:t>
            </a:r>
          </a:p>
          <a:p>
            <a:pPr lvl="3"/>
            <a:r>
              <a:t>Body Level Four</a:t>
            </a:r>
          </a:p>
          <a:p>
            <a:pPr lvl="4"/>
            <a:r>
              <a:t>Body Level Five</a:t>
            </a:r>
          </a:p>
        </p:txBody>
      </p:sp>
      <p:sp>
        <p:nvSpPr>
          <p:cNvPr id="159" name="Text Placeholder 3"/>
          <p:cNvSpPr>
            <a:spLocks noGrp="1"/>
          </p:cNvSpPr>
          <p:nvPr>
            <p:ph type="body" sz="half" idx="21"/>
          </p:nvPr>
        </p:nvSpPr>
        <p:spPr>
          <a:xfrm>
            <a:off x="457199" y="1435100"/>
            <a:ext cx="3008315" cy="4691063"/>
          </a:xfrm>
          <a:prstGeom prst="rect">
            <a:avLst/>
          </a:prstGeom>
        </p:spPr>
        <p:txBody>
          <a:bodyPr/>
          <a:lstStyle/>
          <a:p>
            <a:pPr marL="0" indent="0">
              <a:spcBef>
                <a:spcPts val="800"/>
              </a:spcBef>
              <a:defRPr sz="1400"/>
            </a:pPr>
            <a:endParaRP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61366799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168"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dirty="0"/>
          </a:p>
        </p:txBody>
      </p:sp>
      <p:sp>
        <p:nvSpPr>
          <p:cNvPr id="169"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800"/>
              </a:spcBef>
              <a:defRPr sz="1400"/>
            </a:lvl1pPr>
            <a:lvl2pPr marL="0" indent="457200">
              <a:spcBef>
                <a:spcPts val="800"/>
              </a:spcBef>
              <a:buSzTx/>
              <a:buNone/>
              <a:defRPr sz="1400"/>
            </a:lvl2pPr>
            <a:lvl3pPr marL="0" indent="914400">
              <a:spcBef>
                <a:spcPts val="800"/>
              </a:spcBef>
              <a:buSzTx/>
              <a:buNone/>
              <a:defRPr sz="1400"/>
            </a:lvl3pPr>
            <a:lvl4pPr marL="0" indent="1371600">
              <a:spcBef>
                <a:spcPts val="800"/>
              </a:spcBef>
              <a:buSzTx/>
              <a:buNone/>
              <a:defRPr sz="1400"/>
            </a:lvl4pPr>
            <a:lvl5pPr marL="0" indent="1828800">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64354097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295275" y="2252663"/>
            <a:ext cx="8697914" cy="1638301"/>
          </a:xfrm>
          <a:prstGeom prst="rect">
            <a:avLst/>
          </a:prstGeom>
        </p:spPr>
        <p:txBody>
          <a:bodyPr/>
          <a:lstStyle>
            <a:lvl1pPr>
              <a:lnSpc>
                <a:spcPct val="80000"/>
              </a:lnSpc>
              <a:defRPr sz="6400"/>
            </a:lvl1pPr>
          </a:lstStyle>
          <a:p>
            <a:r>
              <a:t>Title Text</a:t>
            </a:r>
          </a:p>
        </p:txBody>
      </p:sp>
      <p:sp>
        <p:nvSpPr>
          <p:cNvPr id="178" name="Body Level One…"/>
          <p:cNvSpPr txBox="1">
            <a:spLocks noGrp="1"/>
          </p:cNvSpPr>
          <p:nvPr>
            <p:ph type="body" sz="quarter" idx="1"/>
          </p:nvPr>
        </p:nvSpPr>
        <p:spPr>
          <a:xfrm>
            <a:off x="338138" y="3875087"/>
            <a:ext cx="2768601" cy="468313"/>
          </a:xfrm>
          <a:prstGeom prst="rect">
            <a:avLst/>
          </a:prstGeom>
        </p:spPr>
        <p:txBody>
          <a:bodyPr/>
          <a:lstStyle>
            <a:lvl1pPr>
              <a:spcBef>
                <a:spcPts val="700"/>
              </a:spcBef>
              <a:defRPr sz="1200"/>
            </a:lvl1pPr>
            <a:lvl2pPr marL="149754" indent="-148166">
              <a:spcBef>
                <a:spcPts val="700"/>
              </a:spcBef>
              <a:defRPr sz="1200"/>
            </a:lvl2pPr>
            <a:lvl3pPr marL="617537" indent="-152400">
              <a:spcBef>
                <a:spcPts val="700"/>
              </a:spcBef>
              <a:defRPr sz="1200"/>
            </a:lvl3pPr>
            <a:lvl4pPr marL="1044575" indent="-152400">
              <a:spcBef>
                <a:spcPts val="700"/>
              </a:spcBef>
              <a:defRPr sz="1200"/>
            </a:lvl4pPr>
            <a:lvl5pPr marL="1531937" indent="-152400">
              <a:spcBef>
                <a:spcPts val="700"/>
              </a:spcBef>
              <a:defRPr sz="1200"/>
            </a:lvl5pPr>
          </a:lstStyle>
          <a:p>
            <a:r>
              <a:t>Body Level One</a:t>
            </a:r>
          </a:p>
          <a:p>
            <a:pPr lvl="1"/>
            <a:r>
              <a:t>Body Level Two</a:t>
            </a:r>
          </a:p>
          <a:p>
            <a:pPr lvl="2"/>
            <a:r>
              <a:t>Body Level Three</a:t>
            </a:r>
          </a:p>
          <a:p>
            <a:pPr lvl="3"/>
            <a:r>
              <a:t>Body Level Four</a:t>
            </a:r>
          </a:p>
          <a:p>
            <a:pPr lvl="4"/>
            <a:r>
              <a:t>Body Level Five</a:t>
            </a:r>
          </a:p>
        </p:txBody>
      </p:sp>
      <p:pic>
        <p:nvPicPr>
          <p:cNvPr id="179" name="Picture 1" descr="Picture 1"/>
          <p:cNvPicPr>
            <a:picLocks noChangeAspect="1"/>
          </p:cNvPicPr>
          <p:nvPr/>
        </p:nvPicPr>
        <p:blipFill>
          <a:blip r:embed="rId2"/>
          <a:stretch>
            <a:fillRect/>
          </a:stretch>
        </p:blipFill>
        <p:spPr>
          <a:xfrm>
            <a:off x="442831" y="455052"/>
            <a:ext cx="1380523" cy="1059360"/>
          </a:xfrm>
          <a:prstGeom prst="rect">
            <a:avLst/>
          </a:prstGeom>
          <a:ln w="12700">
            <a:miter lim="400000"/>
          </a:ln>
        </p:spPr>
      </p:pic>
      <p:pic>
        <p:nvPicPr>
          <p:cNvPr id="180" name="Picture 2" descr="Picture 2"/>
          <p:cNvPicPr>
            <a:picLocks noChangeAspect="1"/>
          </p:cNvPicPr>
          <p:nvPr/>
        </p:nvPicPr>
        <p:blipFill>
          <a:blip r:embed="rId3"/>
          <a:stretch>
            <a:fillRect/>
          </a:stretch>
        </p:blipFill>
        <p:spPr>
          <a:xfrm>
            <a:off x="6948713" y="1062264"/>
            <a:ext cx="1660073" cy="451004"/>
          </a:xfrm>
          <a:prstGeom prst="rect">
            <a:avLst/>
          </a:prstGeom>
          <a:ln w="12700">
            <a:miter lim="400000"/>
          </a:ln>
        </p:spPr>
      </p:pic>
      <p:sp>
        <p:nvSpPr>
          <p:cNvPr id="181"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1684585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88" name="Title Text"/>
          <p:cNvSpPr txBox="1">
            <a:spLocks noGrp="1"/>
          </p:cNvSpPr>
          <p:nvPr>
            <p:ph type="title"/>
          </p:nvPr>
        </p:nvSpPr>
        <p:spPr>
          <a:prstGeom prst="rect">
            <a:avLst/>
          </a:prstGeom>
        </p:spPr>
        <p:txBody>
          <a:bodyPr/>
          <a:lstStyle/>
          <a:p>
            <a:r>
              <a:t>Title Text</a:t>
            </a:r>
          </a:p>
        </p:txBody>
      </p:sp>
      <p:sp>
        <p:nvSpPr>
          <p:cNvPr id="1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20426697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97" name="Title Text"/>
          <p:cNvSpPr txBox="1">
            <a:spLocks noGrp="1"/>
          </p:cNvSpPr>
          <p:nvPr>
            <p:ph type="title"/>
          </p:nvPr>
        </p:nvSpPr>
        <p:spPr>
          <a:xfrm>
            <a:off x="722312" y="4406900"/>
            <a:ext cx="7772401" cy="1362075"/>
          </a:xfrm>
          <a:prstGeom prst="rect">
            <a:avLst/>
          </a:prstGeom>
        </p:spPr>
        <p:txBody>
          <a:bodyPr/>
          <a:lstStyle>
            <a:lvl1pPr>
              <a:defRPr sz="4000" cap="all"/>
            </a:lvl1pPr>
          </a:lstStyle>
          <a:p>
            <a:r>
              <a:t>Title Text</a:t>
            </a:r>
          </a:p>
        </p:txBody>
      </p:sp>
      <p:sp>
        <p:nvSpPr>
          <p:cNvPr id="198"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1200"/>
              </a:spcBef>
              <a:defRPr sz="2000"/>
            </a:lvl1pPr>
            <a:lvl2pPr marL="0" indent="457200">
              <a:spcBef>
                <a:spcPts val="1200"/>
              </a:spcBef>
              <a:buSzTx/>
              <a:buNone/>
              <a:defRPr sz="2000"/>
            </a:lvl2pPr>
            <a:lvl3pPr marL="0" indent="914400">
              <a:spcBef>
                <a:spcPts val="1200"/>
              </a:spcBef>
              <a:buSzTx/>
              <a:buNone/>
              <a:defRPr sz="2000"/>
            </a:lvl3pPr>
            <a:lvl4pPr marL="0" indent="1371600">
              <a:spcBef>
                <a:spcPts val="1200"/>
              </a:spcBef>
              <a:buSzTx/>
              <a:buNone/>
              <a:defRPr sz="2000"/>
            </a:lvl4pPr>
            <a:lvl5pPr marL="0" indent="1828800">
              <a:spcBef>
                <a:spcPts val="12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08711239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06" name="Title Text"/>
          <p:cNvSpPr txBox="1">
            <a:spLocks noGrp="1"/>
          </p:cNvSpPr>
          <p:nvPr>
            <p:ph type="title"/>
          </p:nvPr>
        </p:nvSpPr>
        <p:spPr>
          <a:prstGeom prst="rect">
            <a:avLst/>
          </a:prstGeom>
        </p:spPr>
        <p:txBody>
          <a:bodyPr/>
          <a:lstStyle/>
          <a:p>
            <a:r>
              <a:t>Title Text</a:t>
            </a:r>
          </a:p>
        </p:txBody>
      </p:sp>
      <p:sp>
        <p:nvSpPr>
          <p:cNvPr id="207" name="Body Level One…"/>
          <p:cNvSpPr txBox="1">
            <a:spLocks noGrp="1"/>
          </p:cNvSpPr>
          <p:nvPr>
            <p:ph type="body" sz="half" idx="1"/>
          </p:nvPr>
        </p:nvSpPr>
        <p:spPr>
          <a:xfrm>
            <a:off x="354013" y="1739900"/>
            <a:ext cx="4092576" cy="4375150"/>
          </a:xfrm>
          <a:prstGeom prst="rect">
            <a:avLst/>
          </a:prstGeom>
        </p:spPr>
        <p:txBody>
          <a:bodyPr/>
          <a:lstStyle>
            <a:lvl1pPr>
              <a:spcBef>
                <a:spcPts val="1600"/>
              </a:spcBef>
              <a:defRPr sz="2800"/>
            </a:lvl1pPr>
            <a:lvl2pPr marL="260879" indent="-259291">
              <a:spcBef>
                <a:spcPts val="1600"/>
              </a:spcBef>
              <a:defRPr sz="2800"/>
            </a:lvl2pPr>
            <a:lvl3pPr marL="785177" indent="-320039">
              <a:spcBef>
                <a:spcPts val="1600"/>
              </a:spcBef>
              <a:defRPr sz="2800"/>
            </a:lvl3pPr>
            <a:lvl4pPr marL="1247775" indent="-355600">
              <a:spcBef>
                <a:spcPts val="1600"/>
              </a:spcBef>
              <a:defRPr sz="2800"/>
            </a:lvl4pPr>
            <a:lvl5pPr marL="1735137" indent="-355599">
              <a:spcBef>
                <a:spcPts val="1600"/>
              </a:spcBef>
              <a:defRPr sz="2800"/>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32125571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16"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1400"/>
              </a:spcBef>
              <a:defRPr sz="2400" b="1"/>
            </a:lvl1pPr>
            <a:lvl2pPr marL="0" indent="457200">
              <a:spcBef>
                <a:spcPts val="1400"/>
              </a:spcBef>
              <a:buSzTx/>
              <a:buNone/>
              <a:defRPr sz="2400" b="1"/>
            </a:lvl2pPr>
            <a:lvl3pPr marL="0" indent="914400">
              <a:spcBef>
                <a:spcPts val="1400"/>
              </a:spcBef>
              <a:buSzTx/>
              <a:buNone/>
              <a:defRPr sz="2400" b="1"/>
            </a:lvl3pPr>
            <a:lvl4pPr marL="0" indent="1371600">
              <a:spcBef>
                <a:spcPts val="1400"/>
              </a:spcBef>
              <a:buSzTx/>
              <a:buNone/>
              <a:defRPr sz="2400" b="1"/>
            </a:lvl4pPr>
            <a:lvl5pPr marL="0" indent="1828800">
              <a:spcBef>
                <a:spcPts val="14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17"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1400"/>
              </a:spcBef>
              <a:defRPr sz="2400" b="1"/>
            </a:pPr>
            <a:endParaRPr/>
          </a:p>
        </p:txBody>
      </p:sp>
      <p:sp>
        <p:nvSpPr>
          <p:cNvPr id="21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90176625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25" name="Title Text"/>
          <p:cNvSpPr txBox="1">
            <a:spLocks noGrp="1"/>
          </p:cNvSpPr>
          <p:nvPr>
            <p:ph type="title"/>
          </p:nvPr>
        </p:nvSpPr>
        <p:spPr>
          <a:prstGeom prst="rect">
            <a:avLst/>
          </a:prstGeom>
        </p:spPr>
        <p:txBody>
          <a:bodyPr/>
          <a:lstStyle/>
          <a:p>
            <a:r>
              <a:t>Title Text</a:t>
            </a: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8472999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87744886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40"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241" name="Body Level One…"/>
          <p:cNvSpPr txBox="1">
            <a:spLocks noGrp="1"/>
          </p:cNvSpPr>
          <p:nvPr>
            <p:ph type="body" idx="1"/>
          </p:nvPr>
        </p:nvSpPr>
        <p:spPr>
          <a:xfrm>
            <a:off x="3575050" y="273050"/>
            <a:ext cx="5111750" cy="5853113"/>
          </a:xfrm>
          <a:prstGeom prst="rect">
            <a:avLst/>
          </a:prstGeom>
        </p:spPr>
        <p:txBody>
          <a:bodyPr/>
          <a:lstStyle>
            <a:lvl1pPr>
              <a:spcBef>
                <a:spcPts val="1900"/>
              </a:spcBef>
              <a:defRPr sz="3200"/>
            </a:lvl1pPr>
            <a:lvl2pPr marL="255588" indent="-254000">
              <a:spcBef>
                <a:spcPts val="1900"/>
              </a:spcBef>
              <a:defRPr sz="3200"/>
            </a:lvl2pPr>
            <a:lvl3pPr marL="769937" indent="-304800">
              <a:spcBef>
                <a:spcPts val="1900"/>
              </a:spcBef>
              <a:defRPr sz="3200"/>
            </a:lvl3pPr>
            <a:lvl4pPr marL="1257935" indent="-365760">
              <a:spcBef>
                <a:spcPts val="1900"/>
              </a:spcBef>
              <a:defRPr sz="3200"/>
            </a:lvl4pPr>
            <a:lvl5pPr marL="1745297" indent="-365759">
              <a:spcBef>
                <a:spcPts val="1900"/>
              </a:spcBef>
              <a:defRPr sz="3200"/>
            </a:lvl5pPr>
          </a:lstStyle>
          <a:p>
            <a:r>
              <a:t>Body Level One</a:t>
            </a:r>
          </a:p>
          <a:p>
            <a:pPr lvl="1"/>
            <a:r>
              <a:t>Body Level Two</a:t>
            </a:r>
          </a:p>
          <a:p>
            <a:pPr lvl="2"/>
            <a:r>
              <a:t>Body Level Three</a:t>
            </a:r>
          </a:p>
          <a:p>
            <a:pPr lvl="3"/>
            <a:r>
              <a:t>Body Level Four</a:t>
            </a:r>
          </a:p>
          <a:p>
            <a:pPr lvl="4"/>
            <a:r>
              <a:t>Body Level Five</a:t>
            </a:r>
          </a:p>
        </p:txBody>
      </p:sp>
      <p:sp>
        <p:nvSpPr>
          <p:cNvPr id="242" name="Text Placeholder 3"/>
          <p:cNvSpPr>
            <a:spLocks noGrp="1"/>
          </p:cNvSpPr>
          <p:nvPr>
            <p:ph type="body" sz="half" idx="21"/>
          </p:nvPr>
        </p:nvSpPr>
        <p:spPr>
          <a:xfrm>
            <a:off x="457199" y="1435100"/>
            <a:ext cx="3008315" cy="4691063"/>
          </a:xfrm>
          <a:prstGeom prst="rect">
            <a:avLst/>
          </a:prstGeom>
        </p:spPr>
        <p:txBody>
          <a:bodyPr/>
          <a:lstStyle/>
          <a:p>
            <a:pPr marL="0" indent="0">
              <a:spcBef>
                <a:spcPts val="800"/>
              </a:spcBef>
              <a:defRPr sz="1400"/>
            </a:pPr>
            <a:endParaRP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85071318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251"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dirty="0"/>
          </a:p>
        </p:txBody>
      </p:sp>
      <p:sp>
        <p:nvSpPr>
          <p:cNvPr id="252"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800"/>
              </a:spcBef>
              <a:defRPr sz="1400"/>
            </a:lvl1pPr>
            <a:lvl2pPr marL="0" indent="457200">
              <a:spcBef>
                <a:spcPts val="800"/>
              </a:spcBef>
              <a:buSzTx/>
              <a:buNone/>
              <a:defRPr sz="1400"/>
            </a:lvl2pPr>
            <a:lvl3pPr marL="0" indent="914400">
              <a:spcBef>
                <a:spcPts val="800"/>
              </a:spcBef>
              <a:buSzTx/>
              <a:buNone/>
              <a:defRPr sz="1400"/>
            </a:lvl3pPr>
            <a:lvl4pPr marL="0" indent="1371600">
              <a:spcBef>
                <a:spcPts val="800"/>
              </a:spcBef>
              <a:buSzTx/>
              <a:buNone/>
              <a:defRPr sz="1400"/>
            </a:lvl4pPr>
            <a:lvl5pPr marL="0" indent="1828800">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54041930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dirty="0"/>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INVISSIBLE BOY 2020 PROJECT CORNERSTONE</a:t>
            </a:r>
            <a:endParaRPr lang="en-US" dirty="0">
              <a:solidFill>
                <a:schemeClr val="bg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6.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dirty="0"/>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INVISSIBLE BOY 2020 PROJECT CORNERSTONE</a:t>
            </a:r>
            <a:endParaRPr lang="en-US"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dirty="0"/>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ENEMY PIE|  ©2019 YMCA/Project Cornerstone </a:t>
            </a:r>
            <a:endParaRPr lang="en-US" dirty="0">
              <a:solidFill>
                <a:schemeClr val="bg2"/>
              </a:solidFill>
            </a:endParaRPr>
          </a:p>
        </p:txBody>
      </p:sp>
    </p:spTree>
    <p:extLst>
      <p:ext uri="{BB962C8B-B14F-4D97-AF65-F5344CB8AC3E}">
        <p14:creationId xmlns:p14="http://schemas.microsoft.com/office/powerpoint/2010/main" val="1600690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dirty="0"/>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RENÉ HAS TWO LAST NAMES |  ©2022 YMCA/Project Cornerstone </a:t>
            </a:r>
            <a:endParaRPr lang="en-US" dirty="0">
              <a:solidFill>
                <a:schemeClr val="bg2"/>
              </a:solidFill>
            </a:endParaRPr>
          </a:p>
        </p:txBody>
      </p:sp>
    </p:spTree>
    <p:extLst>
      <p:ext uri="{BB962C8B-B14F-4D97-AF65-F5344CB8AC3E}">
        <p14:creationId xmlns:p14="http://schemas.microsoft.com/office/powerpoint/2010/main" val="11255055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dirty="0"/>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Have You Filled a Bucket Today? Buckets, Dippers, and Lids |  ©2021 YMCA/Project Cornerstone </a:t>
            </a:r>
            <a:endParaRPr lang="en-US" dirty="0">
              <a:solidFill>
                <a:schemeClr val="bg2"/>
              </a:solidFill>
            </a:endParaRPr>
          </a:p>
        </p:txBody>
      </p:sp>
    </p:spTree>
    <p:extLst>
      <p:ext uri="{BB962C8B-B14F-4D97-AF65-F5344CB8AC3E}">
        <p14:creationId xmlns:p14="http://schemas.microsoft.com/office/powerpoint/2010/main" val="10991834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dirty="0"/>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 When Sophie Gets Angry | ©2020 PROJECT CORNERSTONE</a:t>
            </a:r>
            <a:endParaRPr lang="en-US" dirty="0">
              <a:solidFill>
                <a:schemeClr val="bg2"/>
              </a:solidFill>
            </a:endParaRPr>
          </a:p>
        </p:txBody>
      </p:sp>
    </p:spTree>
    <p:extLst>
      <p:ext uri="{BB962C8B-B14F-4D97-AF65-F5344CB8AC3E}">
        <p14:creationId xmlns:p14="http://schemas.microsoft.com/office/powerpoint/2010/main" val="14492742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28613" y="328613"/>
            <a:ext cx="8374062" cy="844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3" name="Body Level One…"/>
          <p:cNvSpPr txBox="1">
            <a:spLocks noGrp="1"/>
          </p:cNvSpPr>
          <p:nvPr>
            <p:ph type="body" idx="1"/>
          </p:nvPr>
        </p:nvSpPr>
        <p:spPr>
          <a:xfrm>
            <a:off x="354013" y="1739900"/>
            <a:ext cx="8339137" cy="4375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350838" y="6356350"/>
            <a:ext cx="233323" cy="218440"/>
          </a:xfrm>
          <a:prstGeom prst="rect">
            <a:avLst/>
          </a:prstGeom>
          <a:ln w="12700">
            <a:miter lim="400000"/>
          </a:ln>
        </p:spPr>
        <p:txBody>
          <a:bodyPr wrap="none" lIns="45719" rIns="45719">
            <a:spAutoFit/>
          </a:bodyPr>
          <a:lstStyle>
            <a:lvl1pPr>
              <a:defRPr sz="800">
                <a:solidFill>
                  <a:srgbClr val="464847"/>
                </a:solidFill>
              </a:defRPr>
            </a:lvl1pPr>
          </a:lstStyle>
          <a:p>
            <a:fld id="{86CB4B4D-7CA3-9044-876B-883B54F8677D}" type="slidenum">
              <a:t>‹#›</a:t>
            </a:fld>
            <a:endParaRPr dirty="0"/>
          </a:p>
        </p:txBody>
      </p:sp>
    </p:spTree>
    <p:extLst>
      <p:ext uri="{BB962C8B-B14F-4D97-AF65-F5344CB8AC3E}">
        <p14:creationId xmlns:p14="http://schemas.microsoft.com/office/powerpoint/2010/main" val="12733162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Lst>
  <p:transition spd="med"/>
  <p:txStyles>
    <p:titleStyle>
      <a:lvl1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1pPr>
      <a:lvl2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2pPr>
      <a:lvl3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3pPr>
      <a:lvl4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4pPr>
      <a:lvl5pPr marL="0" marR="0" indent="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5pPr>
      <a:lvl6pPr marL="0" marR="0" indent="45720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6pPr>
      <a:lvl7pPr marL="0" marR="0" indent="91440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7pPr>
      <a:lvl8pPr marL="0" marR="0" indent="137160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8pPr>
      <a:lvl9pPr marL="0" marR="0" indent="1828800" algn="l" defTabSz="914400" rtl="0" latinLnBrk="0">
        <a:lnSpc>
          <a:spcPct val="100000"/>
        </a:lnSpc>
        <a:spcBef>
          <a:spcPts val="0"/>
        </a:spcBef>
        <a:spcAft>
          <a:spcPts val="0"/>
        </a:spcAft>
        <a:buClrTx/>
        <a:buSzTx/>
        <a:buFontTx/>
        <a:buNone/>
        <a:tabLst/>
        <a:defRPr sz="2600" b="1" i="0" u="none" strike="noStrike" cap="none" spc="0" baseline="0">
          <a:solidFill>
            <a:srgbClr val="F47920"/>
          </a:solidFill>
          <a:uFillTx/>
          <a:latin typeface="+mj-lt"/>
          <a:ea typeface="+mj-ea"/>
          <a:cs typeface="+mj-cs"/>
          <a:sym typeface="Verdana"/>
        </a:defRPr>
      </a:lvl9pPr>
    </p:titleStyle>
    <p:bodyStyle>
      <a:lvl1pPr marL="342900" marR="0" indent="-342900" algn="l" defTabSz="914400" rtl="0" latinLnBrk="0">
        <a:lnSpc>
          <a:spcPct val="100000"/>
        </a:lnSpc>
        <a:spcBef>
          <a:spcPts val="1000"/>
        </a:spcBef>
        <a:spcAft>
          <a:spcPts val="0"/>
        </a:spcAft>
        <a:buClrTx/>
        <a:buSzTx/>
        <a:buFontTx/>
        <a:buNone/>
        <a:tabLst/>
        <a:defRPr sz="1800" b="0" i="0" u="none" strike="noStrike" cap="none" spc="0" baseline="0">
          <a:solidFill>
            <a:srgbClr val="464847"/>
          </a:solidFill>
          <a:uFillTx/>
          <a:latin typeface="+mj-lt"/>
          <a:ea typeface="+mj-ea"/>
          <a:cs typeface="+mj-cs"/>
          <a:sym typeface="Verdana"/>
        </a:defRPr>
      </a:lvl1pPr>
      <a:lvl2pPr marL="223838" marR="0" indent="-222250" algn="l" defTabSz="914400" rtl="0" latinLnBrk="0">
        <a:lnSpc>
          <a:spcPct val="100000"/>
        </a:lnSpc>
        <a:spcBef>
          <a:spcPts val="1000"/>
        </a:spcBef>
        <a:spcAft>
          <a:spcPts val="0"/>
        </a:spcAft>
        <a:buClrTx/>
        <a:buSzPct val="80000"/>
        <a:buFontTx/>
        <a:buChar char="•"/>
        <a:tabLst/>
        <a:defRPr sz="1800" b="0" i="0" u="none" strike="noStrike" cap="none" spc="0" baseline="0">
          <a:solidFill>
            <a:srgbClr val="464847"/>
          </a:solidFill>
          <a:uFillTx/>
          <a:latin typeface="+mj-lt"/>
          <a:ea typeface="+mj-ea"/>
          <a:cs typeface="+mj-cs"/>
          <a:sym typeface="Verdana"/>
        </a:defRPr>
      </a:lvl2pPr>
      <a:lvl3pPr marL="693737"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3pPr>
      <a:lvl4pPr marL="1120775" marR="0" indent="-228600" algn="l" defTabSz="914400" rtl="0" latinLnBrk="0">
        <a:lnSpc>
          <a:spcPct val="100000"/>
        </a:lnSpc>
        <a:spcBef>
          <a:spcPts val="1000"/>
        </a:spcBef>
        <a:spcAft>
          <a:spcPts val="0"/>
        </a:spcAft>
        <a:buClrTx/>
        <a:buSzPct val="80000"/>
        <a:buFontTx/>
        <a:buChar char="•"/>
        <a:tabLst/>
        <a:defRPr sz="1800" b="0" i="0" u="none" strike="noStrike" cap="none" spc="0" baseline="0">
          <a:solidFill>
            <a:srgbClr val="464847"/>
          </a:solidFill>
          <a:uFillTx/>
          <a:latin typeface="+mj-lt"/>
          <a:ea typeface="+mj-ea"/>
          <a:cs typeface="+mj-cs"/>
          <a:sym typeface="Verdana"/>
        </a:defRPr>
      </a:lvl4pPr>
      <a:lvl5pPr marL="1608137"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5pPr>
      <a:lvl6pPr marL="2065338"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6pPr>
      <a:lvl7pPr marL="2522538"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7pPr>
      <a:lvl8pPr marL="2979738"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8pPr>
      <a:lvl9pPr marL="3436937"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464847"/>
          </a:solidFill>
          <a:uFillTx/>
          <a:latin typeface="+mj-lt"/>
          <a:ea typeface="+mj-ea"/>
          <a:cs typeface="+mj-cs"/>
          <a:sym typeface="Verdana"/>
        </a:defRPr>
      </a:lvl9pPr>
    </p:bodyStyle>
    <p:otherStyle>
      <a:lvl1pPr marL="0" marR="0" indent="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1pPr>
      <a:lvl2pPr marL="0" marR="0" indent="4572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2pPr>
      <a:lvl3pPr marL="0" marR="0" indent="9144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3pPr>
      <a:lvl4pPr marL="0" marR="0" indent="13716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4pPr>
      <a:lvl5pPr marL="0" marR="0" indent="18288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5pPr>
      <a:lvl6pPr marL="0" marR="0" indent="22860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6pPr>
      <a:lvl7pPr marL="0" marR="0" indent="27432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7pPr>
      <a:lvl8pPr marL="0" marR="0" indent="32004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8pPr>
      <a:lvl9pPr marL="0" marR="0" indent="3657600" algn="l"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ctrTitle"/>
          </p:nvPr>
        </p:nvSpPr>
        <p:spPr/>
        <p:txBody>
          <a:bodyPr/>
          <a:lstStyle/>
          <a:p>
            <a:pPr algn="ctr" eaLnBrk="1" hangingPunct="1"/>
            <a:r>
              <a:rPr lang="en-US" dirty="0"/>
              <a:t>Clovis Keeps His Cool</a:t>
            </a:r>
          </a:p>
        </p:txBody>
      </p:sp>
      <p:sp>
        <p:nvSpPr>
          <p:cNvPr id="124933" name="Rectangle 3"/>
          <p:cNvSpPr>
            <a:spLocks noGrp="1" noChangeArrowheads="1"/>
          </p:cNvSpPr>
          <p:nvPr>
            <p:ph type="subTitle" idx="1"/>
          </p:nvPr>
        </p:nvSpPr>
        <p:spPr>
          <a:xfrm>
            <a:off x="338138" y="3875088"/>
            <a:ext cx="3189287" cy="468312"/>
          </a:xfrm>
        </p:spPr>
        <p:txBody>
          <a:bodyPr/>
          <a:lstStyle/>
          <a:p>
            <a:pPr marL="0" indent="0" eaLnBrk="1" hangingPunct="1"/>
            <a:r>
              <a:rPr lang="en-US" dirty="0"/>
              <a:t>ABC CHAMPION YEAR LESSON 4 PROJECT CORNERSTONE</a:t>
            </a:r>
          </a:p>
        </p:txBody>
      </p:sp>
      <p:sp>
        <p:nvSpPr>
          <p:cNvPr id="124934" name="Rectangle 6"/>
          <p:cNvSpPr>
            <a:spLocks noChangeArrowheads="1"/>
          </p:cNvSpPr>
          <p:nvPr/>
        </p:nvSpPr>
        <p:spPr bwMode="auto">
          <a:xfrm>
            <a:off x="7202488" y="1195388"/>
            <a:ext cx="184150" cy="457200"/>
          </a:xfrm>
          <a:prstGeom prst="rect">
            <a:avLst/>
          </a:prstGeom>
          <a:noFill/>
          <a:ln w="9525">
            <a:noFill/>
            <a:miter lim="800000"/>
            <a:headEnd/>
            <a:tailEnd/>
          </a:ln>
        </p:spPr>
        <p:txBody>
          <a:bodyPr wrap="none">
            <a:prstTxWarp prst="textNoShape">
              <a:avLst/>
            </a:prstTxWarp>
            <a:spAutoFit/>
          </a:bodyPr>
          <a:lstStyle/>
          <a:p>
            <a:endParaRPr lang="en-US" dirty="0"/>
          </a:p>
        </p:txBody>
      </p:sp>
      <p:pic>
        <p:nvPicPr>
          <p:cNvPr id="8" name="Picture 7" descr="cornerstone_orange_gradient.ai"/>
          <p:cNvPicPr>
            <a:picLocks noChangeAspect="1"/>
          </p:cNvPicPr>
          <p:nvPr/>
        </p:nvPicPr>
        <p:blipFill>
          <a:blip r:embed="rId3"/>
          <a:stretch>
            <a:fillRect/>
          </a:stretch>
        </p:blipFill>
        <p:spPr>
          <a:xfrm>
            <a:off x="5727700" y="4864100"/>
            <a:ext cx="2959100" cy="1308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728" y="293915"/>
            <a:ext cx="7470545" cy="6270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202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Reading </a:t>
            </a:r>
          </a:p>
          <a:p>
            <a:pPr algn="ctr"/>
            <a:r>
              <a:rPr lang="en-US" sz="6000" b="1" dirty="0">
                <a:solidFill>
                  <a:schemeClr val="bg1"/>
                </a:solidFill>
              </a:rPr>
              <a:t>The Book</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1728776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6" y="328612"/>
            <a:ext cx="8672945" cy="752043"/>
          </a:xfrm>
        </p:spPr>
        <p:txBody>
          <a:bodyPr/>
          <a:lstStyle/>
          <a:p>
            <a:r>
              <a:rPr lang="en-US" sz="3400" dirty="0"/>
              <a:t>Introducing and Reading the Book</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12</a:t>
            </a:fld>
            <a:endParaRPr lang="en-US" dirty="0"/>
          </a:p>
        </p:txBody>
      </p:sp>
      <p:sp>
        <p:nvSpPr>
          <p:cNvPr id="5" name="Footer Placeholder 4"/>
          <p:cNvSpPr>
            <a:spLocks noGrp="1"/>
          </p:cNvSpPr>
          <p:nvPr>
            <p:ph type="ftr" sz="quarter" idx="11"/>
          </p:nvPr>
        </p:nvSpPr>
        <p:spPr/>
        <p:txBody>
          <a:bodyPr/>
          <a:lstStyle/>
          <a:p>
            <a:pPr>
              <a:defRPr/>
            </a:pPr>
            <a:r>
              <a:rPr lang="en-US" dirty="0"/>
              <a:t>Clovis Keeps His Cool 2023 PROJECT CORNERSTONE</a:t>
            </a:r>
            <a:endParaRPr lang="en-US" dirty="0">
              <a:solidFill>
                <a:schemeClr val="bg2"/>
              </a:solidFill>
            </a:endParaRPr>
          </a:p>
        </p:txBody>
      </p:sp>
      <p:sp>
        <p:nvSpPr>
          <p:cNvPr id="3" name="Thought Bubble: Cloud 2">
            <a:extLst>
              <a:ext uri="{FF2B5EF4-FFF2-40B4-BE49-F238E27FC236}">
                <a16:creationId xmlns:a16="http://schemas.microsoft.com/office/drawing/2014/main" id="{EBF50DB0-46BA-592B-8FEE-6D7EBC7094CB}"/>
              </a:ext>
            </a:extLst>
          </p:cNvPr>
          <p:cNvSpPr/>
          <p:nvPr/>
        </p:nvSpPr>
        <p:spPr bwMode="auto">
          <a:xfrm>
            <a:off x="568325" y="1336431"/>
            <a:ext cx="8153643" cy="4445390"/>
          </a:xfrm>
          <a:prstGeom prst="cloud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nSpc>
                <a:spcPct val="115000"/>
              </a:lnSpc>
              <a:spcBef>
                <a:spcPts val="0"/>
              </a:spcBef>
              <a:spcAft>
                <a:spcPts val="0"/>
              </a:spcAft>
              <a:buFont typeface="+mj-lt"/>
              <a:buAutoNum type="arabicPeriod"/>
            </a:pPr>
            <a:r>
              <a:rPr lang="en-US" dirty="0">
                <a:effectLst/>
                <a:latin typeface="Verdana" panose="020B0604030504040204" pitchFamily="34" charset="0"/>
                <a:ea typeface="Calibri" panose="020F0502020204030204" pitchFamily="34" charset="0"/>
                <a:cs typeface="Times New Roman" panose="02020603050405020304" pitchFamily="18" charset="0"/>
              </a:rPr>
              <a:t>Talk it out with yourself. </a:t>
            </a:r>
          </a:p>
          <a:p>
            <a:pPr marL="342900" marR="0" lvl="0" indent="-342900">
              <a:lnSpc>
                <a:spcPct val="115000"/>
              </a:lnSpc>
              <a:spcBef>
                <a:spcPts val="0"/>
              </a:spcBef>
              <a:spcAft>
                <a:spcPts val="0"/>
              </a:spcAft>
              <a:buFont typeface="+mj-lt"/>
              <a:buAutoNum type="arabicPeriod"/>
            </a:pPr>
            <a:r>
              <a:rPr lang="en-US" dirty="0">
                <a:effectLst/>
                <a:latin typeface="Verdana" panose="020B0604030504040204" pitchFamily="34" charset="0"/>
                <a:ea typeface="Calibri" panose="020F0502020204030204" pitchFamily="34" charset="0"/>
                <a:cs typeface="Times New Roman" panose="02020603050405020304" pitchFamily="18" charset="0"/>
              </a:rPr>
              <a:t>Is your </a:t>
            </a:r>
            <a:r>
              <a:rPr lang="en-US" i="1" dirty="0">
                <a:effectLst/>
                <a:latin typeface="Verdana" panose="020B0604030504040204" pitchFamily="34" charset="0"/>
                <a:ea typeface="Calibri" panose="020F0502020204030204" pitchFamily="34" charset="0"/>
                <a:cs typeface="Times New Roman" panose="02020603050405020304" pitchFamily="18" charset="0"/>
              </a:rPr>
              <a:t>bucket low or full</a:t>
            </a:r>
            <a:r>
              <a:rPr lang="en-US" dirty="0">
                <a:effectLst/>
                <a:latin typeface="Verdana" panose="020B060403050404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dirty="0">
                <a:effectLst/>
                <a:latin typeface="Verdana" panose="020B0604030504040204" pitchFamily="34" charset="0"/>
                <a:ea typeface="Calibri" panose="020F0502020204030204" pitchFamily="34" charset="0"/>
                <a:cs typeface="Times New Roman" panose="02020603050405020304" pitchFamily="18" charset="0"/>
              </a:rPr>
              <a:t>Try to apply a growth mindset.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dirty="0">
                <a:effectLst/>
                <a:latin typeface="Verdana" panose="020B0604030504040204" pitchFamily="34" charset="0"/>
                <a:ea typeface="Calibri" panose="020F0502020204030204" pitchFamily="34" charset="0"/>
                <a:cs typeface="Times New Roman" panose="02020603050405020304" pitchFamily="18" charset="0"/>
              </a:rPr>
              <a:t>Consider other reasons for behaviors.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dirty="0">
                <a:effectLst/>
                <a:latin typeface="Verdana" panose="020B0604030504040204" pitchFamily="34" charset="0"/>
                <a:ea typeface="Calibri" panose="020F0502020204030204" pitchFamily="34" charset="0"/>
                <a:cs typeface="Times New Roman" panose="02020603050405020304" pitchFamily="18" charset="0"/>
              </a:rPr>
              <a:t>Make active efforts to improve your own mood.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916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Discussing </a:t>
            </a:r>
          </a:p>
          <a:p>
            <a:pPr algn="ctr"/>
            <a:r>
              <a:rPr lang="en-US" sz="6000" b="1" dirty="0">
                <a:solidFill>
                  <a:schemeClr val="bg1"/>
                </a:solidFill>
              </a:rPr>
              <a:t>The Book</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49214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Discussion: 		Grades K-2</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14</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2050" name="Picture 2" descr="https://jilannehoffmann.files.wordpress.com/2021/11/img_5496.jpg?w=820&amp;h=312&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1600200"/>
            <a:ext cx="7810500" cy="413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33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15</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6" name="Title 1"/>
          <p:cNvSpPr>
            <a:spLocks noGrp="1"/>
          </p:cNvSpPr>
          <p:nvPr>
            <p:ph type="title"/>
          </p:nvPr>
        </p:nvSpPr>
        <p:spPr>
          <a:xfrm>
            <a:off x="234287" y="306327"/>
            <a:ext cx="8374062" cy="844550"/>
          </a:xfrm>
        </p:spPr>
        <p:txBody>
          <a:bodyPr/>
          <a:lstStyle/>
          <a:p>
            <a:r>
              <a:rPr lang="en-US" sz="3600" dirty="0"/>
              <a:t>Discussion: 		Grades 3-6</a:t>
            </a:r>
            <a:br>
              <a:rPr lang="en-US" dirty="0"/>
            </a:br>
            <a:br>
              <a:rPr lang="en-US" dirty="0"/>
            </a:br>
            <a:endParaRPr lang="en-US" dirty="0"/>
          </a:p>
        </p:txBody>
      </p:sp>
      <p:pic>
        <p:nvPicPr>
          <p:cNvPr id="3074" name="Picture 2" descr="Book Giveaway: CLOVIS KEEPS HIS COOL by Katelyn Arons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044" y="1508760"/>
            <a:ext cx="6920547"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13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Activity Ideas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72183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Activity Ideas: 	Grades K-6</a:t>
            </a:r>
            <a:br>
              <a:rPr lang="en-US" sz="3600" dirty="0"/>
            </a:br>
            <a:r>
              <a:rPr lang="en-US" sz="3200" dirty="0"/>
              <a:t>Mindfully Moving Through Feelings</a:t>
            </a:r>
            <a:br>
              <a:rPr lang="en-US" sz="2800" dirty="0"/>
            </a:br>
            <a:br>
              <a:rPr lang="en-US" sz="2800" dirty="0"/>
            </a:br>
            <a:br>
              <a:rPr lang="en-US" sz="2800" dirty="0">
                <a:solidFill>
                  <a:srgbClr val="00B0F0"/>
                </a:solidFill>
                <a:effectLst/>
                <a:latin typeface="Verdana" panose="020B0604030504040204" pitchFamily="34" charset="0"/>
                <a:ea typeface="Times New Roman" panose="02020603050405020304" pitchFamily="18" charset="0"/>
                <a:cs typeface="Times New Roman" panose="02020603050405020304" pitchFamily="18" charset="0"/>
              </a:rPr>
            </a:br>
            <a:br>
              <a:rPr lang="en-US" sz="2800" dirty="0">
                <a:solidFill>
                  <a:srgbClr val="00B0F0"/>
                </a:solidFill>
                <a:effectLst/>
                <a:latin typeface="Verdana" panose="020B0604030504040204" pitchFamily="34" charset="0"/>
                <a:ea typeface="Times New Roman" panose="02020603050405020304" pitchFamily="18" charset="0"/>
                <a:cs typeface="Times New Roman" panose="02020603050405020304" pitchFamily="18" charset="0"/>
              </a:rPr>
            </a:br>
            <a:r>
              <a:rPr lang="en-US" sz="2800" dirty="0">
                <a:solidFill>
                  <a:srgbClr val="00B0F0"/>
                </a:solidFill>
                <a:effectLst/>
                <a:latin typeface="Verdana" panose="020B0604030504040204" pitchFamily="34" charset="0"/>
                <a:ea typeface="Times New Roman" panose="02020603050405020304" pitchFamily="18" charset="0"/>
                <a:cs typeface="Times New Roman" panose="02020603050405020304" pitchFamily="18" charset="0"/>
              </a:rPr>
              <a:t> </a:t>
            </a:r>
            <a:br>
              <a:rPr lang="en-US" sz="2800" dirty="0"/>
            </a:br>
            <a:endParaRPr lang="en-US" sz="2400"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8" name="Picture 7">
            <a:extLst>
              <a:ext uri="{FF2B5EF4-FFF2-40B4-BE49-F238E27FC236}">
                <a16:creationId xmlns:a16="http://schemas.microsoft.com/office/drawing/2014/main" id="{3F1F8D87-E7F2-E184-4ACA-5FDA2766040F}"/>
              </a:ext>
            </a:extLst>
          </p:cNvPr>
          <p:cNvPicPr>
            <a:picLocks noChangeAspect="1"/>
          </p:cNvPicPr>
          <p:nvPr/>
        </p:nvPicPr>
        <p:blipFill>
          <a:blip r:embed="rId3"/>
          <a:stretch>
            <a:fillRect/>
          </a:stretch>
        </p:blipFill>
        <p:spPr>
          <a:xfrm>
            <a:off x="5029200" y="1858108"/>
            <a:ext cx="3106322" cy="4141763"/>
          </a:xfrm>
          <a:prstGeom prst="rect">
            <a:avLst/>
          </a:prstGeom>
        </p:spPr>
      </p:pic>
      <p:sp>
        <p:nvSpPr>
          <p:cNvPr id="10" name="TextBox 9">
            <a:extLst>
              <a:ext uri="{FF2B5EF4-FFF2-40B4-BE49-F238E27FC236}">
                <a16:creationId xmlns:a16="http://schemas.microsoft.com/office/drawing/2014/main" id="{407C2285-4B54-D9A5-B777-719311771F0C}"/>
              </a:ext>
            </a:extLst>
          </p:cNvPr>
          <p:cNvSpPr txBox="1"/>
          <p:nvPr/>
        </p:nvSpPr>
        <p:spPr>
          <a:xfrm>
            <a:off x="1008478" y="2038281"/>
            <a:ext cx="3106322" cy="3046988"/>
          </a:xfrm>
          <a:prstGeom prst="rect">
            <a:avLst/>
          </a:prstGeom>
          <a:noFill/>
        </p:spPr>
        <p:txBody>
          <a:bodyPr wrap="square" rtlCol="0">
            <a:spAutoFit/>
          </a:bodyPr>
          <a:lstStyle/>
          <a:p>
            <a:r>
              <a:rPr lang="en-US" sz="3200" dirty="0">
                <a:solidFill>
                  <a:srgbClr val="0070C0"/>
                </a:solidFill>
              </a:rPr>
              <a:t>Emotions are messengers that give us feedback on something we need.</a:t>
            </a:r>
          </a:p>
        </p:txBody>
      </p:sp>
    </p:spTree>
    <p:extLst>
      <p:ext uri="{BB962C8B-B14F-4D97-AF65-F5344CB8AC3E}">
        <p14:creationId xmlns:p14="http://schemas.microsoft.com/office/powerpoint/2010/main" val="2622385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Activity Idea: 		Grades K-6</a:t>
            </a:r>
            <a:br>
              <a:rPr lang="en-US" sz="2800" dirty="0"/>
            </a:br>
            <a:r>
              <a:rPr lang="en-US" sz="3200" dirty="0"/>
              <a:t>Second Chance Jar or Bag</a:t>
            </a:r>
            <a:br>
              <a:rPr lang="en-US" sz="3200" dirty="0"/>
            </a:br>
            <a:endParaRPr lang="en-US" dirty="0"/>
          </a:p>
        </p:txBody>
      </p:sp>
      <p:sp>
        <p:nvSpPr>
          <p:cNvPr id="3" name="Content Placeholder 2"/>
          <p:cNvSpPr>
            <a:spLocks noGrp="1"/>
          </p:cNvSpPr>
          <p:nvPr>
            <p:ph idx="1"/>
          </p:nvPr>
        </p:nvSpPr>
        <p:spPr>
          <a:xfrm>
            <a:off x="343127" y="1587500"/>
            <a:ext cx="8648473" cy="4464958"/>
          </a:xfrm>
        </p:spPr>
        <p:txBody>
          <a:bodyPr/>
          <a:lstStyle/>
          <a:p>
            <a:r>
              <a:rPr lang="en-US" sz="2400" dirty="0"/>
              <a:t>Decorate a bag or jar with ways to keep cool. </a:t>
            </a:r>
          </a:p>
          <a:p>
            <a:pPr lvl="2">
              <a:buFont typeface="Arial" panose="020B0604020202020204" pitchFamily="34" charset="0"/>
              <a:buChar char="•"/>
            </a:pPr>
            <a:endParaRPr lang="en-US" sz="28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a:solidFill>
                  <a:srgbClr val="464847"/>
                </a:solidFill>
              </a:rPr>
              <a:pPr>
                <a:defRPr/>
              </a:pPr>
              <a:t>18</a:t>
            </a:fld>
            <a:endParaRPr lang="en-US" dirty="0">
              <a:solidFill>
                <a:srgbClr val="464847"/>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Clovis Keeps His Cool 2023 PROJECT CORNERSTONE</a:t>
            </a:r>
            <a:endParaRPr lang="en-US" dirty="0">
              <a:solidFill>
                <a:srgbClr val="464847"/>
              </a:solidFill>
            </a:endParaRPr>
          </a:p>
        </p:txBody>
      </p:sp>
      <p:pic>
        <p:nvPicPr>
          <p:cNvPr id="12" name="Picture 11">
            <a:extLst>
              <a:ext uri="{FF2B5EF4-FFF2-40B4-BE49-F238E27FC236}">
                <a16:creationId xmlns:a16="http://schemas.microsoft.com/office/drawing/2014/main" id="{6D96C21F-A8E4-BCBA-A6AF-9ED7FA20C17F}"/>
              </a:ext>
            </a:extLst>
          </p:cNvPr>
          <p:cNvPicPr>
            <a:picLocks noChangeAspect="1"/>
          </p:cNvPicPr>
          <p:nvPr/>
        </p:nvPicPr>
        <p:blipFill>
          <a:blip r:embed="rId3"/>
          <a:stretch>
            <a:fillRect/>
          </a:stretch>
        </p:blipFill>
        <p:spPr>
          <a:xfrm>
            <a:off x="760414" y="2150033"/>
            <a:ext cx="3096236" cy="3902425"/>
          </a:xfrm>
          <a:prstGeom prst="rect">
            <a:avLst/>
          </a:prstGeom>
        </p:spPr>
      </p:pic>
      <p:sp>
        <p:nvSpPr>
          <p:cNvPr id="13" name="TextBox 12">
            <a:extLst>
              <a:ext uri="{FF2B5EF4-FFF2-40B4-BE49-F238E27FC236}">
                <a16:creationId xmlns:a16="http://schemas.microsoft.com/office/drawing/2014/main" id="{3FB0C038-74A2-B2CF-466B-13168DA969BB}"/>
              </a:ext>
            </a:extLst>
          </p:cNvPr>
          <p:cNvSpPr txBox="1"/>
          <p:nvPr/>
        </p:nvSpPr>
        <p:spPr>
          <a:xfrm>
            <a:off x="4441372" y="2386032"/>
            <a:ext cx="4134304" cy="3539430"/>
          </a:xfrm>
          <a:prstGeom prst="rect">
            <a:avLst/>
          </a:prstGeom>
          <a:noFill/>
        </p:spPr>
        <p:txBody>
          <a:bodyPr wrap="square" rtlCol="0">
            <a:spAutoFit/>
          </a:bodyPr>
          <a:lstStyle/>
          <a:p>
            <a:r>
              <a:rPr lang="en-US" sz="2800" b="1" dirty="0">
                <a:solidFill>
                  <a:srgbClr val="FF33CC"/>
                </a:solidFill>
              </a:rPr>
              <a:t>Add Second Chance phrases:</a:t>
            </a:r>
          </a:p>
          <a:p>
            <a:pPr marL="457200" indent="-457200">
              <a:buFont typeface="Arial" panose="020B0604020202020204" pitchFamily="34" charset="0"/>
              <a:buChar char="•"/>
            </a:pPr>
            <a:r>
              <a:rPr lang="en-US" sz="2800" b="1" dirty="0">
                <a:solidFill>
                  <a:srgbClr val="FF33CC"/>
                </a:solidFill>
              </a:rPr>
              <a:t>Accept an Apology</a:t>
            </a:r>
          </a:p>
          <a:p>
            <a:pPr marL="457200" indent="-457200">
              <a:buFont typeface="Arial" panose="020B0604020202020204" pitchFamily="34" charset="0"/>
              <a:buChar char="•"/>
            </a:pPr>
            <a:r>
              <a:rPr lang="en-US" sz="2800" b="1" dirty="0">
                <a:solidFill>
                  <a:srgbClr val="FF33CC"/>
                </a:solidFill>
              </a:rPr>
              <a:t>Listen and Understand</a:t>
            </a:r>
          </a:p>
          <a:p>
            <a:pPr marL="457200" indent="-457200">
              <a:buFont typeface="Arial" panose="020B0604020202020204" pitchFamily="34" charset="0"/>
              <a:buChar char="•"/>
            </a:pPr>
            <a:r>
              <a:rPr lang="en-US" sz="2800" b="1" dirty="0">
                <a:solidFill>
                  <a:srgbClr val="FF33CC"/>
                </a:solidFill>
              </a:rPr>
              <a:t>Forgive Hurtful Words</a:t>
            </a:r>
            <a:endParaRPr lang="en-US" sz="2800" b="1" dirty="0">
              <a:solidFill>
                <a:srgbClr val="0060AF"/>
              </a:solidFill>
            </a:endParaRPr>
          </a:p>
        </p:txBody>
      </p:sp>
    </p:spTree>
    <p:extLst>
      <p:ext uri="{BB962C8B-B14F-4D97-AF65-F5344CB8AC3E}">
        <p14:creationId xmlns:p14="http://schemas.microsoft.com/office/powerpoint/2010/main" val="254631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1006" cy="1258648"/>
          </a:xfrm>
        </p:spPr>
        <p:txBody>
          <a:bodyPr/>
          <a:lstStyle/>
          <a:p>
            <a:r>
              <a:rPr lang="en-US" sz="3600" dirty="0"/>
              <a:t>Activity Ideas: 	Grades K-2</a:t>
            </a:r>
            <a:br>
              <a:rPr lang="en-US" dirty="0"/>
            </a:br>
            <a:r>
              <a:rPr lang="en-US" sz="3200" dirty="0"/>
              <a:t>Calming Counting Bag</a:t>
            </a:r>
            <a:br>
              <a:rPr lang="en-US" dirty="0"/>
            </a:br>
            <a:br>
              <a:rPr lang="en-US" sz="2800" dirty="0"/>
            </a:br>
            <a:endParaRPr lang="en-US" dirty="0"/>
          </a:p>
        </p:txBody>
      </p:sp>
      <p:sp>
        <p:nvSpPr>
          <p:cNvPr id="3" name="Content Placeholder 2"/>
          <p:cNvSpPr>
            <a:spLocks noGrp="1"/>
          </p:cNvSpPr>
          <p:nvPr>
            <p:ph idx="1"/>
          </p:nvPr>
        </p:nvSpPr>
        <p:spPr>
          <a:xfrm>
            <a:off x="363845" y="1434905"/>
            <a:ext cx="8339137" cy="4543107"/>
          </a:xfrm>
        </p:spPr>
        <p:txBody>
          <a:bodyPr/>
          <a:lstStyle/>
          <a:p>
            <a:endParaRPr lang="en-US" sz="900" dirty="0"/>
          </a:p>
          <a:p>
            <a:endParaRPr lang="en-US" sz="900"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19</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11" name="TextBox 10">
            <a:extLst>
              <a:ext uri="{FF2B5EF4-FFF2-40B4-BE49-F238E27FC236}">
                <a16:creationId xmlns:a16="http://schemas.microsoft.com/office/drawing/2014/main" id="{79C8D8AD-F82A-7A27-7DB6-DD075C85C0CD}"/>
              </a:ext>
            </a:extLst>
          </p:cNvPr>
          <p:cNvSpPr txBox="1"/>
          <p:nvPr/>
        </p:nvSpPr>
        <p:spPr>
          <a:xfrm>
            <a:off x="5259388" y="1965598"/>
            <a:ext cx="3153092" cy="3539430"/>
          </a:xfrm>
          <a:prstGeom prst="rect">
            <a:avLst/>
          </a:prstGeom>
          <a:noFill/>
        </p:spPr>
        <p:txBody>
          <a:bodyPr wrap="square">
            <a:spAutoFit/>
          </a:bodyPr>
          <a:lstStyle/>
          <a:p>
            <a:pPr marL="342900" indent="-342900">
              <a:buFont typeface="Arial" panose="020B0604020202020204" pitchFamily="34" charset="0"/>
              <a:buChar char="•"/>
            </a:pPr>
            <a:r>
              <a:rPr lang="en-US" sz="2800" b="1" dirty="0">
                <a:solidFill>
                  <a:srgbClr val="0070C0"/>
                </a:solidFill>
                <a:latin typeface="+mj-lt"/>
                <a:ea typeface="MS Mincho" panose="02020609040205080304" pitchFamily="49" charset="-128"/>
                <a:cs typeface="Times New Roman" panose="02020603050405020304" pitchFamily="18" charset="0"/>
              </a:rPr>
              <a:t>Stop</a:t>
            </a:r>
          </a:p>
          <a:p>
            <a:pPr marL="342900" indent="-342900">
              <a:buFont typeface="Arial" panose="020B0604020202020204" pitchFamily="34" charset="0"/>
              <a:buChar char="•"/>
            </a:pPr>
            <a:r>
              <a:rPr lang="en-US" sz="2800" b="1" dirty="0">
                <a:solidFill>
                  <a:srgbClr val="0070C0"/>
                </a:solidFill>
                <a:latin typeface="+mj-lt"/>
                <a:ea typeface="MS Mincho" panose="02020609040205080304" pitchFamily="49" charset="-128"/>
                <a:cs typeface="Times New Roman" panose="02020603050405020304" pitchFamily="18" charset="0"/>
              </a:rPr>
              <a:t>Think</a:t>
            </a:r>
          </a:p>
          <a:p>
            <a:pPr marL="342900" indent="-342900">
              <a:buFont typeface="Arial" panose="020B0604020202020204" pitchFamily="34" charset="0"/>
              <a:buChar char="•"/>
            </a:pPr>
            <a:r>
              <a:rPr lang="en-US" sz="2800" b="1" dirty="0">
                <a:solidFill>
                  <a:srgbClr val="0070C0"/>
                </a:solidFill>
                <a:latin typeface="+mj-lt"/>
                <a:ea typeface="MS Mincho" panose="02020609040205080304" pitchFamily="49" charset="-128"/>
                <a:cs typeface="Times New Roman" panose="02020603050405020304" pitchFamily="18" charset="0"/>
              </a:rPr>
              <a:t>Reconsider as you count</a:t>
            </a:r>
          </a:p>
          <a:p>
            <a:pPr marL="342900" indent="-342900">
              <a:buFont typeface="Arial" panose="020B0604020202020204" pitchFamily="34" charset="0"/>
              <a:buChar char="•"/>
            </a:pPr>
            <a:r>
              <a:rPr lang="en-US" sz="2800" b="1" dirty="0">
                <a:solidFill>
                  <a:srgbClr val="0070C0"/>
                </a:solidFill>
                <a:latin typeface="+mj-lt"/>
                <a:ea typeface="MS Mincho" panose="02020609040205080304" pitchFamily="49" charset="-128"/>
                <a:cs typeface="Times New Roman" panose="02020603050405020304" pitchFamily="18" charset="0"/>
              </a:rPr>
              <a:t>Check in with your body</a:t>
            </a:r>
          </a:p>
          <a:p>
            <a:pPr marL="342900" indent="-342900">
              <a:buFont typeface="Arial" panose="020B0604020202020204" pitchFamily="34" charset="0"/>
              <a:buChar char="•"/>
            </a:pPr>
            <a:r>
              <a:rPr lang="en-US" sz="2800" b="1" dirty="0">
                <a:solidFill>
                  <a:srgbClr val="0070C0"/>
                </a:solidFill>
                <a:latin typeface="+mj-lt"/>
                <a:ea typeface="MS Mincho" panose="02020609040205080304" pitchFamily="49" charset="-128"/>
                <a:cs typeface="Times New Roman" panose="02020603050405020304" pitchFamily="18" charset="0"/>
              </a:rPr>
              <a:t>Feel calmer</a:t>
            </a:r>
            <a:endParaRPr lang="en-US" sz="2800" b="1" dirty="0">
              <a:solidFill>
                <a:srgbClr val="0070C0"/>
              </a:solidFill>
              <a:latin typeface="+mj-lt"/>
            </a:endParaRPr>
          </a:p>
        </p:txBody>
      </p:sp>
      <p:pic>
        <p:nvPicPr>
          <p:cNvPr id="12" name="Picture 11">
            <a:extLst>
              <a:ext uri="{FF2B5EF4-FFF2-40B4-BE49-F238E27FC236}">
                <a16:creationId xmlns:a16="http://schemas.microsoft.com/office/drawing/2014/main" id="{1DD8757D-8FB1-DFA6-DCBC-4C11B27019CD}"/>
              </a:ext>
            </a:extLst>
          </p:cNvPr>
          <p:cNvPicPr>
            <a:picLocks noChangeAspect="1"/>
          </p:cNvPicPr>
          <p:nvPr/>
        </p:nvPicPr>
        <p:blipFill>
          <a:blip r:embed="rId3"/>
          <a:stretch>
            <a:fillRect/>
          </a:stretch>
        </p:blipFill>
        <p:spPr>
          <a:xfrm>
            <a:off x="760413" y="1843314"/>
            <a:ext cx="3593873" cy="4238172"/>
          </a:xfrm>
          <a:prstGeom prst="rect">
            <a:avLst/>
          </a:prstGeom>
        </p:spPr>
      </p:pic>
    </p:spTree>
    <p:extLst>
      <p:ext uri="{BB962C8B-B14F-4D97-AF65-F5344CB8AC3E}">
        <p14:creationId xmlns:p14="http://schemas.microsoft.com/office/powerpoint/2010/main" val="207892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AB</a:t>
            </a:r>
            <a:r>
              <a:rPr lang="en-US" sz="3600" u="sng" dirty="0"/>
              <a:t>C</a:t>
            </a:r>
            <a:r>
              <a:rPr lang="en-US" sz="3600" dirty="0"/>
              <a:t>: </a:t>
            </a:r>
            <a:r>
              <a:rPr lang="en-US" sz="3200" dirty="0"/>
              <a:t>			</a:t>
            </a:r>
            <a:r>
              <a:rPr lang="en-US" sz="3600" dirty="0"/>
              <a:t>Champion Year</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6" name="Rectangle 5"/>
          <p:cNvSpPr/>
          <p:nvPr/>
        </p:nvSpPr>
        <p:spPr>
          <a:xfrm>
            <a:off x="5071109" y="1683247"/>
            <a:ext cx="3453155" cy="4462760"/>
          </a:xfrm>
          <a:prstGeom prst="rect">
            <a:avLst/>
          </a:prstGeom>
          <a:solidFill>
            <a:srgbClr val="FFFF66"/>
          </a:solidFill>
          <a:ln w="57150">
            <a:solidFill>
              <a:srgbClr val="92D05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Key Phrases: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800" b="1" dirty="0">
                <a:solidFill>
                  <a:srgbClr val="0070C0"/>
                </a:solidFill>
                <a:latin typeface="Verdana" panose="020B0604030504040204" pitchFamily="34" charset="0"/>
                <a:ea typeface="Verdana" panose="020B0604030504040204" pitchFamily="34" charset="0"/>
                <a:cs typeface="Verdana" panose="020B0604030504040204" pitchFamily="34" charset="0"/>
              </a:rPr>
              <a:t>Keep Your Cool</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800" b="1" dirty="0">
                <a:solidFill>
                  <a:srgbClr val="0070C0"/>
                </a:solidFill>
                <a:latin typeface="Verdana" panose="020B0604030504040204" pitchFamily="34" charset="0"/>
                <a:ea typeface="Verdana" panose="020B0604030504040204" pitchFamily="34" charset="0"/>
                <a:cs typeface="Verdana" panose="020B0604030504040204" pitchFamily="34" charset="0"/>
              </a:rPr>
              <a:t>Reconsider, resolve, and offer second chances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800" b="1"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8EBA7560-A461-0031-8F11-C005B58D3BA3}"/>
              </a:ext>
            </a:extLst>
          </p:cNvPr>
          <p:cNvPicPr>
            <a:picLocks noChangeAspect="1"/>
          </p:cNvPicPr>
          <p:nvPr/>
        </p:nvPicPr>
        <p:blipFill>
          <a:blip r:embed="rId3"/>
          <a:stretch>
            <a:fillRect/>
          </a:stretch>
        </p:blipFill>
        <p:spPr>
          <a:xfrm>
            <a:off x="371475" y="1524000"/>
            <a:ext cx="4200525" cy="4762500"/>
          </a:xfrm>
          <a:prstGeom prst="rect">
            <a:avLst/>
          </a:prstGeom>
        </p:spPr>
      </p:pic>
    </p:spTree>
    <p:extLst>
      <p:ext uri="{BB962C8B-B14F-4D97-AF65-F5344CB8AC3E}">
        <p14:creationId xmlns:p14="http://schemas.microsoft.com/office/powerpoint/2010/main" val="15467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lvl="0">
              <a:spcBef>
                <a:spcPts val="0"/>
              </a:spcBef>
              <a:spcAft>
                <a:spcPts val="0"/>
              </a:spcAft>
            </a:pPr>
            <a:r>
              <a:rPr lang="en-US" sz="3600" dirty="0"/>
              <a:t>Activity Ideas: 	   Grades 3-6</a:t>
            </a:r>
            <a:br>
              <a:rPr lang="en-US" dirty="0"/>
            </a:br>
            <a:r>
              <a:rPr lang="en-US" dirty="0"/>
              <a:t> </a:t>
            </a:r>
            <a:r>
              <a:rPr lang="en-US" sz="3200" dirty="0"/>
              <a:t>Reconsidering Role Play</a:t>
            </a:r>
            <a:br>
              <a:rPr lang="en-US" sz="2800" dirty="0"/>
            </a:br>
            <a:br>
              <a:rPr lang="en-US" sz="2800" dirty="0"/>
            </a:br>
            <a:r>
              <a:rPr lang="en-US" sz="2800" dirty="0"/>
              <a:t>	      </a:t>
            </a:r>
            <a:br>
              <a:rPr lang="en-US" sz="2800" dirty="0"/>
            </a:br>
            <a:r>
              <a:rPr lang="en-US" sz="2800" dirty="0"/>
              <a:t>              </a:t>
            </a:r>
            <a:r>
              <a:rPr lang="en-US" sz="2800" dirty="0">
                <a:solidFill>
                  <a:srgbClr val="5C2E91"/>
                </a:solidFill>
              </a:rPr>
              <a:t>Tools to regulate emotions:</a:t>
            </a:r>
            <a:br>
              <a:rPr lang="en-US" sz="2800" dirty="0">
                <a:solidFill>
                  <a:srgbClr val="5C2E91"/>
                </a:solidFill>
              </a:rPr>
            </a:br>
            <a:r>
              <a:rPr lang="en-US" sz="2800" dirty="0">
                <a:solidFill>
                  <a:srgbClr val="5C2E91"/>
                </a:solidFill>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Recognize anger triggers	</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Stop and take 5</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Say, “I need a minute…”</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Wave anger </a:t>
            </a:r>
            <a:r>
              <a:rPr lang="en-US" sz="2400" dirty="0">
                <a:solidFill>
                  <a:srgbClr val="C6168D"/>
                </a:solidFill>
                <a:latin typeface="Verdana" panose="020B0604030504040204" pitchFamily="34" charset="0"/>
                <a:ea typeface="Calibri" panose="020F0502020204030204" pitchFamily="34" charset="0"/>
                <a:cs typeface="Times New Roman" panose="02020603050405020304" pitchFamily="18" charset="0"/>
              </a:rPr>
              <a:t>a</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way</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Use visualization</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Walk away</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Take deep breaths</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Count down... </a:t>
            </a:r>
            <a:r>
              <a:rPr lang="en-US" sz="2400" i="1"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SLOWLY</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Get active!</a:t>
            </a:r>
            <a:b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br>
            <a:r>
              <a:rPr lang="en-US" sz="2400" dirty="0">
                <a:solidFill>
                  <a:srgbClr val="C6168D"/>
                </a:solidFill>
                <a:effectLst/>
                <a:latin typeface="Verdana" panose="020B0604030504040204" pitchFamily="34" charset="0"/>
                <a:ea typeface="Calibri" panose="020F0502020204030204" pitchFamily="34" charset="0"/>
                <a:cs typeface="Times New Roman" panose="02020603050405020304" pitchFamily="18" charset="0"/>
              </a:rPr>
              <a:t>	         Talk it out with olive branch phrases</a:t>
            </a:r>
            <a:br>
              <a:rPr lang="en-US" sz="2400" dirty="0">
                <a:solidFill>
                  <a:srgbClr val="C6168D"/>
                </a:solidFill>
                <a:effectLst/>
                <a:latin typeface="Calibri" panose="020F0502020204030204" pitchFamily="34" charset="0"/>
                <a:ea typeface="Calibri" panose="020F0502020204030204" pitchFamily="34" charset="0"/>
                <a:cs typeface="Times New Roman" panose="02020603050405020304" pitchFamily="18" charset="0"/>
              </a:rPr>
            </a:br>
            <a:br>
              <a:rPr lang="en-US" sz="2400" dirty="0">
                <a:effectLst/>
                <a:latin typeface="Verdana" panose="020B0604030504040204" pitchFamily="34" charset="0"/>
                <a:ea typeface="Calibri" panose="020F0502020204030204" pitchFamily="34" charset="0"/>
                <a:cs typeface="Times New Roman" panose="02020603050405020304" pitchFamily="18" charset="0"/>
              </a:rPr>
            </a:b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20</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1026" name="Picture 2" descr="170 Reconsideration Images, Stock Photos, 3D objects, &amp; Vectors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49" y="2050376"/>
            <a:ext cx="1869508" cy="134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307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Activity Ideas: 	   Grades K-6</a:t>
            </a:r>
            <a:br>
              <a:rPr lang="en-US" sz="3200" dirty="0"/>
            </a:br>
            <a:r>
              <a:rPr lang="en-US" sz="3200" dirty="0"/>
              <a:t>Heart Full of Feelings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21</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BC034102-4A5A-0C13-E1B3-21B7ACDC7BBF}"/>
              </a:ext>
            </a:extLst>
          </p:cNvPr>
          <p:cNvPicPr>
            <a:picLocks noChangeAspect="1"/>
          </p:cNvPicPr>
          <p:nvPr/>
        </p:nvPicPr>
        <p:blipFill>
          <a:blip r:embed="rId3"/>
          <a:stretch>
            <a:fillRect/>
          </a:stretch>
        </p:blipFill>
        <p:spPr>
          <a:xfrm>
            <a:off x="4982038" y="2569029"/>
            <a:ext cx="3740058" cy="2409325"/>
          </a:xfrm>
          <a:prstGeom prst="rect">
            <a:avLst/>
          </a:prstGeom>
        </p:spPr>
      </p:pic>
      <p:pic>
        <p:nvPicPr>
          <p:cNvPr id="7" name="Picture 6">
            <a:extLst>
              <a:ext uri="{FF2B5EF4-FFF2-40B4-BE49-F238E27FC236}">
                <a16:creationId xmlns:a16="http://schemas.microsoft.com/office/drawing/2014/main" id="{88544EE5-8C10-16D5-E994-B5B238BCA67A}"/>
              </a:ext>
            </a:extLst>
          </p:cNvPr>
          <p:cNvPicPr>
            <a:picLocks noChangeAspect="1"/>
          </p:cNvPicPr>
          <p:nvPr/>
        </p:nvPicPr>
        <p:blipFill>
          <a:blip r:embed="rId4"/>
          <a:stretch>
            <a:fillRect/>
          </a:stretch>
        </p:blipFill>
        <p:spPr>
          <a:xfrm>
            <a:off x="597119" y="2032350"/>
            <a:ext cx="3974881" cy="3886077"/>
          </a:xfrm>
          <a:prstGeom prst="rect">
            <a:avLst/>
          </a:prstGeom>
        </p:spPr>
      </p:pic>
      <p:sp>
        <p:nvSpPr>
          <p:cNvPr id="8" name="Rectangle 7">
            <a:extLst>
              <a:ext uri="{FF2B5EF4-FFF2-40B4-BE49-F238E27FC236}">
                <a16:creationId xmlns:a16="http://schemas.microsoft.com/office/drawing/2014/main" id="{18D95A1C-A0E1-3B7D-B87F-17D21C6F8192}"/>
              </a:ext>
            </a:extLst>
          </p:cNvPr>
          <p:cNvSpPr/>
          <p:nvPr/>
        </p:nvSpPr>
        <p:spPr>
          <a:xfrm rot="5400000" flipV="1">
            <a:off x="1848860" y="2981290"/>
            <a:ext cx="2231848" cy="707886"/>
          </a:xfrm>
          <a:prstGeom prst="rect">
            <a:avLst/>
          </a:prstGeom>
          <a:noFill/>
        </p:spPr>
        <p:txBody>
          <a:bodyPr wrap="square" lIns="91440" tIns="45720" rIns="91440" bIns="45720">
            <a:spAutoFit/>
          </a:bodyPr>
          <a:lstStyle/>
          <a:p>
            <a:pPr algn="ctr"/>
            <a:r>
              <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ngry</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763047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Closing</a:t>
            </a:r>
          </a:p>
          <a:p>
            <a:pPr algn="ctr"/>
            <a:endParaRPr lang="en-US" sz="6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22</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3236201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Closing:</a:t>
            </a:r>
          </a:p>
        </p:txBody>
      </p:sp>
      <p:sp>
        <p:nvSpPr>
          <p:cNvPr id="3" name="Content Placeholder 2"/>
          <p:cNvSpPr>
            <a:spLocks noGrp="1"/>
          </p:cNvSpPr>
          <p:nvPr>
            <p:ph idx="1"/>
          </p:nvPr>
        </p:nvSpPr>
        <p:spPr>
          <a:xfrm>
            <a:off x="346075" y="4152899"/>
            <a:ext cx="8339137" cy="1966865"/>
          </a:xfrm>
        </p:spPr>
        <p:txBody>
          <a:bodyPr/>
          <a:lstStyle/>
          <a:p>
            <a:pPr marL="0" indent="0">
              <a:spcBef>
                <a:spcPts val="600"/>
              </a:spcBef>
            </a:pPr>
            <a:endParaRPr lang="en-US" sz="2400" dirty="0"/>
          </a:p>
          <a:p>
            <a:pPr marL="0" lvl="1" indent="0">
              <a:spcBef>
                <a:spcPts val="600"/>
              </a:spcBef>
              <a:buNone/>
            </a:pPr>
            <a:endParaRPr lang="en-US" sz="2800" dirty="0">
              <a:solidFill>
                <a:srgbClr val="FF0000"/>
              </a:solidFill>
            </a:endParaRPr>
          </a:p>
          <a:p>
            <a:pPr marL="0" lvl="1" indent="0">
              <a:spcBef>
                <a:spcPts val="600"/>
              </a:spcBef>
              <a:buNone/>
            </a:pPr>
            <a:r>
              <a:rPr lang="en-US" sz="2800" dirty="0">
                <a:solidFill>
                  <a:srgbClr val="FF0000"/>
                </a:solidFill>
              </a:rPr>
              <a:t>Call to Action:  How will you reconsider and give second chances?</a:t>
            </a:r>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23</a:t>
            </a:fld>
            <a:endParaRPr lang="en-US" dirty="0"/>
          </a:p>
        </p:txBody>
      </p:sp>
      <p:sp>
        <p:nvSpPr>
          <p:cNvPr id="5" name="Footer Placeholder 4"/>
          <p:cNvSpPr>
            <a:spLocks noGrp="1"/>
          </p:cNvSpPr>
          <p:nvPr>
            <p:ph type="ftr" sz="quarter" idx="11"/>
          </p:nvPr>
        </p:nvSpPr>
        <p:spPr/>
        <p:txBody>
          <a:bodyPr/>
          <a:lstStyle/>
          <a:p>
            <a:pPr>
              <a:defRPr/>
            </a:pPr>
            <a:r>
              <a:rPr lang="en-US" dirty="0"/>
              <a:t>Clovis Keeps His Cool 2023 PROJECT CORNERSTONE</a:t>
            </a:r>
            <a:endParaRPr lang="en-US" dirty="0">
              <a:solidFill>
                <a:schemeClr val="bg2"/>
              </a:solidFill>
            </a:endParaRPr>
          </a:p>
        </p:txBody>
      </p:sp>
      <p:sp>
        <p:nvSpPr>
          <p:cNvPr id="12" name="TextBox 11">
            <a:extLst>
              <a:ext uri="{FF2B5EF4-FFF2-40B4-BE49-F238E27FC236}">
                <a16:creationId xmlns:a16="http://schemas.microsoft.com/office/drawing/2014/main" id="{2C91318F-6DB5-73AD-5DC9-E943EE402EA6}"/>
              </a:ext>
            </a:extLst>
          </p:cNvPr>
          <p:cNvSpPr txBox="1"/>
          <p:nvPr/>
        </p:nvSpPr>
        <p:spPr>
          <a:xfrm>
            <a:off x="4016375" y="1173163"/>
            <a:ext cx="4572000" cy="2877711"/>
          </a:xfrm>
          <a:prstGeom prst="rect">
            <a:avLst/>
          </a:prstGeom>
          <a:noFill/>
        </p:spPr>
        <p:txBody>
          <a:bodyPr wrap="square">
            <a:spAutoFit/>
          </a:bodyPr>
          <a:lstStyle/>
          <a:p>
            <a:pPr marL="0" algn="ctr">
              <a:spcBef>
                <a:spcPts val="600"/>
              </a:spcBef>
            </a:pPr>
            <a:r>
              <a:rPr lang="en-US" sz="3600" u="sng" dirty="0"/>
              <a:t>Reconsider</a:t>
            </a:r>
            <a:endParaRPr lang="en-US" sz="2400" dirty="0"/>
          </a:p>
          <a:p>
            <a:pPr>
              <a:spcBef>
                <a:spcPts val="600"/>
              </a:spcBef>
              <a:buFont typeface="Arial" pitchFamily="34" charset="0"/>
              <a:buChar char="•"/>
            </a:pPr>
            <a:r>
              <a:rPr lang="en-US" dirty="0"/>
              <a:t> Stop and Think</a:t>
            </a:r>
            <a:endParaRPr lang="en-US" sz="2400" dirty="0"/>
          </a:p>
          <a:p>
            <a:pPr>
              <a:spcBef>
                <a:spcPts val="600"/>
              </a:spcBef>
              <a:buFont typeface="Arial" pitchFamily="34" charset="0"/>
              <a:buChar char="•"/>
            </a:pPr>
            <a:r>
              <a:rPr lang="en-US" dirty="0"/>
              <a:t> Choose a Tool</a:t>
            </a:r>
            <a:endParaRPr lang="en-US" sz="2400" dirty="0"/>
          </a:p>
          <a:p>
            <a:pPr>
              <a:spcBef>
                <a:spcPts val="600"/>
              </a:spcBef>
              <a:buFont typeface="Arial" pitchFamily="34" charset="0"/>
              <a:buChar char="•"/>
            </a:pPr>
            <a:r>
              <a:rPr lang="en-US" dirty="0"/>
              <a:t> Show Empathy</a:t>
            </a:r>
          </a:p>
          <a:p>
            <a:pPr>
              <a:spcBef>
                <a:spcPts val="600"/>
              </a:spcBef>
              <a:buFont typeface="Arial" pitchFamily="34" charset="0"/>
              <a:buChar char="•"/>
            </a:pPr>
            <a:r>
              <a:rPr lang="en-US" dirty="0"/>
              <a:t> Make a Genuine Apology</a:t>
            </a:r>
            <a:endParaRPr lang="en-US" sz="2400" dirty="0"/>
          </a:p>
          <a:p>
            <a:pPr>
              <a:spcBef>
                <a:spcPts val="600"/>
              </a:spcBef>
              <a:buFont typeface="Arial" pitchFamily="34" charset="0"/>
              <a:buChar char="•"/>
            </a:pPr>
            <a:r>
              <a:rPr lang="en-US" dirty="0"/>
              <a:t> Give a Second Chance</a:t>
            </a:r>
            <a:endParaRPr lang="en-US" sz="2400" dirty="0"/>
          </a:p>
        </p:txBody>
      </p:sp>
      <p:pic>
        <p:nvPicPr>
          <p:cNvPr id="7" name="Picture 6">
            <a:extLst>
              <a:ext uri="{FF2B5EF4-FFF2-40B4-BE49-F238E27FC236}">
                <a16:creationId xmlns:a16="http://schemas.microsoft.com/office/drawing/2014/main" id="{ADDA550C-29D8-4649-9EA7-EC2BFD0A1FEF}"/>
              </a:ext>
            </a:extLst>
          </p:cNvPr>
          <p:cNvPicPr>
            <a:picLocks noChangeAspect="1"/>
          </p:cNvPicPr>
          <p:nvPr/>
        </p:nvPicPr>
        <p:blipFill>
          <a:blip r:embed="rId3"/>
          <a:stretch>
            <a:fillRect/>
          </a:stretch>
        </p:blipFill>
        <p:spPr>
          <a:xfrm>
            <a:off x="654957" y="1058864"/>
            <a:ext cx="2774950" cy="3699933"/>
          </a:xfrm>
          <a:prstGeom prst="rect">
            <a:avLst/>
          </a:prstGeom>
        </p:spPr>
      </p:pic>
    </p:spTree>
    <p:extLst>
      <p:ext uri="{BB962C8B-B14F-4D97-AF65-F5344CB8AC3E}">
        <p14:creationId xmlns:p14="http://schemas.microsoft.com/office/powerpoint/2010/main" val="4077942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School Wide</a:t>
            </a:r>
          </a:p>
          <a:p>
            <a:pPr algn="ctr"/>
            <a:r>
              <a:rPr lang="en-US" sz="6000" b="1" dirty="0">
                <a:solidFill>
                  <a:schemeClr val="bg1"/>
                </a:solidFill>
              </a:rPr>
              <a:t>Extensions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24</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526807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School Wide Extensions: </a:t>
            </a:r>
            <a:br>
              <a:rPr lang="en-US" sz="3200" dirty="0"/>
            </a:br>
            <a:r>
              <a:rPr lang="en-US" sz="3200" dirty="0"/>
              <a:t>Student Council Management Areas</a:t>
            </a:r>
          </a:p>
        </p:txBody>
      </p:sp>
      <p:sp>
        <p:nvSpPr>
          <p:cNvPr id="3" name="Content Placeholder 2"/>
          <p:cNvSpPr>
            <a:spLocks noGrp="1"/>
          </p:cNvSpPr>
          <p:nvPr>
            <p:ph idx="1"/>
          </p:nvPr>
        </p:nvSpPr>
        <p:spPr>
          <a:xfrm>
            <a:off x="1813530" y="1488715"/>
            <a:ext cx="5516940" cy="4292458"/>
          </a:xfrm>
        </p:spPr>
        <p:style>
          <a:lnRef idx="2">
            <a:schemeClr val="dk1"/>
          </a:lnRef>
          <a:fillRef idx="1">
            <a:schemeClr val="lt1"/>
          </a:fillRef>
          <a:effectRef idx="0">
            <a:schemeClr val="dk1"/>
          </a:effectRef>
          <a:fontRef idx="minor">
            <a:schemeClr val="dk1"/>
          </a:fontRef>
        </p:style>
        <p:txBody>
          <a:bodyPr/>
          <a:lstStyle/>
          <a:p>
            <a:pPr algn="ctr">
              <a:spcBef>
                <a:spcPts val="0"/>
              </a:spcBef>
            </a:pPr>
            <a:r>
              <a:rPr lang="en-US" sz="2800" b="1" dirty="0">
                <a:solidFill>
                  <a:srgbClr val="0070C0"/>
                </a:solidFill>
              </a:rPr>
              <a:t>Cool Down Spots</a:t>
            </a:r>
          </a:p>
          <a:p>
            <a:pPr algn="ctr">
              <a:spcBef>
                <a:spcPts val="0"/>
              </a:spcBef>
            </a:pPr>
            <a:r>
              <a:rPr lang="en-US" sz="2800" b="1" dirty="0">
                <a:solidFill>
                  <a:srgbClr val="0070C0"/>
                </a:solidFill>
              </a:rPr>
              <a:t>Peace Stations</a:t>
            </a:r>
          </a:p>
          <a:p>
            <a:pPr algn="ctr">
              <a:spcBef>
                <a:spcPts val="0"/>
              </a:spcBef>
            </a:pPr>
            <a:r>
              <a:rPr lang="en-US" sz="2800" b="1" dirty="0">
                <a:solidFill>
                  <a:srgbClr val="0070C0"/>
                </a:solidFill>
              </a:rPr>
              <a:t>Conflict Managers</a:t>
            </a:r>
          </a:p>
          <a:p>
            <a:pPr algn="ctr">
              <a:spcBef>
                <a:spcPts val="0"/>
              </a:spcBef>
            </a:pPr>
            <a:endParaRPr lang="en-US" sz="2800" b="1" dirty="0"/>
          </a:p>
          <a:p>
            <a:pPr algn="ctr">
              <a:spcBef>
                <a:spcPts val="0"/>
              </a:spcBef>
            </a:pPr>
            <a:r>
              <a:rPr lang="en-US" sz="2800" b="0" i="0" dirty="0">
                <a:solidFill>
                  <a:srgbClr val="333333"/>
                </a:solidFill>
                <a:effectLst/>
                <a:latin typeface="canada-type-gibson"/>
              </a:rPr>
              <a:t> These spaces help students develop essential self-regulation skills and normalize managing emotions in a healthy way.</a:t>
            </a:r>
          </a:p>
          <a:p>
            <a:pPr algn="ctr">
              <a:spcBef>
                <a:spcPts val="0"/>
              </a:spcBef>
            </a:pP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Slide Number Placeholder 3"/>
          <p:cNvSpPr>
            <a:spLocks noGrp="1"/>
          </p:cNvSpPr>
          <p:nvPr>
            <p:ph type="sldNum" sz="quarter" idx="10"/>
          </p:nvPr>
        </p:nvSpPr>
        <p:spPr>
          <a:xfrm>
            <a:off x="350838" y="6430169"/>
            <a:ext cx="409575" cy="21748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25</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760413" y="6430169"/>
            <a:ext cx="5410444"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E37174F3-4EF1-D0E2-03E2-CDF020606B60}"/>
              </a:ext>
            </a:extLst>
          </p:cNvPr>
          <p:cNvPicPr>
            <a:picLocks noChangeAspect="1"/>
          </p:cNvPicPr>
          <p:nvPr/>
        </p:nvPicPr>
        <p:blipFill>
          <a:blip r:embed="rId3"/>
          <a:stretch>
            <a:fillRect/>
          </a:stretch>
        </p:blipFill>
        <p:spPr>
          <a:xfrm>
            <a:off x="6170857" y="4848146"/>
            <a:ext cx="2799081" cy="1866054"/>
          </a:xfrm>
          <a:prstGeom prst="rect">
            <a:avLst/>
          </a:prstGeom>
        </p:spPr>
      </p:pic>
    </p:spTree>
    <p:extLst>
      <p:ext uri="{BB962C8B-B14F-4D97-AF65-F5344CB8AC3E}">
        <p14:creationId xmlns:p14="http://schemas.microsoft.com/office/powerpoint/2010/main" val="2484357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0" name="Footer Placeholder 4"/>
          <p:cNvSpPr txBox="1"/>
          <p:nvPr/>
        </p:nvSpPr>
        <p:spPr>
          <a:xfrm>
            <a:off x="614045" y="6356350"/>
            <a:ext cx="4599623"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800"/>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kern="0" dirty="0">
                <a:solidFill>
                  <a:srgbClr val="000000"/>
                </a:solidFill>
                <a:latin typeface="Verdana"/>
                <a:ea typeface="Verdana"/>
                <a:sym typeface="Verdana"/>
              </a:rPr>
              <a:t>Clovis Keeps His Cool</a:t>
            </a:r>
            <a:r>
              <a:rPr kumimoji="0" sz="800" b="0" i="0" u="none" strike="noStrike" kern="0" cap="none" spc="0" normalizeH="0" baseline="0" noProof="0" dirty="0">
                <a:ln>
                  <a:noFill/>
                </a:ln>
                <a:solidFill>
                  <a:srgbClr val="000000"/>
                </a:solidFill>
                <a:effectLst/>
                <a:uLnTx/>
                <a:uFillTx/>
                <a:latin typeface="Verdana"/>
                <a:ea typeface="Verdana"/>
                <a:sym typeface="Verdana"/>
              </a:rPr>
              <a:t> ©202</a:t>
            </a:r>
            <a:r>
              <a:rPr kumimoji="0" lang="en-US" sz="800" b="0" i="0" u="none" strike="noStrike" kern="0" cap="none" spc="0" normalizeH="0" baseline="0" noProof="0" dirty="0">
                <a:ln>
                  <a:noFill/>
                </a:ln>
                <a:solidFill>
                  <a:srgbClr val="000000"/>
                </a:solidFill>
                <a:effectLst/>
                <a:uLnTx/>
                <a:uFillTx/>
                <a:latin typeface="Verdana"/>
                <a:ea typeface="Verdana"/>
                <a:sym typeface="Verdana"/>
              </a:rPr>
              <a:t>3</a:t>
            </a:r>
            <a:r>
              <a:rPr kumimoji="0" sz="800" b="0" i="0" u="none" strike="noStrike" kern="0" cap="none" spc="0" normalizeH="0" baseline="0" noProof="0" dirty="0">
                <a:ln>
                  <a:noFill/>
                </a:ln>
                <a:solidFill>
                  <a:srgbClr val="000000"/>
                </a:solidFill>
                <a:effectLst/>
                <a:uLnTx/>
                <a:uFillTx/>
                <a:latin typeface="Verdana"/>
                <a:ea typeface="Verdana"/>
                <a:sym typeface="Verdana"/>
              </a:rPr>
              <a:t>PROJECT CORNERSTONE</a:t>
            </a:r>
          </a:p>
        </p:txBody>
      </p:sp>
      <p:sp>
        <p:nvSpPr>
          <p:cNvPr id="1331" name="Title 1"/>
          <p:cNvSpPr txBox="1">
            <a:spLocks noGrp="1"/>
          </p:cNvSpPr>
          <p:nvPr>
            <p:ph type="title"/>
          </p:nvPr>
        </p:nvSpPr>
        <p:spPr>
          <a:xfrm>
            <a:off x="328613" y="328612"/>
            <a:ext cx="8374061" cy="794336"/>
          </a:xfrm>
          <a:prstGeom prst="rect">
            <a:avLst/>
          </a:prstGeom>
        </p:spPr>
        <p:txBody>
          <a:bodyPr>
            <a:noAutofit/>
          </a:bodyPr>
          <a:lstStyle/>
          <a:p>
            <a:pPr lvl="2" defTabSz="585215">
              <a:defRPr sz="2304"/>
            </a:pPr>
            <a:r>
              <a:rPr sz="3600" dirty="0"/>
              <a:t>School Wide Extensions</a:t>
            </a:r>
            <a:br>
              <a:rPr lang="en-US" sz="3600" dirty="0"/>
            </a:br>
            <a:r>
              <a:rPr lang="en-US" sz="3200" dirty="0"/>
              <a:t>Plant a Social Emotional Garden</a:t>
            </a:r>
            <a:br>
              <a:rPr lang="en-US" sz="3600" dirty="0"/>
            </a:br>
            <a:r>
              <a:rPr sz="3600" dirty="0"/>
              <a:t> </a:t>
            </a:r>
            <a:br>
              <a:rPr sz="3600" dirty="0"/>
            </a:br>
            <a:endParaRPr sz="3600" dirty="0"/>
          </a:p>
        </p:txBody>
      </p:sp>
      <p:sp>
        <p:nvSpPr>
          <p:cNvPr id="1332" name="Content Placeholder 2"/>
          <p:cNvSpPr txBox="1">
            <a:spLocks noGrp="1"/>
          </p:cNvSpPr>
          <p:nvPr>
            <p:ph type="body" sz="quarter" idx="1"/>
          </p:nvPr>
        </p:nvSpPr>
        <p:spPr>
          <a:xfrm>
            <a:off x="839484" y="1676074"/>
            <a:ext cx="4046814" cy="505616"/>
          </a:xfrm>
          <a:prstGeom prst="rect">
            <a:avLst/>
          </a:prstGeom>
        </p:spPr>
        <p:txBody>
          <a:bodyPr>
            <a:normAutofit fontScale="85000" lnSpcReduction="10000"/>
          </a:bodyPr>
          <a:lstStyle/>
          <a:p>
            <a:pPr marL="4762" lvl="1" indent="-9524">
              <a:spcBef>
                <a:spcPts val="0"/>
              </a:spcBef>
              <a:buSzTx/>
              <a:buNone/>
            </a:pPr>
            <a:r>
              <a:rPr lang="en-US" sz="2800" dirty="0">
                <a:solidFill>
                  <a:schemeClr val="tx1"/>
                </a:solidFill>
              </a:rPr>
              <a:t>Plant herbs and lavender</a:t>
            </a:r>
            <a:r>
              <a:rPr lang="en-US" sz="2800" dirty="0"/>
              <a:t>.</a:t>
            </a:r>
            <a:endParaRPr sz="2800" dirty="0"/>
          </a:p>
        </p:txBody>
      </p:sp>
      <p:sp>
        <p:nvSpPr>
          <p:cNvPr id="1333"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464847"/>
                </a:solidFill>
                <a:effectLst/>
                <a:uLnTx/>
                <a:uFillTx/>
                <a:latin typeface="Verdana"/>
                <a:ea typeface="Verdana"/>
                <a:sym typeface="Verdana"/>
              </a:rPr>
              <a:pPr marL="0" marR="0" lvl="0" indent="0" algn="l" defTabSz="914400" rtl="0" eaLnBrk="1" fontAlgn="auto" latinLnBrk="0" hangingPunct="0">
                <a:lnSpc>
                  <a:spcPct val="100000"/>
                </a:lnSpc>
                <a:spcBef>
                  <a:spcPts val="0"/>
                </a:spcBef>
                <a:spcAft>
                  <a:spcPts val="0"/>
                </a:spcAft>
                <a:buClrTx/>
                <a:buSzTx/>
                <a:buFontTx/>
                <a:buNone/>
                <a:tabLst/>
                <a:defRPr/>
              </a:pPr>
              <a:t>26</a:t>
            </a:fld>
            <a:endParaRPr kumimoji="0" sz="800" b="0" i="0" u="none" strike="noStrike" kern="0" cap="none" spc="0" normalizeH="0" baseline="0" noProof="0" dirty="0">
              <a:ln>
                <a:noFill/>
              </a:ln>
              <a:solidFill>
                <a:srgbClr val="464847"/>
              </a:solidFill>
              <a:effectLst/>
              <a:uLnTx/>
              <a:uFillTx/>
              <a:latin typeface="Verdana"/>
              <a:ea typeface="Verdana"/>
              <a:sym typeface="Verdana"/>
            </a:endParaRPr>
          </a:p>
        </p:txBody>
      </p:sp>
      <p:pic>
        <p:nvPicPr>
          <p:cNvPr id="2" name="Picture 1">
            <a:extLst>
              <a:ext uri="{FF2B5EF4-FFF2-40B4-BE49-F238E27FC236}">
                <a16:creationId xmlns:a16="http://schemas.microsoft.com/office/drawing/2014/main" id="{A7DD91C1-9698-837F-7C08-A64FFB482F84}"/>
              </a:ext>
            </a:extLst>
          </p:cNvPr>
          <p:cNvPicPr>
            <a:picLocks noChangeAspect="1"/>
          </p:cNvPicPr>
          <p:nvPr/>
        </p:nvPicPr>
        <p:blipFill>
          <a:blip r:embed="rId3"/>
          <a:stretch>
            <a:fillRect/>
          </a:stretch>
        </p:blipFill>
        <p:spPr>
          <a:xfrm>
            <a:off x="4886298" y="3646734"/>
            <a:ext cx="3816376" cy="2564769"/>
          </a:xfrm>
          <a:prstGeom prst="rect">
            <a:avLst/>
          </a:prstGeom>
        </p:spPr>
      </p:pic>
      <p:pic>
        <p:nvPicPr>
          <p:cNvPr id="3" name="Picture 2">
            <a:extLst>
              <a:ext uri="{FF2B5EF4-FFF2-40B4-BE49-F238E27FC236}">
                <a16:creationId xmlns:a16="http://schemas.microsoft.com/office/drawing/2014/main" id="{831E3AD6-3AF0-C63C-868B-27BE2B2A704C}"/>
              </a:ext>
            </a:extLst>
          </p:cNvPr>
          <p:cNvPicPr>
            <a:picLocks noChangeAspect="1"/>
          </p:cNvPicPr>
          <p:nvPr/>
        </p:nvPicPr>
        <p:blipFill>
          <a:blip r:embed="rId4"/>
          <a:stretch>
            <a:fillRect/>
          </a:stretch>
        </p:blipFill>
        <p:spPr>
          <a:xfrm>
            <a:off x="1483129" y="2232816"/>
            <a:ext cx="2861453" cy="3819600"/>
          </a:xfrm>
          <a:prstGeom prst="rect">
            <a:avLst/>
          </a:prstGeom>
        </p:spPr>
      </p:pic>
      <p:sp>
        <p:nvSpPr>
          <p:cNvPr id="4" name="TextBox 3">
            <a:extLst>
              <a:ext uri="{FF2B5EF4-FFF2-40B4-BE49-F238E27FC236}">
                <a16:creationId xmlns:a16="http://schemas.microsoft.com/office/drawing/2014/main" id="{AFE8CE81-7B2A-5208-8642-3DF37A0EBE18}"/>
              </a:ext>
            </a:extLst>
          </p:cNvPr>
          <p:cNvSpPr txBox="1"/>
          <p:nvPr/>
        </p:nvSpPr>
        <p:spPr>
          <a:xfrm>
            <a:off x="5551110" y="2705717"/>
            <a:ext cx="248675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j-lt"/>
                <a:ea typeface="+mj-ea"/>
                <a:cs typeface="+mj-cs"/>
                <a:sym typeface="Verdana"/>
              </a:rPr>
              <a:t>Make sachets or bath scents.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Home and School Communication</a:t>
            </a:r>
          </a:p>
        </p:txBody>
      </p:sp>
      <p:sp>
        <p:nvSpPr>
          <p:cNvPr id="3" name="Content Placeholder 2"/>
          <p:cNvSpPr>
            <a:spLocks noGrp="1"/>
          </p:cNvSpPr>
          <p:nvPr>
            <p:ph idx="1"/>
          </p:nvPr>
        </p:nvSpPr>
        <p:spPr>
          <a:xfrm>
            <a:off x="328613" y="982981"/>
            <a:ext cx="8339137" cy="5096300"/>
          </a:xfrm>
        </p:spPr>
        <p:txBody>
          <a:bodyPr/>
          <a:lstStyle/>
          <a:p>
            <a:pPr algn="ctr"/>
            <a:r>
              <a:rPr lang="en-US" sz="2800" b="1" dirty="0">
                <a:solidFill>
                  <a:schemeClr val="tx1"/>
                </a:solidFill>
              </a:rPr>
              <a:t>Newsletter Blurb</a:t>
            </a:r>
            <a:endParaRPr lang="en-US" dirty="0">
              <a:solidFill>
                <a:schemeClr val="tx1"/>
              </a:solidFill>
            </a:endParaRPr>
          </a:p>
          <a:p>
            <a:pPr marL="0" algn="ctr"/>
            <a:r>
              <a:rPr lang="en-US" sz="2800" b="1" dirty="0">
                <a:solidFill>
                  <a:schemeClr val="tx1"/>
                </a:solidFill>
              </a:rPr>
              <a:t>Student Stickers</a:t>
            </a:r>
          </a:p>
          <a:p>
            <a:pPr algn="ctr"/>
            <a:r>
              <a:rPr lang="en-US" sz="2800" b="1" dirty="0">
                <a:solidFill>
                  <a:schemeClr val="tx1"/>
                </a:solidFill>
              </a:rPr>
              <a:t>Parent Letter or Email Blurb</a:t>
            </a:r>
            <a:endParaRPr lang="en-US" sz="1600" dirty="0">
              <a:solidFill>
                <a:schemeClr val="tx1"/>
              </a:solidFill>
            </a:endParaRPr>
          </a:p>
          <a:p>
            <a:pPr algn="ctr"/>
            <a:r>
              <a:rPr lang="en-US" sz="2800" b="1" dirty="0">
                <a:solidFill>
                  <a:schemeClr val="tx1"/>
                </a:solidFill>
              </a:rPr>
              <a:t>Family Movie Night</a:t>
            </a:r>
          </a:p>
          <a:p>
            <a:pPr algn="ctr"/>
            <a:endParaRPr lang="en-US" sz="2000" dirty="0">
              <a:solidFill>
                <a:schemeClr val="tx1"/>
              </a:solidFill>
            </a:endParaRPr>
          </a:p>
          <a:p>
            <a:pPr algn="ctr"/>
            <a:endParaRPr lang="en-US" sz="2000" dirty="0">
              <a:effectLst/>
              <a:latin typeface="Comic Sans MS" panose="030F0702030302020204" pitchFamily="66" charset="0"/>
              <a:ea typeface="MS Mincho" panose="02020609040205080304" pitchFamily="49" charset="-128"/>
              <a:cs typeface="Times New Roman" panose="02020603050405020304" pitchFamily="18" charset="0"/>
            </a:endParaRPr>
          </a:p>
          <a:p>
            <a:pPr algn="ctr"/>
            <a:endParaRPr lang="en-US" sz="2000" dirty="0">
              <a:latin typeface="Comic Sans MS" panose="030F0702030302020204" pitchFamily="66" charset="0"/>
              <a:ea typeface="MS Mincho" panose="02020609040205080304" pitchFamily="49" charset="-128"/>
              <a:cs typeface="Times New Roman" panose="02020603050405020304" pitchFamily="18" charset="0"/>
            </a:endParaRPr>
          </a:p>
          <a:p>
            <a:pPr algn="ctr"/>
            <a:r>
              <a:rPr lang="en-US" sz="3200" dirty="0">
                <a:effectLst/>
                <a:latin typeface="Comic Sans MS" panose="030F0702030302020204" pitchFamily="66" charset="0"/>
                <a:ea typeface="MS Mincho" panose="02020609040205080304" pitchFamily="49" charset="-128"/>
                <a:cs typeface="Times New Roman" panose="02020603050405020304" pitchFamily="18" charset="0"/>
              </a:rPr>
              <a:t>Keep your cool</a:t>
            </a:r>
            <a:endParaRPr lang="en-US" sz="3200" b="1" dirty="0">
              <a:solidFill>
                <a:schemeClr val="tx1"/>
              </a:solidFill>
            </a:endParaRPr>
          </a:p>
          <a:p>
            <a:pPr algn="ctr"/>
            <a:endParaRPr lang="en-US" dirty="0"/>
          </a:p>
          <a:p>
            <a:pPr algn="ctr"/>
            <a:endParaRPr lang="en-US" sz="2800" b="1" dirty="0"/>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464847"/>
                </a:solidFill>
              </a:rPr>
              <a:t>27</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6" name="Footer Placeholder 5">
            <a:extLst>
              <a:ext uri="{FF2B5EF4-FFF2-40B4-BE49-F238E27FC236}">
                <a16:creationId xmlns:a16="http://schemas.microsoft.com/office/drawing/2014/main" id="{22AD2B0A-99C9-4896-C6D0-88DC18B2B644}"/>
              </a:ext>
            </a:extLst>
          </p:cNvPr>
          <p:cNvSpPr>
            <a:spLocks noGrp="1"/>
          </p:cNvSpPr>
          <p:nvPr>
            <p:ph type="ftr" sz="quarter" idx="11"/>
          </p:nvPr>
        </p:nvSpPr>
        <p:spPr>
          <a:xfrm>
            <a:off x="760413" y="6350000"/>
            <a:ext cx="4192588"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464847"/>
                </a:solidFill>
              </a:rPr>
              <a:t>Clovis Keeps His Cool</a:t>
            </a:r>
            <a:r>
              <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rPr>
              <a:t> @2023 YMCA Project Cornerstone </a:t>
            </a:r>
          </a:p>
        </p:txBody>
      </p:sp>
      <p:pic>
        <p:nvPicPr>
          <p:cNvPr id="5" name="Picture 4">
            <a:extLst>
              <a:ext uri="{FF2B5EF4-FFF2-40B4-BE49-F238E27FC236}">
                <a16:creationId xmlns:a16="http://schemas.microsoft.com/office/drawing/2014/main" id="{37860D2B-50D0-0037-A016-3FE17FB13FDA}"/>
              </a:ext>
            </a:extLst>
          </p:cNvPr>
          <p:cNvPicPr>
            <a:picLocks noChangeAspect="1"/>
          </p:cNvPicPr>
          <p:nvPr/>
        </p:nvPicPr>
        <p:blipFill>
          <a:blip r:embed="rId3"/>
          <a:stretch>
            <a:fillRect/>
          </a:stretch>
        </p:blipFill>
        <p:spPr>
          <a:xfrm>
            <a:off x="3835943" y="3548079"/>
            <a:ext cx="1423445" cy="1383534"/>
          </a:xfrm>
          <a:prstGeom prst="rect">
            <a:avLst/>
          </a:prstGeom>
        </p:spPr>
      </p:pic>
    </p:spTree>
    <p:extLst>
      <p:ext uri="{BB962C8B-B14F-4D97-AF65-F5344CB8AC3E}">
        <p14:creationId xmlns:p14="http://schemas.microsoft.com/office/powerpoint/2010/main" val="286392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Closing Comments</a:t>
            </a:r>
          </a:p>
        </p:txBody>
      </p:sp>
      <p:sp>
        <p:nvSpPr>
          <p:cNvPr id="3" name="Content Placeholder 2"/>
          <p:cNvSpPr>
            <a:spLocks noGrp="1"/>
          </p:cNvSpPr>
          <p:nvPr>
            <p:ph idx="1"/>
          </p:nvPr>
        </p:nvSpPr>
        <p:spPr>
          <a:xfrm>
            <a:off x="4452937" y="2120899"/>
            <a:ext cx="3649663" cy="2603501"/>
          </a:xfrm>
          <a:ln/>
        </p:spPr>
        <p:style>
          <a:lnRef idx="2">
            <a:schemeClr val="accent6"/>
          </a:lnRef>
          <a:fillRef idx="1">
            <a:schemeClr val="lt1"/>
          </a:fillRef>
          <a:effectRef idx="0">
            <a:schemeClr val="accent6"/>
          </a:effectRef>
          <a:fontRef idx="minor">
            <a:schemeClr val="dk1"/>
          </a:fontRef>
        </p:style>
        <p:txBody>
          <a:bodyPr/>
          <a:lstStyle/>
          <a:p>
            <a:pPr lvl="1">
              <a:buFont typeface="Arial" pitchFamily="34" charset="0"/>
              <a:buChar char="•"/>
            </a:pPr>
            <a:r>
              <a:rPr lang="en-US" sz="2400" dirty="0"/>
              <a:t>Reconnect with Volunteers</a:t>
            </a:r>
          </a:p>
          <a:p>
            <a:pPr>
              <a:buFont typeface="Arial" pitchFamily="34" charset="0"/>
              <a:buChar char="•"/>
            </a:pPr>
            <a:r>
              <a:rPr lang="en-US" sz="2400" dirty="0"/>
              <a:t>Plan out Campaign</a:t>
            </a:r>
          </a:p>
          <a:p>
            <a:pPr>
              <a:buFont typeface="Arial" pitchFamily="34" charset="0"/>
              <a:buChar char="•"/>
            </a:pPr>
            <a:r>
              <a:rPr lang="en-US" sz="2400" dirty="0"/>
              <a:t>Connect with staff</a:t>
            </a:r>
          </a:p>
          <a:p>
            <a:pPr marL="0" indent="0"/>
            <a:endParaRPr lang="en-US" sz="2400" dirty="0"/>
          </a:p>
          <a:p>
            <a:endParaRPr lang="en-US" sz="2400"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28</a:t>
            </a:fld>
            <a:endParaRPr lang="en-US" dirty="0"/>
          </a:p>
        </p:txBody>
      </p:sp>
      <p:sp>
        <p:nvSpPr>
          <p:cNvPr id="5" name="Footer Placeholder 4"/>
          <p:cNvSpPr>
            <a:spLocks noGrp="1"/>
          </p:cNvSpPr>
          <p:nvPr>
            <p:ph type="ftr" sz="quarter" idx="11"/>
          </p:nvPr>
        </p:nvSpPr>
        <p:spPr/>
        <p:txBody>
          <a:bodyPr/>
          <a:lstStyle/>
          <a:p>
            <a:pPr>
              <a:defRPr/>
            </a:pPr>
            <a:r>
              <a:rPr lang="en-US" dirty="0"/>
              <a:t>Clovis Keeps His Cool 2023 PROJECT CORNERSTONE</a:t>
            </a:r>
            <a:endParaRPr lang="en-US" dirty="0">
              <a:solidFill>
                <a:schemeClr val="bg2"/>
              </a:solidFill>
            </a:endParaRPr>
          </a:p>
        </p:txBody>
      </p:sp>
      <p:pic>
        <p:nvPicPr>
          <p:cNvPr id="7" name="Picture 6">
            <a:extLst>
              <a:ext uri="{FF2B5EF4-FFF2-40B4-BE49-F238E27FC236}">
                <a16:creationId xmlns:a16="http://schemas.microsoft.com/office/drawing/2014/main" id="{B382B264-3CE4-AC99-6471-C1578DBC453C}"/>
              </a:ext>
            </a:extLst>
          </p:cNvPr>
          <p:cNvPicPr>
            <a:picLocks noChangeAspect="1"/>
          </p:cNvPicPr>
          <p:nvPr/>
        </p:nvPicPr>
        <p:blipFill>
          <a:blip r:embed="rId3"/>
          <a:stretch>
            <a:fillRect/>
          </a:stretch>
        </p:blipFill>
        <p:spPr>
          <a:xfrm>
            <a:off x="1243013" y="1556201"/>
            <a:ext cx="2796627" cy="3745598"/>
          </a:xfrm>
          <a:prstGeom prst="rect">
            <a:avLst/>
          </a:prstGeom>
        </p:spPr>
      </p:pic>
    </p:spTree>
    <p:extLst>
      <p:ext uri="{BB962C8B-B14F-4D97-AF65-F5344CB8AC3E}">
        <p14:creationId xmlns:p14="http://schemas.microsoft.com/office/powerpoint/2010/main" val="326020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Empathy: 	</a:t>
            </a:r>
            <a:br>
              <a:rPr lang="en-US" sz="3600" dirty="0"/>
            </a:br>
            <a:r>
              <a:rPr lang="en-US" sz="3200" dirty="0"/>
              <a:t>Connect with Empathy</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pic>
        <p:nvPicPr>
          <p:cNvPr id="6" name="Picture 5">
            <a:extLst>
              <a:ext uri="{FF2B5EF4-FFF2-40B4-BE49-F238E27FC236}">
                <a16:creationId xmlns:a16="http://schemas.microsoft.com/office/drawing/2014/main" id="{2B0E14AB-495F-A363-3E26-CC024F3F3369}"/>
              </a:ext>
            </a:extLst>
          </p:cNvPr>
          <p:cNvPicPr>
            <a:picLocks noChangeAspect="1"/>
          </p:cNvPicPr>
          <p:nvPr/>
        </p:nvPicPr>
        <p:blipFill>
          <a:blip r:embed="rId3"/>
          <a:stretch>
            <a:fillRect/>
          </a:stretch>
        </p:blipFill>
        <p:spPr>
          <a:xfrm>
            <a:off x="2208497" y="1700055"/>
            <a:ext cx="4727006" cy="2088068"/>
          </a:xfrm>
          <a:prstGeom prst="rect">
            <a:avLst/>
          </a:prstGeom>
        </p:spPr>
      </p:pic>
      <p:sp>
        <p:nvSpPr>
          <p:cNvPr id="8" name="TextBox 7">
            <a:extLst>
              <a:ext uri="{FF2B5EF4-FFF2-40B4-BE49-F238E27FC236}">
                <a16:creationId xmlns:a16="http://schemas.microsoft.com/office/drawing/2014/main" id="{6988715F-B46A-C76A-8210-76C8447DD785}"/>
              </a:ext>
            </a:extLst>
          </p:cNvPr>
          <p:cNvSpPr txBox="1"/>
          <p:nvPr/>
        </p:nvSpPr>
        <p:spPr>
          <a:xfrm>
            <a:off x="1536700" y="3964241"/>
            <a:ext cx="6070600" cy="2215991"/>
          </a:xfrm>
          <a:prstGeom prst="rect">
            <a:avLst/>
          </a:prstGeom>
          <a:noFill/>
          <a:ln w="38100">
            <a:solidFill>
              <a:srgbClr val="5C2E91"/>
            </a:solidFill>
          </a:ln>
        </p:spPr>
        <p:txBody>
          <a:bodyPr wrap="square" rtlCol="0">
            <a:spAutoFit/>
          </a:bodyPr>
          <a:lstStyle/>
          <a:p>
            <a:r>
              <a:rPr lang="en-US" b="1" dirty="0">
                <a:solidFill>
                  <a:srgbClr val="FF33CC"/>
                </a:solidFill>
              </a:rPr>
              <a:t>Focus on These Empathy Skills:</a:t>
            </a:r>
          </a:p>
          <a:p>
            <a:pPr marL="342900" indent="-342900">
              <a:buFont typeface="Arial" panose="020B0604020202020204" pitchFamily="34" charset="0"/>
              <a:buChar char="•"/>
            </a:pPr>
            <a:r>
              <a:rPr lang="en-US" sz="2000" b="1" dirty="0"/>
              <a:t>Notice and name feelings</a:t>
            </a:r>
          </a:p>
          <a:p>
            <a:pPr marL="342900" indent="-342900">
              <a:buFont typeface="Arial" panose="020B0604020202020204" pitchFamily="34" charset="0"/>
              <a:buChar char="•"/>
            </a:pPr>
            <a:r>
              <a:rPr lang="en-US" sz="2000" b="1" dirty="0"/>
              <a:t>Reconsider, resolve conflict, and offer second chances</a:t>
            </a:r>
          </a:p>
          <a:p>
            <a:pPr marL="342900" indent="-342900">
              <a:buFont typeface="Arial" panose="020B0604020202020204" pitchFamily="34" charset="0"/>
              <a:buChar char="•"/>
            </a:pPr>
            <a:r>
              <a:rPr lang="en-US" sz="2000" b="1" dirty="0"/>
              <a:t>Respond to the emotions of others with empathy</a:t>
            </a:r>
          </a:p>
          <a:p>
            <a:endParaRPr lang="en-US" sz="1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5282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Information for ABC Readers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57474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328612"/>
            <a:ext cx="8374062" cy="1290637"/>
          </a:xfrm>
        </p:spPr>
        <p:txBody>
          <a:bodyPr/>
          <a:lstStyle/>
          <a:p>
            <a:r>
              <a:rPr lang="en-US" sz="3600" dirty="0"/>
              <a:t>Background Information: </a:t>
            </a:r>
            <a:br>
              <a:rPr lang="en-US" sz="3600" dirty="0"/>
            </a:br>
            <a:r>
              <a:rPr lang="en-US" sz="3200" dirty="0"/>
              <a:t>Key Points</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3" name="Rectangle 2"/>
          <p:cNvSpPr/>
          <p:nvPr/>
        </p:nvSpPr>
        <p:spPr>
          <a:xfrm>
            <a:off x="760414" y="1828555"/>
            <a:ext cx="5157906"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Verdana" pitchFamily="80" charset="0"/>
              <a:ea typeface="ＭＳ Ｐゴシック" pitchFamily="8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Verdana" pitchFamily="80" charset="0"/>
              <a:ea typeface="ＭＳ Ｐゴシック" pitchFamily="80" charset="-128"/>
            </a:endParaRPr>
          </a:p>
        </p:txBody>
      </p:sp>
      <p:pic>
        <p:nvPicPr>
          <p:cNvPr id="1026" name="Picture 2" descr="vector illustration cartoon of the pensive expression of a bull's head with his hand on his chin and wearing a monocle vector illustration cartoon of the pensive expression of a bull's head with his hand on his chin and wearing a monocle thinking cow stock illustr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90797" y="1619249"/>
            <a:ext cx="2892789" cy="26469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0838" y="2413330"/>
            <a:ext cx="5176209" cy="3046988"/>
          </a:xfrm>
          <a:prstGeom prst="rect">
            <a:avLst/>
          </a:prstGeom>
          <a:noFill/>
        </p:spPr>
        <p:txBody>
          <a:bodyPr wrap="square" rtlCol="0">
            <a:spAutoFit/>
          </a:bodyPr>
          <a:lstStyle/>
          <a:p>
            <a:pPr marL="342900" indent="-342900">
              <a:buFont typeface="Wingdings" panose="05000000000000000000" pitchFamily="2" charset="2"/>
              <a:buChar char="q"/>
            </a:pPr>
            <a:r>
              <a:rPr lang="en-US" sz="3200" b="1" dirty="0"/>
              <a:t>Reconsider before responding</a:t>
            </a:r>
          </a:p>
          <a:p>
            <a:pPr marL="342900" indent="-342900">
              <a:buFont typeface="Wingdings" panose="05000000000000000000" pitchFamily="2" charset="2"/>
              <a:buChar char="q"/>
            </a:pPr>
            <a:r>
              <a:rPr lang="en-US" sz="3200" b="1" dirty="0"/>
              <a:t>Stop and think</a:t>
            </a:r>
          </a:p>
          <a:p>
            <a:pPr marL="342900" indent="-342900">
              <a:buFont typeface="Wingdings" panose="05000000000000000000" pitchFamily="2" charset="2"/>
              <a:buChar char="q"/>
            </a:pPr>
            <a:r>
              <a:rPr lang="en-US" sz="3200" b="1" dirty="0"/>
              <a:t>Show empathy</a:t>
            </a:r>
          </a:p>
          <a:p>
            <a:pPr marL="342900" indent="-342900">
              <a:buFont typeface="Wingdings" panose="05000000000000000000" pitchFamily="2" charset="2"/>
              <a:buChar char="q"/>
            </a:pPr>
            <a:r>
              <a:rPr lang="en-US" sz="3200" b="1" dirty="0"/>
              <a:t>Give second chances</a:t>
            </a:r>
          </a:p>
        </p:txBody>
      </p:sp>
    </p:spTree>
    <p:extLst>
      <p:ext uri="{BB962C8B-B14F-4D97-AF65-F5344CB8AC3E}">
        <p14:creationId xmlns:p14="http://schemas.microsoft.com/office/powerpoint/2010/main" val="127985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74" y="491391"/>
            <a:ext cx="8339137" cy="5469793"/>
          </a:xfrm>
          <a:solidFill>
            <a:srgbClr val="DD5828"/>
          </a:solidFill>
        </p:spPr>
        <p:txBody>
          <a:bodyPr/>
          <a:lstStyle/>
          <a:p>
            <a:pPr algn="ctr"/>
            <a:endParaRPr lang="en-US" sz="1000" b="1" dirty="0"/>
          </a:p>
          <a:p>
            <a:pPr algn="ctr"/>
            <a:endParaRPr lang="en-US" sz="1000" b="1" dirty="0"/>
          </a:p>
          <a:p>
            <a:pPr algn="ctr"/>
            <a:endParaRPr lang="en-US" sz="1000" b="1" dirty="0"/>
          </a:p>
          <a:p>
            <a:pPr algn="ctr"/>
            <a:endParaRPr lang="en-US" sz="1000" b="1" dirty="0"/>
          </a:p>
          <a:p>
            <a:pPr algn="ctr"/>
            <a:endParaRPr lang="en-US" sz="1000" b="1" dirty="0"/>
          </a:p>
          <a:p>
            <a:pPr algn="ctr"/>
            <a:r>
              <a:rPr lang="en-US" sz="6000" b="1" dirty="0">
                <a:solidFill>
                  <a:schemeClr val="bg1"/>
                </a:solidFill>
              </a:rPr>
              <a:t>Conversation </a:t>
            </a:r>
          </a:p>
          <a:p>
            <a:pPr algn="ctr"/>
            <a:r>
              <a:rPr lang="en-US" sz="6000" b="1" dirty="0">
                <a:solidFill>
                  <a:schemeClr val="bg1"/>
                </a:solidFill>
              </a:rPr>
              <a:t>Starter</a:t>
            </a:r>
          </a:p>
        </p:txBody>
      </p:sp>
      <p:sp>
        <p:nvSpPr>
          <p:cNvPr id="4" name="Slide Number Placeholder 3"/>
          <p:cNvSpPr>
            <a:spLocks noGrp="1"/>
          </p:cNvSpPr>
          <p:nvPr>
            <p:ph type="sldNum"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D7D3D9F-483B-4D2E-9546-1BB0A0DE023F}" type="slidenum">
              <a:rPr kumimoji="0" lang="en-US" sz="800" b="0" i="0" u="none" strike="noStrike" kern="1200" cap="none" spc="0" normalizeH="0" baseline="0" noProof="0" smtClean="0">
                <a:ln>
                  <a:noFill/>
                </a:ln>
                <a:solidFill>
                  <a:srgbClr val="464847"/>
                </a:solidFill>
                <a:effectLst/>
                <a:uLnTx/>
                <a:uFillTx/>
                <a:latin typeface="Verdana" pitchFamily="64" charset="0"/>
                <a:ea typeface="ＭＳ Ｐゴシック" pitchFamily="64" charset="-128"/>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
        <p:nvSpPr>
          <p:cNvPr id="5" name="Footer Placeholder 4"/>
          <p:cNvSpPr>
            <a:spLocks noGrp="1"/>
          </p:cNvSpPr>
          <p:nvPr>
            <p:ph type="ftr" sz="quarter" idx="11"/>
          </p:nvPr>
        </p:nvSpPr>
        <p:spPr>
          <a:xfrm>
            <a:off x="568325" y="6356350"/>
            <a:ext cx="5014790" cy="287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solidFill>
                  <a:srgbClr val="000000"/>
                </a:solidFill>
              </a:rPr>
              <a:t>Clovis Keeps His Cool</a:t>
            </a:r>
            <a:r>
              <a:rPr kumimoji="0" lang="en-US" sz="800" b="0" i="0" u="none" strike="noStrike" kern="1200" cap="none" spc="0" normalizeH="0" baseline="0" noProof="0" dirty="0">
                <a:ln>
                  <a:noFill/>
                </a:ln>
                <a:solidFill>
                  <a:srgbClr val="000000"/>
                </a:solidFill>
                <a:effectLst/>
                <a:uLnTx/>
                <a:uFillTx/>
                <a:latin typeface="Verdana" pitchFamily="64" charset="0"/>
                <a:ea typeface="ＭＳ Ｐゴシック" pitchFamily="64" charset="-128"/>
              </a:rPr>
              <a:t>|  ©2023 YMCA/Project Cornerstone </a:t>
            </a:r>
            <a:endParaRPr kumimoji="0" lang="en-US" sz="800" b="0" i="0" u="none" strike="noStrike" kern="1200" cap="none" spc="0" normalizeH="0" baseline="0" noProof="0" dirty="0">
              <a:ln>
                <a:noFill/>
              </a:ln>
              <a:solidFill>
                <a:srgbClr val="464847"/>
              </a:solidFill>
              <a:effectLst/>
              <a:uLnTx/>
              <a:uFillTx/>
              <a:latin typeface="Verdana" pitchFamily="64" charset="0"/>
              <a:ea typeface="ＭＳ Ｐゴシック" pitchFamily="64" charset="-128"/>
            </a:endParaRPr>
          </a:p>
        </p:txBody>
      </p:sp>
    </p:spTree>
    <p:extLst>
      <p:ext uri="{BB962C8B-B14F-4D97-AF65-F5344CB8AC3E}">
        <p14:creationId xmlns:p14="http://schemas.microsoft.com/office/powerpoint/2010/main" val="2014541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spcBef>
                <a:spcPts val="0"/>
              </a:spcBef>
            </a:pPr>
            <a:r>
              <a:rPr lang="en-US" sz="3200" dirty="0"/>
              <a:t>Conversation Starter:    Grades K-6</a:t>
            </a:r>
            <a:br>
              <a:rPr lang="en-US" sz="3600" dirty="0"/>
            </a:br>
            <a:br>
              <a:rPr lang="en-US" sz="3600" dirty="0"/>
            </a:br>
            <a:r>
              <a:rPr lang="en-US" sz="3200" dirty="0">
                <a:solidFill>
                  <a:schemeClr val="tx1"/>
                </a:solidFill>
              </a:rPr>
              <a:t>A Day with </a:t>
            </a:r>
            <a:r>
              <a:rPr lang="en-US" sz="3200" dirty="0">
                <a:solidFill>
                  <a:srgbClr val="FF0000"/>
                </a:solidFill>
              </a:rPr>
              <a:t>Red </a:t>
            </a:r>
            <a:r>
              <a:rPr lang="en-US" sz="3200" dirty="0">
                <a:solidFill>
                  <a:schemeClr val="tx1"/>
                </a:solidFill>
              </a:rPr>
              <a:t>Balloon</a:t>
            </a:r>
            <a:br>
              <a:rPr lang="en-US" sz="2400" i="1" dirty="0"/>
            </a:br>
            <a:br>
              <a:rPr lang="en-US" sz="1000" i="1" dirty="0"/>
            </a:br>
            <a:br>
              <a:rPr lang="en-US" sz="1000" i="1" dirty="0"/>
            </a:br>
            <a:r>
              <a:rPr lang="en-US" sz="1000" i="1" dirty="0"/>
              <a:t>		</a:t>
            </a:r>
            <a:r>
              <a:rPr lang="en-US" sz="2800" b="1" dirty="0">
                <a:solidFill>
                  <a:schemeClr val="tx1"/>
                </a:solidFill>
              </a:rPr>
              <a:t>Blow up </a:t>
            </a:r>
            <a:r>
              <a:rPr lang="en-US" sz="2800" b="1" dirty="0">
                <a:solidFill>
                  <a:srgbClr val="FF0000"/>
                </a:solidFill>
              </a:rPr>
              <a:t>red</a:t>
            </a:r>
            <a:r>
              <a:rPr lang="en-US" sz="2800" b="1" dirty="0">
                <a:solidFill>
                  <a:schemeClr val="tx1"/>
                </a:solidFill>
              </a:rPr>
              <a:t> balloon </a:t>
            </a:r>
            <a:br>
              <a:rPr lang="en-US" sz="2800" b="1" dirty="0">
                <a:solidFill>
                  <a:schemeClr val="tx1"/>
                </a:solidFill>
              </a:rPr>
            </a:br>
            <a:r>
              <a:rPr lang="en-US" sz="2800" b="1" dirty="0">
                <a:solidFill>
                  <a:schemeClr val="tx1"/>
                </a:solidFill>
              </a:rPr>
              <a:t>	   slowly as you tell  </a:t>
            </a:r>
            <a:br>
              <a:rPr lang="en-US" sz="2800" b="1" dirty="0">
                <a:solidFill>
                  <a:schemeClr val="tx1"/>
                </a:solidFill>
              </a:rPr>
            </a:br>
            <a:r>
              <a:rPr lang="en-US" sz="2800" b="1" dirty="0">
                <a:solidFill>
                  <a:schemeClr val="tx1"/>
                </a:solidFill>
              </a:rPr>
              <a:t>		    the story of a bad day. </a:t>
            </a:r>
            <a:br>
              <a:rPr lang="en-US" sz="2800" b="1" dirty="0">
                <a:solidFill>
                  <a:schemeClr val="tx1"/>
                </a:solidFill>
              </a:rPr>
            </a:br>
            <a:br>
              <a:rPr lang="en-US" sz="2800" b="1" dirty="0"/>
            </a:br>
            <a:r>
              <a:rPr lang="en-US" sz="2800" b="1" dirty="0"/>
              <a:t>	</a:t>
            </a:r>
            <a:br>
              <a:rPr lang="en-US" sz="2800" b="1" dirty="0"/>
            </a:br>
            <a:br>
              <a:rPr lang="en-US" sz="2800" b="1" dirty="0"/>
            </a:br>
            <a:r>
              <a:rPr lang="en-US" sz="2800" b="1" dirty="0">
                <a:solidFill>
                  <a:schemeClr val="tx1"/>
                </a:solidFill>
              </a:rPr>
              <a:t>What happens if you meet  	someone who feels like this </a:t>
            </a:r>
            <a:r>
              <a:rPr lang="en-US" sz="2800" b="1" dirty="0">
                <a:solidFill>
                  <a:srgbClr val="FF0000"/>
                </a:solidFill>
              </a:rPr>
              <a:t>red</a:t>
            </a:r>
            <a:r>
              <a:rPr lang="en-US" sz="2800" b="1" dirty="0">
                <a:solidFill>
                  <a:schemeClr val="tx1"/>
                </a:solidFill>
              </a:rPr>
              <a:t> balloon?</a:t>
            </a:r>
            <a:br>
              <a:rPr lang="en-US" sz="2800" b="1" dirty="0"/>
            </a:br>
            <a:br>
              <a:rPr lang="en-US" sz="2400" dirty="0"/>
            </a:br>
            <a:endParaRPr lang="en-US" sz="2400"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7</a:t>
            </a:fld>
            <a:endParaRPr lang="en-US" dirty="0"/>
          </a:p>
        </p:txBody>
      </p:sp>
      <p:sp>
        <p:nvSpPr>
          <p:cNvPr id="5" name="Footer Placeholder 4"/>
          <p:cNvSpPr>
            <a:spLocks noGrp="1"/>
          </p:cNvSpPr>
          <p:nvPr>
            <p:ph type="ftr" sz="quarter" idx="11"/>
          </p:nvPr>
        </p:nvSpPr>
        <p:spPr/>
        <p:txBody>
          <a:bodyPr/>
          <a:lstStyle/>
          <a:p>
            <a:pPr>
              <a:defRPr/>
            </a:pPr>
            <a:r>
              <a:rPr lang="en-US" dirty="0"/>
              <a:t>Clovis Keeps His Cool 2023 PROJECT CORNERSTONE</a:t>
            </a:r>
            <a:endParaRPr lang="en-US" dirty="0">
              <a:solidFill>
                <a:schemeClr val="bg2"/>
              </a:solidFill>
            </a:endParaRPr>
          </a:p>
        </p:txBody>
      </p:sp>
      <p:pic>
        <p:nvPicPr>
          <p:cNvPr id="3" name="Picture 2">
            <a:extLst>
              <a:ext uri="{FF2B5EF4-FFF2-40B4-BE49-F238E27FC236}">
                <a16:creationId xmlns:a16="http://schemas.microsoft.com/office/drawing/2014/main" id="{CD757121-98EC-4839-1C79-F0700F450E5D}"/>
              </a:ext>
            </a:extLst>
          </p:cNvPr>
          <p:cNvPicPr>
            <a:picLocks noChangeAspect="1"/>
          </p:cNvPicPr>
          <p:nvPr/>
        </p:nvPicPr>
        <p:blipFill>
          <a:blip r:embed="rId3"/>
          <a:stretch>
            <a:fillRect/>
          </a:stretch>
        </p:blipFill>
        <p:spPr>
          <a:xfrm>
            <a:off x="350839" y="2282693"/>
            <a:ext cx="2740194" cy="1955477"/>
          </a:xfrm>
          <a:prstGeom prst="rect">
            <a:avLst/>
          </a:prstGeom>
        </p:spPr>
      </p:pic>
    </p:spTree>
    <p:extLst>
      <p:ext uri="{BB962C8B-B14F-4D97-AF65-F5344CB8AC3E}">
        <p14:creationId xmlns:p14="http://schemas.microsoft.com/office/powerpoint/2010/main" val="209223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328613"/>
            <a:ext cx="8528504" cy="1021216"/>
          </a:xfrm>
        </p:spPr>
        <p:txBody>
          <a:bodyPr/>
          <a:lstStyle/>
          <a:p>
            <a:pPr>
              <a:spcBef>
                <a:spcPts val="0"/>
              </a:spcBef>
            </a:pPr>
            <a:r>
              <a:rPr lang="en-US" sz="3200" dirty="0"/>
              <a:t>Conversation Starter:  	Grades K-6</a:t>
            </a:r>
            <a:br>
              <a:rPr lang="en-US" sz="3600" dirty="0"/>
            </a:br>
            <a:br>
              <a:rPr lang="en-US" sz="3600" dirty="0"/>
            </a:br>
            <a:r>
              <a:rPr lang="en-US" sz="2800" dirty="0">
                <a:solidFill>
                  <a:schemeClr val="tx1"/>
                </a:solidFill>
              </a:rPr>
              <a:t>A Day with </a:t>
            </a:r>
            <a:r>
              <a:rPr lang="en-US" sz="2800" dirty="0">
                <a:solidFill>
                  <a:srgbClr val="00B050"/>
                </a:solidFill>
              </a:rPr>
              <a:t>Green</a:t>
            </a:r>
            <a:r>
              <a:rPr lang="en-US" sz="2800" dirty="0">
                <a:solidFill>
                  <a:schemeClr val="tx1"/>
                </a:solidFill>
              </a:rPr>
              <a:t> Balloon</a:t>
            </a:r>
            <a:br>
              <a:rPr lang="en-US" sz="2400" i="1" dirty="0"/>
            </a:br>
            <a:br>
              <a:rPr lang="en-US" sz="1000" i="1" dirty="0"/>
            </a:br>
            <a:br>
              <a:rPr lang="en-US" sz="1000" i="1" dirty="0"/>
            </a:br>
            <a:r>
              <a:rPr lang="en-US" sz="2800" b="1" dirty="0">
                <a:solidFill>
                  <a:schemeClr val="tx1"/>
                </a:solidFill>
              </a:rPr>
              <a:t>Blow up the </a:t>
            </a:r>
            <a:r>
              <a:rPr lang="en-US" sz="2800" dirty="0">
                <a:solidFill>
                  <a:srgbClr val="00B050"/>
                </a:solidFill>
              </a:rPr>
              <a:t>green</a:t>
            </a:r>
            <a:r>
              <a:rPr lang="en-US" sz="2800" b="1" dirty="0">
                <a:solidFill>
                  <a:schemeClr val="tx1"/>
                </a:solidFill>
              </a:rPr>
              <a:t> balloon slowly as you retell the story. </a:t>
            </a:r>
            <a:br>
              <a:rPr lang="en-US" sz="2800" dirty="0">
                <a:solidFill>
                  <a:schemeClr val="tx1"/>
                </a:solidFill>
              </a:rPr>
            </a:br>
            <a:r>
              <a:rPr lang="en-US" sz="2800" dirty="0">
                <a:solidFill>
                  <a:schemeClr val="tx1"/>
                </a:solidFill>
              </a:rPr>
              <a:t>How does </a:t>
            </a:r>
            <a:r>
              <a:rPr lang="en-US" sz="2800" dirty="0">
                <a:solidFill>
                  <a:srgbClr val="00B050"/>
                </a:solidFill>
              </a:rPr>
              <a:t>green</a:t>
            </a:r>
            <a:r>
              <a:rPr lang="en-US" sz="2800" dirty="0">
                <a:solidFill>
                  <a:schemeClr val="tx1"/>
                </a:solidFill>
              </a:rPr>
              <a:t> balloon keep cool?</a:t>
            </a:r>
            <a:br>
              <a:rPr lang="en-US" sz="2800" dirty="0">
                <a:solidFill>
                  <a:schemeClr val="tx1"/>
                </a:solidFill>
              </a:rPr>
            </a:br>
            <a:br>
              <a:rPr lang="en-US" sz="2800" dirty="0">
                <a:solidFill>
                  <a:schemeClr val="tx1"/>
                </a:solidFill>
              </a:rPr>
            </a:br>
            <a:r>
              <a:rPr lang="en-US" sz="2800" dirty="0">
                <a:solidFill>
                  <a:srgbClr val="00B050"/>
                </a:solidFill>
              </a:rPr>
              <a:t>1. Takes 5 breaths</a:t>
            </a:r>
            <a:br>
              <a:rPr lang="en-US" sz="2800" dirty="0">
                <a:solidFill>
                  <a:srgbClr val="00B050"/>
                </a:solidFill>
              </a:rPr>
            </a:br>
            <a:r>
              <a:rPr lang="en-US" sz="2800" dirty="0">
                <a:solidFill>
                  <a:srgbClr val="00B050"/>
                </a:solidFill>
              </a:rPr>
              <a:t>2. Do belly breathing</a:t>
            </a:r>
            <a:br>
              <a:rPr lang="en-US" sz="2800" dirty="0">
                <a:solidFill>
                  <a:srgbClr val="00B050"/>
                </a:solidFill>
              </a:rPr>
            </a:br>
            <a:r>
              <a:rPr lang="en-US" sz="2800" dirty="0">
                <a:solidFill>
                  <a:srgbClr val="00B050"/>
                </a:solidFill>
              </a:rPr>
              <a:t>3. Smell the flower</a:t>
            </a:r>
            <a:br>
              <a:rPr lang="en-US" sz="2800" dirty="0">
                <a:solidFill>
                  <a:srgbClr val="00B050"/>
                </a:solidFill>
              </a:rPr>
            </a:br>
            <a:r>
              <a:rPr lang="en-US" sz="2800" dirty="0">
                <a:solidFill>
                  <a:srgbClr val="00B050"/>
                </a:solidFill>
              </a:rPr>
              <a:t>4. Takes 5…</a:t>
            </a:r>
            <a:br>
              <a:rPr lang="en-US" sz="2800" dirty="0">
                <a:solidFill>
                  <a:srgbClr val="00B050"/>
                </a:solidFill>
              </a:rPr>
            </a:br>
            <a:r>
              <a:rPr lang="en-US" sz="2800" dirty="0">
                <a:solidFill>
                  <a:srgbClr val="00B050"/>
                </a:solidFill>
              </a:rPr>
              <a:t>5. Finger trace and count</a:t>
            </a:r>
            <a:br>
              <a:rPr lang="en-US" sz="2800" dirty="0">
                <a:solidFill>
                  <a:srgbClr val="00B050"/>
                </a:solidFill>
              </a:rPr>
            </a:br>
            <a:br>
              <a:rPr lang="en-US" sz="2800" b="1" dirty="0"/>
            </a:br>
            <a:br>
              <a:rPr lang="en-US" sz="2400" dirty="0"/>
            </a:br>
            <a:endParaRPr lang="en-US" sz="2400" dirty="0"/>
          </a:p>
        </p:txBody>
      </p:sp>
      <p:sp>
        <p:nvSpPr>
          <p:cNvPr id="4" name="Slide Number Placeholder 3"/>
          <p:cNvSpPr>
            <a:spLocks noGrp="1"/>
          </p:cNvSpPr>
          <p:nvPr>
            <p:ph type="sldNum" sz="quarter" idx="10"/>
          </p:nvPr>
        </p:nvSpPr>
        <p:spPr/>
        <p:txBody>
          <a:bodyPr/>
          <a:lstStyle/>
          <a:p>
            <a:pPr>
              <a:defRPr/>
            </a:pPr>
            <a:fld id="{DD7D3D9F-483B-4D2E-9546-1BB0A0DE023F}" type="slidenum">
              <a:rPr lang="en-US" smtClean="0"/>
              <a:pPr>
                <a:defRPr/>
              </a:pPr>
              <a:t>8</a:t>
            </a:fld>
            <a:endParaRPr lang="en-US" dirty="0"/>
          </a:p>
        </p:txBody>
      </p:sp>
      <p:sp>
        <p:nvSpPr>
          <p:cNvPr id="5" name="Footer Placeholder 4"/>
          <p:cNvSpPr>
            <a:spLocks noGrp="1"/>
          </p:cNvSpPr>
          <p:nvPr>
            <p:ph type="ftr" sz="quarter" idx="11"/>
          </p:nvPr>
        </p:nvSpPr>
        <p:spPr/>
        <p:txBody>
          <a:bodyPr/>
          <a:lstStyle/>
          <a:p>
            <a:pPr>
              <a:defRPr/>
            </a:pPr>
            <a:r>
              <a:rPr lang="en-US" dirty="0"/>
              <a:t>Clovis Keeps His Cool 2023 PROJECT CORNERSTONE</a:t>
            </a:r>
            <a:endParaRPr lang="en-US" dirty="0">
              <a:solidFill>
                <a:schemeClr val="bg2"/>
              </a:solidFill>
            </a:endParaRPr>
          </a:p>
        </p:txBody>
      </p:sp>
      <p:pic>
        <p:nvPicPr>
          <p:cNvPr id="3" name="Picture 2">
            <a:extLst>
              <a:ext uri="{FF2B5EF4-FFF2-40B4-BE49-F238E27FC236}">
                <a16:creationId xmlns:a16="http://schemas.microsoft.com/office/drawing/2014/main" id="{AE898E22-B987-A8B0-8F21-D662093B2F2B}"/>
              </a:ext>
            </a:extLst>
          </p:cNvPr>
          <p:cNvPicPr>
            <a:picLocks noChangeAspect="1"/>
          </p:cNvPicPr>
          <p:nvPr/>
        </p:nvPicPr>
        <p:blipFill>
          <a:blip r:embed="rId3"/>
          <a:stretch>
            <a:fillRect/>
          </a:stretch>
        </p:blipFill>
        <p:spPr>
          <a:xfrm>
            <a:off x="6451598" y="3429001"/>
            <a:ext cx="1951567" cy="2927350"/>
          </a:xfrm>
          <a:prstGeom prst="rect">
            <a:avLst/>
          </a:prstGeom>
        </p:spPr>
      </p:pic>
    </p:spTree>
    <p:extLst>
      <p:ext uri="{BB962C8B-B14F-4D97-AF65-F5344CB8AC3E}">
        <p14:creationId xmlns:p14="http://schemas.microsoft.com/office/powerpoint/2010/main" val="202951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Iceberg Cartoon clipart - Iceberg, Sky, Ice, transparent clip art"/>
          <p:cNvPicPr>
            <a:picLocks noChangeAspect="1" noChangeArrowheads="1"/>
          </p:cNvPicPr>
          <p:nvPr/>
        </p:nvPicPr>
        <p:blipFill rotWithShape="1">
          <a:blip r:embed="rId3">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rcRect l="7959" t="7885" r="7959" b="8622"/>
          <a:stretch/>
        </p:blipFill>
        <p:spPr bwMode="auto">
          <a:xfrm>
            <a:off x="2493999" y="2514601"/>
            <a:ext cx="4537001"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black">
          <a:xfrm>
            <a:off x="381000" y="228600"/>
            <a:ext cx="8374062"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200" dirty="0"/>
              <a:t>Conversation Starter:	Grades 3-6</a:t>
            </a:r>
            <a:endParaRPr kumimoji="0" lang="en-US" sz="3200" b="1" i="0" u="none" strike="noStrike" kern="1200" cap="none" spc="0" normalizeH="0" baseline="0" noProof="0" dirty="0">
              <a:ln>
                <a:noFill/>
              </a:ln>
              <a:solidFill>
                <a:srgbClr val="F47920"/>
              </a:solidFill>
              <a:effectLst/>
              <a:uLnTx/>
              <a:uFillTx/>
              <a:latin typeface="Verdana"/>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3200" dirty="0">
              <a:solidFill>
                <a:srgbClr val="F47920"/>
              </a:solidFill>
              <a:latin typeface="Verdana"/>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Verdana"/>
                <a:ea typeface="ＭＳ Ｐゴシック"/>
              </a:rPr>
              <a:t>What Other Emotions are Hidden Under Anger?</a:t>
            </a:r>
          </a:p>
        </p:txBody>
      </p:sp>
      <p:sp>
        <p:nvSpPr>
          <p:cNvPr id="4" name="TextBox 3"/>
          <p:cNvSpPr txBox="1"/>
          <p:nvPr/>
        </p:nvSpPr>
        <p:spPr>
          <a:xfrm>
            <a:off x="3429000" y="2514600"/>
            <a:ext cx="26670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7CBC">
                    <a:lumMod val="75000"/>
                  </a:srgbClr>
                </a:solidFill>
                <a:effectLst/>
                <a:uLnTx/>
                <a:uFillTx/>
                <a:latin typeface="Verdana"/>
                <a:ea typeface="ＭＳ Ｐゴシック"/>
                <a:cs typeface="+mj-cs"/>
              </a:rPr>
              <a:t>Angry</a:t>
            </a:r>
          </a:p>
        </p:txBody>
      </p:sp>
    </p:spTree>
    <p:extLst>
      <p:ext uri="{BB962C8B-B14F-4D97-AF65-F5344CB8AC3E}">
        <p14:creationId xmlns:p14="http://schemas.microsoft.com/office/powerpoint/2010/main" val="3506384490"/>
      </p:ext>
    </p:extLst>
  </p:cSld>
  <p:clrMapOvr>
    <a:masterClrMapping/>
  </p:clrMapOvr>
</p:sld>
</file>

<file path=ppt/theme/theme1.xml><?xml version="1.0" encoding="utf-8"?>
<a:theme xmlns:a="http://schemas.openxmlformats.org/drawingml/2006/main" name="CS_PPT_template_REV">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FRIENDS">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FRIENDS">
  <a:themeElements>
    <a:clrScheme name="FRIENDS">
      <a:dk1>
        <a:srgbClr val="000000"/>
      </a:dk1>
      <a:lt1>
        <a:srgbClr val="FFFFFF"/>
      </a:lt1>
      <a:dk2>
        <a:srgbClr val="A7A7A7"/>
      </a:dk2>
      <a:lt2>
        <a:srgbClr val="535353"/>
      </a:lt2>
      <a:accent1>
        <a:srgbClr val="92278F"/>
      </a:accent1>
      <a:accent2>
        <a:srgbClr val="0089D0"/>
      </a:accent2>
      <a:accent3>
        <a:srgbClr val="8F8F8F"/>
      </a:accent3>
      <a:accent4>
        <a:srgbClr val="707070"/>
      </a:accent4>
      <a:accent5>
        <a:srgbClr val="C7ACC6"/>
      </a:accent5>
      <a:accent6>
        <a:srgbClr val="007CBC"/>
      </a:accent6>
      <a:hlink>
        <a:srgbClr val="0000FF"/>
      </a:hlink>
      <a:folHlink>
        <a:srgbClr val="FF00FF"/>
      </a:folHlink>
    </a:clrScheme>
    <a:fontScheme name="FRIENDS">
      <a:majorFont>
        <a:latin typeface="Verdana"/>
        <a:ea typeface="Verdana"/>
        <a:cs typeface="Verdana"/>
      </a:majorFont>
      <a:minorFont>
        <a:latin typeface="Helvetica"/>
        <a:ea typeface="Helvetica"/>
        <a:cs typeface="Helvetica"/>
      </a:minorFont>
    </a:fontScheme>
    <a:fmtScheme name="FRIEND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4A240A4369BD4B8E62ADC970CDAB73" ma:contentTypeVersion="17" ma:contentTypeDescription="Create a new document." ma:contentTypeScope="" ma:versionID="5bd3471c19b159aef2cea44eca4af322">
  <xsd:schema xmlns:xsd="http://www.w3.org/2001/XMLSchema" xmlns:xs="http://www.w3.org/2001/XMLSchema" xmlns:p="http://schemas.microsoft.com/office/2006/metadata/properties" xmlns:ns2="b2a57fa4-c662-4c21-ac6a-d9b9cbcda439" xmlns:ns3="9ebef5b9-c5d5-4c25-a9fe-bec868ad469b" targetNamespace="http://schemas.microsoft.com/office/2006/metadata/properties" ma:root="true" ma:fieldsID="31c4b496514f6c7a4db17234376c307a" ns2:_="" ns3:_="">
    <xsd:import namespace="b2a57fa4-c662-4c21-ac6a-d9b9cbcda439"/>
    <xsd:import namespace="9ebef5b9-c5d5-4c25-a9fe-bec868ad46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57fa4-c662-4c21-ac6a-d9b9cbcda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938087-ec50-45ed-980d-13c342d101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bef5b9-c5d5-4c25-a9fe-bec868ad46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02b53e-a439-4259-aabb-ef34b2061265}" ma:internalName="TaxCatchAll" ma:showField="CatchAllData" ma:web="9ebef5b9-c5d5-4c25-a9fe-bec868ad46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a57fa4-c662-4c21-ac6a-d9b9cbcda439">
      <Terms xmlns="http://schemas.microsoft.com/office/infopath/2007/PartnerControls"/>
    </lcf76f155ced4ddcb4097134ff3c332f>
    <TaxCatchAll xmlns="9ebef5b9-c5d5-4c25-a9fe-bec868ad469b" xsi:nil="true"/>
  </documentManagement>
</p:properties>
</file>

<file path=customXml/itemProps1.xml><?xml version="1.0" encoding="utf-8"?>
<ds:datastoreItem xmlns:ds="http://schemas.openxmlformats.org/officeDocument/2006/customXml" ds:itemID="{53E496C4-EEFE-4052-B8B9-9DA64B457459}">
  <ds:schemaRefs>
    <ds:schemaRef ds:uri="http://schemas.microsoft.com/sharepoint/v3/contenttype/forms"/>
  </ds:schemaRefs>
</ds:datastoreItem>
</file>

<file path=customXml/itemProps2.xml><?xml version="1.0" encoding="utf-8"?>
<ds:datastoreItem xmlns:ds="http://schemas.openxmlformats.org/officeDocument/2006/customXml" ds:itemID="{44EFF2A8-132E-4E27-838D-7CE7BFE5C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a57fa4-c662-4c21-ac6a-d9b9cbcda439"/>
    <ds:schemaRef ds:uri="9ebef5b9-c5d5-4c25-a9fe-bec868ad46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BED1BA-ABC3-4072-92FE-284FE4E687EF}">
  <ds:schemaRefs>
    <ds:schemaRef ds:uri="http://purl.org/dc/elements/1.1/"/>
    <ds:schemaRef ds:uri="http://purl.org/dc/dcmitype/"/>
    <ds:schemaRef ds:uri="http://purl.org/dc/terms/"/>
    <ds:schemaRef ds:uri="http://schemas.microsoft.com/office/infopath/2007/PartnerControls"/>
    <ds:schemaRef ds:uri="b2a57fa4-c662-4c21-ac6a-d9b9cbcda439"/>
    <ds:schemaRef ds:uri="http://schemas.microsoft.com/office/2006/documentManagement/types"/>
    <ds:schemaRef ds:uri="http://www.w3.org/XML/1998/namespace"/>
    <ds:schemaRef ds:uri="http://schemas.openxmlformats.org/package/2006/metadata/core-properties"/>
    <ds:schemaRef ds:uri="9ebef5b9-c5d5-4c25-a9fe-bec868ad469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CS_PPT_template_REV</Template>
  <TotalTime>5201</TotalTime>
  <Words>5448</Words>
  <Application>Microsoft Office PowerPoint</Application>
  <PresentationFormat>On-screen Show (4:3)</PresentationFormat>
  <Paragraphs>536</Paragraphs>
  <Slides>28</Slides>
  <Notes>28</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28</vt:i4>
      </vt:variant>
    </vt:vector>
  </HeadingPairs>
  <TitlesOfParts>
    <vt:vector size="44" baseType="lpstr">
      <vt:lpstr>Arial</vt:lpstr>
      <vt:lpstr>Calibri</vt:lpstr>
      <vt:lpstr>canada-type-gibson</vt:lpstr>
      <vt:lpstr>Comic Sans MS</vt:lpstr>
      <vt:lpstr>Courier New</vt:lpstr>
      <vt:lpstr>Garamond</vt:lpstr>
      <vt:lpstr>Symbol</vt:lpstr>
      <vt:lpstr>Times New Roman</vt:lpstr>
      <vt:lpstr>Verdana</vt:lpstr>
      <vt:lpstr>Wingdings</vt:lpstr>
      <vt:lpstr>CS_PPT_template_REV</vt:lpstr>
      <vt:lpstr>FRIENDS</vt:lpstr>
      <vt:lpstr>1_FRIENDS</vt:lpstr>
      <vt:lpstr>2_FRIENDS</vt:lpstr>
      <vt:lpstr>3_FRIENDS</vt:lpstr>
      <vt:lpstr>4_FRIENDS</vt:lpstr>
      <vt:lpstr>Clovis Keeps His Cool</vt:lpstr>
      <vt:lpstr>ABC:    Champion Year</vt:lpstr>
      <vt:lpstr>Empathy:   Connect with Empathy</vt:lpstr>
      <vt:lpstr>PowerPoint Presentation</vt:lpstr>
      <vt:lpstr>Background Information:  Key Points</vt:lpstr>
      <vt:lpstr>PowerPoint Presentation</vt:lpstr>
      <vt:lpstr>Conversation Starter:    Grades K-6  A Day with Red Balloon     Blow up red balloon      slowly as you tell         the story of a bad day.      What happens if you meet   someone who feels like this red balloon?  </vt:lpstr>
      <vt:lpstr>Conversation Starter:   Grades K-6  A Day with Green Balloon   Blow up the green balloon slowly as you retell the story.  How does green balloon keep cool?  1. Takes 5 breaths 2. Do belly breathing 3. Smell the flower 4. Takes 5… 5. Finger trace and count   </vt:lpstr>
      <vt:lpstr>PowerPoint Presentation</vt:lpstr>
      <vt:lpstr>PowerPoint Presentation</vt:lpstr>
      <vt:lpstr>PowerPoint Presentation</vt:lpstr>
      <vt:lpstr>Introducing and Reading the Book</vt:lpstr>
      <vt:lpstr>PowerPoint Presentation</vt:lpstr>
      <vt:lpstr>Discussion:   Grades K-2</vt:lpstr>
      <vt:lpstr>Discussion:   Grades 3-6  </vt:lpstr>
      <vt:lpstr>PowerPoint Presentation</vt:lpstr>
      <vt:lpstr>Activity Ideas:  Grades K-6 Mindfully Moving Through Feelings      </vt:lpstr>
      <vt:lpstr>Activity Idea:   Grades K-6 Second Chance Jar or Bag </vt:lpstr>
      <vt:lpstr>Activity Ideas:  Grades K-2 Calming Counting Bag  </vt:lpstr>
      <vt:lpstr>Activity Ideas:     Grades 3-6  Reconsidering Role Play                        Tools to regulate emotions:         Recognize anger triggers                Stop and take 5               Say, “I need a minute…”               Wave anger away               Use visualization               Walk away               Take deep breaths               Count down... SLOWLY               Get active!           Talk it out with olive branch phrases    </vt:lpstr>
      <vt:lpstr>Activity Ideas:     Grades K-6 Heart Full of Feelings</vt:lpstr>
      <vt:lpstr>PowerPoint Presentation</vt:lpstr>
      <vt:lpstr>Closing:</vt:lpstr>
      <vt:lpstr>PowerPoint Presentation</vt:lpstr>
      <vt:lpstr>School Wide Extensions:  Student Council Management Areas</vt:lpstr>
      <vt:lpstr>School Wide Extensions Plant a Social Emotional Garden   </vt:lpstr>
      <vt:lpstr>Home and School Communication</vt:lpstr>
      <vt:lpstr>Closing Comments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TO THE END</dc:title>
  <dc:creator>Kelly Noftz (Association Office)</dc:creator>
  <cp:lastModifiedBy>Sarah Moore (Project Cornerstone)</cp:lastModifiedBy>
  <cp:revision>187</cp:revision>
  <cp:lastPrinted>2023-12-07T19:31:58Z</cp:lastPrinted>
  <dcterms:created xsi:type="dcterms:W3CDTF">2014-06-13T21:18:18Z</dcterms:created>
  <dcterms:modified xsi:type="dcterms:W3CDTF">2023-12-07T19:35:49Z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0x010100724A240A4369BD4B8E62ADC970CDAB73</vt:lpwstr>
  </property>
  <property fmtid="{D5CDD505-2E9C-101B-9397-08002B2CF9AE}" pid="3" name="MediaServiceImageTags">
    <vt:lpwstr/>
  </property>
</Properties>
</file>