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 id="2147483672" r:id="rId6"/>
    <p:sldMasterId id="2147483684" r:id="rId7"/>
  </p:sldMasterIdLst>
  <p:notesMasterIdLst>
    <p:notesMasterId r:id="rId36"/>
  </p:notesMasterIdLst>
  <p:handoutMasterIdLst>
    <p:handoutMasterId r:id="rId37"/>
  </p:handoutMasterIdLst>
  <p:sldIdLst>
    <p:sldId id="256" r:id="rId8"/>
    <p:sldId id="348" r:id="rId9"/>
    <p:sldId id="461" r:id="rId10"/>
    <p:sldId id="334" r:id="rId11"/>
    <p:sldId id="361" r:id="rId12"/>
    <p:sldId id="342" r:id="rId13"/>
    <p:sldId id="282" r:id="rId14"/>
    <p:sldId id="462" r:id="rId15"/>
    <p:sldId id="335" r:id="rId16"/>
    <p:sldId id="292" r:id="rId17"/>
    <p:sldId id="336" r:id="rId18"/>
    <p:sldId id="380" r:id="rId19"/>
    <p:sldId id="381" r:id="rId20"/>
    <p:sldId id="339" r:id="rId21"/>
    <p:sldId id="410" r:id="rId22"/>
    <p:sldId id="465" r:id="rId23"/>
    <p:sldId id="304" r:id="rId24"/>
    <p:sldId id="390" r:id="rId25"/>
    <p:sldId id="385" r:id="rId26"/>
    <p:sldId id="340" r:id="rId27"/>
    <p:sldId id="289" r:id="rId28"/>
    <p:sldId id="341" r:id="rId29"/>
    <p:sldId id="290" r:id="rId30"/>
    <p:sldId id="319" r:id="rId31"/>
    <p:sldId id="467" r:id="rId32"/>
    <p:sldId id="466" r:id="rId33"/>
    <p:sldId id="363" r:id="rId34"/>
    <p:sldId id="291" r:id="rId35"/>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3888">
          <p15:clr>
            <a:srgbClr val="A4A3A4"/>
          </p15:clr>
        </p15:guide>
        <p15:guide id="2" pos="5472">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9933"/>
    <a:srgbClr val="0060AF"/>
    <a:srgbClr val="C6168D"/>
    <a:srgbClr val="5C2E91"/>
    <a:srgbClr val="F15922"/>
    <a:srgbClr val="A92B31"/>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4" autoAdjust="0"/>
    <p:restoredTop sz="91117" autoAdjust="0"/>
  </p:normalViewPr>
  <p:slideViewPr>
    <p:cSldViewPr snapToGrid="0">
      <p:cViewPr varScale="1">
        <p:scale>
          <a:sx n="66" d="100"/>
          <a:sy n="66" d="100"/>
        </p:scale>
        <p:origin x="1500" y="66"/>
      </p:cViewPr>
      <p:guideLst>
        <p:guide orient="horz" pos="38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52"/>
    </p:cViewPr>
  </p:sorterViewPr>
  <p:notesViewPr>
    <p:cSldViewPr snapToGrid="0">
      <p:cViewPr>
        <p:scale>
          <a:sx n="60" d="100"/>
          <a:sy n="60" d="100"/>
        </p:scale>
        <p:origin x="2748" y="-12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Maitski (Project Cornerstone)" userId="877b0ff0-7d6a-4b6a-b78f-736fe00985aa" providerId="ADAL" clId="{856B067F-6359-4CB4-98D8-16FE5DF2A101}"/>
    <pc:docChg chg="undo redo custSel modSld modNotesMaster modHandout">
      <pc:chgData name="Lori Maitski (Project Cornerstone)" userId="877b0ff0-7d6a-4b6a-b78f-736fe00985aa" providerId="ADAL" clId="{856B067F-6359-4CB4-98D8-16FE5DF2A101}" dt="2023-09-14T15:16:25.026" v="3247" actId="20577"/>
      <pc:docMkLst>
        <pc:docMk/>
      </pc:docMkLst>
      <pc:sldChg chg="modNotes">
        <pc:chgData name="Lori Maitski (Project Cornerstone)" userId="877b0ff0-7d6a-4b6a-b78f-736fe00985aa" providerId="ADAL" clId="{856B067F-6359-4CB4-98D8-16FE5DF2A101}" dt="2023-09-14T13:46:53.907" v="1020" actId="20577"/>
        <pc:sldMkLst>
          <pc:docMk/>
          <pc:sldMk cId="0" sldId="256"/>
        </pc:sldMkLst>
      </pc:sldChg>
      <pc:sldChg chg="modNotes">
        <pc:chgData name="Lori Maitski (Project Cornerstone)" userId="877b0ff0-7d6a-4b6a-b78f-736fe00985aa" providerId="ADAL" clId="{856B067F-6359-4CB4-98D8-16FE5DF2A101}" dt="2023-09-14T14:01:28.970" v="1253" actId="20577"/>
        <pc:sldMkLst>
          <pc:docMk/>
          <pc:sldMk cId="2092234034" sldId="282"/>
        </pc:sldMkLst>
      </pc:sldChg>
      <pc:sldChg chg="modSp mod modNotes">
        <pc:chgData name="Lori Maitski (Project Cornerstone)" userId="877b0ff0-7d6a-4b6a-b78f-736fe00985aa" providerId="ADAL" clId="{856B067F-6359-4CB4-98D8-16FE5DF2A101}" dt="2023-09-14T14:47:52.468" v="2468" actId="20577"/>
        <pc:sldMkLst>
          <pc:docMk/>
          <pc:sldMk cId="4077942801" sldId="289"/>
        </pc:sldMkLst>
        <pc:spChg chg="mod">
          <ac:chgData name="Lori Maitski (Project Cornerstone)" userId="877b0ff0-7d6a-4b6a-b78f-736fe00985aa" providerId="ADAL" clId="{856B067F-6359-4CB4-98D8-16FE5DF2A101}" dt="2023-09-14T14:44:20.763" v="2220" actId="20577"/>
          <ac:spMkLst>
            <pc:docMk/>
            <pc:sldMk cId="4077942801" sldId="289"/>
            <ac:spMk id="2" creationId="{00000000-0000-0000-0000-000000000000}"/>
          </ac:spMkLst>
        </pc:spChg>
        <pc:spChg chg="mod">
          <ac:chgData name="Lori Maitski (Project Cornerstone)" userId="877b0ff0-7d6a-4b6a-b78f-736fe00985aa" providerId="ADAL" clId="{856B067F-6359-4CB4-98D8-16FE5DF2A101}" dt="2023-09-14T14:44:39.771" v="2221" actId="255"/>
          <ac:spMkLst>
            <pc:docMk/>
            <pc:sldMk cId="4077942801" sldId="289"/>
            <ac:spMk id="11" creationId="{CE8FC7F5-6C5B-5B3B-3C56-11E793086C59}"/>
          </ac:spMkLst>
        </pc:spChg>
        <pc:picChg chg="mod">
          <ac:chgData name="Lori Maitski (Project Cornerstone)" userId="877b0ff0-7d6a-4b6a-b78f-736fe00985aa" providerId="ADAL" clId="{856B067F-6359-4CB4-98D8-16FE5DF2A101}" dt="2023-09-14T14:44:50.462" v="2222" actId="1076"/>
          <ac:picMkLst>
            <pc:docMk/>
            <pc:sldMk cId="4077942801" sldId="289"/>
            <ac:picMk id="6" creationId="{1B094CEB-DD57-A02C-3631-A99C947D6EB8}"/>
          </ac:picMkLst>
        </pc:picChg>
      </pc:sldChg>
      <pc:sldChg chg="modSp mod modNotes">
        <pc:chgData name="Lori Maitski (Project Cornerstone)" userId="877b0ff0-7d6a-4b6a-b78f-736fe00985aa" providerId="ADAL" clId="{856B067F-6359-4CB4-98D8-16FE5DF2A101}" dt="2023-09-14T15:00:56.068" v="2787" actId="255"/>
        <pc:sldMkLst>
          <pc:docMk/>
          <pc:sldMk cId="235863138" sldId="290"/>
        </pc:sldMkLst>
        <pc:spChg chg="mod">
          <ac:chgData name="Lori Maitski (Project Cornerstone)" userId="877b0ff0-7d6a-4b6a-b78f-736fe00985aa" providerId="ADAL" clId="{856B067F-6359-4CB4-98D8-16FE5DF2A101}" dt="2023-09-14T15:00:56.068" v="2787" actId="255"/>
          <ac:spMkLst>
            <pc:docMk/>
            <pc:sldMk cId="235863138" sldId="290"/>
            <ac:spMk id="2" creationId="{00000000-0000-0000-0000-000000000000}"/>
          </ac:spMkLst>
        </pc:spChg>
      </pc:sldChg>
      <pc:sldChg chg="modSp mod modNotes">
        <pc:chgData name="Lori Maitski (Project Cornerstone)" userId="877b0ff0-7d6a-4b6a-b78f-736fe00985aa" providerId="ADAL" clId="{856B067F-6359-4CB4-98D8-16FE5DF2A101}" dt="2023-09-14T15:16:25.026" v="3247" actId="20577"/>
        <pc:sldMkLst>
          <pc:docMk/>
          <pc:sldMk cId="3260203213" sldId="291"/>
        </pc:sldMkLst>
        <pc:spChg chg="mod">
          <ac:chgData name="Lori Maitski (Project Cornerstone)" userId="877b0ff0-7d6a-4b6a-b78f-736fe00985aa" providerId="ADAL" clId="{856B067F-6359-4CB4-98D8-16FE5DF2A101}" dt="2023-09-14T15:11:23.424" v="2990" actId="255"/>
          <ac:spMkLst>
            <pc:docMk/>
            <pc:sldMk cId="3260203213" sldId="291"/>
            <ac:spMk id="2" creationId="{00000000-0000-0000-0000-000000000000}"/>
          </ac:spMkLst>
        </pc:spChg>
        <pc:spChg chg="mod">
          <ac:chgData name="Lori Maitski (Project Cornerstone)" userId="877b0ff0-7d6a-4b6a-b78f-736fe00985aa" providerId="ADAL" clId="{856B067F-6359-4CB4-98D8-16FE5DF2A101}" dt="2023-09-14T15:12:34.474" v="2995" actId="20578"/>
          <ac:spMkLst>
            <pc:docMk/>
            <pc:sldMk cId="3260203213" sldId="291"/>
            <ac:spMk id="3" creationId="{00000000-0000-0000-0000-000000000000}"/>
          </ac:spMkLst>
        </pc:spChg>
      </pc:sldChg>
      <pc:sldChg chg="modSp mod modNotes">
        <pc:chgData name="Lori Maitski (Project Cornerstone)" userId="877b0ff0-7d6a-4b6a-b78f-736fe00985aa" providerId="ADAL" clId="{856B067F-6359-4CB4-98D8-16FE5DF2A101}" dt="2023-09-14T14:14:46.398" v="1606" actId="255"/>
        <pc:sldMkLst>
          <pc:docMk/>
          <pc:sldMk cId="458179141" sldId="292"/>
        </pc:sldMkLst>
        <pc:spChg chg="mod">
          <ac:chgData name="Lori Maitski (Project Cornerstone)" userId="877b0ff0-7d6a-4b6a-b78f-736fe00985aa" providerId="ADAL" clId="{856B067F-6359-4CB4-98D8-16FE5DF2A101}" dt="2023-09-14T14:14:46.398" v="1606" actId="255"/>
          <ac:spMkLst>
            <pc:docMk/>
            <pc:sldMk cId="458179141" sldId="292"/>
            <ac:spMk id="2" creationId="{00000000-0000-0000-0000-000000000000}"/>
          </ac:spMkLst>
        </pc:spChg>
      </pc:sldChg>
      <pc:sldChg chg="modSp mod modNotes">
        <pc:chgData name="Lori Maitski (Project Cornerstone)" userId="877b0ff0-7d6a-4b6a-b78f-736fe00985aa" providerId="ADAL" clId="{856B067F-6359-4CB4-98D8-16FE5DF2A101}" dt="2023-09-14T14:36:18.061" v="2090" actId="20577"/>
        <pc:sldMkLst>
          <pc:docMk/>
          <pc:sldMk cId="2546312985" sldId="304"/>
        </pc:sldMkLst>
        <pc:spChg chg="mod">
          <ac:chgData name="Lori Maitski (Project Cornerstone)" userId="877b0ff0-7d6a-4b6a-b78f-736fe00985aa" providerId="ADAL" clId="{856B067F-6359-4CB4-98D8-16FE5DF2A101}" dt="2023-09-14T14:33:06.120" v="1819" actId="255"/>
          <ac:spMkLst>
            <pc:docMk/>
            <pc:sldMk cId="2546312985" sldId="304"/>
            <ac:spMk id="2" creationId="{00000000-0000-0000-0000-000000000000}"/>
          </ac:spMkLst>
        </pc:spChg>
      </pc:sldChg>
      <pc:sldChg chg="modSp mod modNotes">
        <pc:chgData name="Lori Maitski (Project Cornerstone)" userId="877b0ff0-7d6a-4b6a-b78f-736fe00985aa" providerId="ADAL" clId="{856B067F-6359-4CB4-98D8-16FE5DF2A101}" dt="2023-09-14T15:01:19.312" v="2790" actId="20577"/>
        <pc:sldMkLst>
          <pc:docMk/>
          <pc:sldMk cId="2484357695" sldId="319"/>
        </pc:sldMkLst>
        <pc:spChg chg="mod">
          <ac:chgData name="Lori Maitski (Project Cornerstone)" userId="877b0ff0-7d6a-4b6a-b78f-736fe00985aa" providerId="ADAL" clId="{856B067F-6359-4CB4-98D8-16FE5DF2A101}" dt="2023-09-14T15:01:19.312" v="2790" actId="20577"/>
          <ac:spMkLst>
            <pc:docMk/>
            <pc:sldMk cId="2484357695" sldId="319"/>
            <ac:spMk id="2" creationId="{00000000-0000-0000-0000-000000000000}"/>
          </ac:spMkLst>
        </pc:spChg>
      </pc:sldChg>
      <pc:sldChg chg="modNotes">
        <pc:chgData name="Lori Maitski (Project Cornerstone)" userId="877b0ff0-7d6a-4b6a-b78f-736fe00985aa" providerId="ADAL" clId="{856B067F-6359-4CB4-98D8-16FE5DF2A101}" dt="2023-09-14T13:53:58.977" v="1152" actId="20577"/>
        <pc:sldMkLst>
          <pc:docMk/>
          <pc:sldMk cId="2574741613" sldId="334"/>
        </pc:sldMkLst>
      </pc:sldChg>
      <pc:sldChg chg="modNotes">
        <pc:chgData name="Lori Maitski (Project Cornerstone)" userId="877b0ff0-7d6a-4b6a-b78f-736fe00985aa" providerId="ADAL" clId="{856B067F-6359-4CB4-98D8-16FE5DF2A101}" dt="2023-09-14T14:07:33.346" v="1470" actId="20577"/>
        <pc:sldMkLst>
          <pc:docMk/>
          <pc:sldMk cId="1728776072" sldId="335"/>
        </pc:sldMkLst>
      </pc:sldChg>
      <pc:sldChg chg="modNotes">
        <pc:chgData name="Lori Maitski (Project Cornerstone)" userId="877b0ff0-7d6a-4b6a-b78f-736fe00985aa" providerId="ADAL" clId="{856B067F-6359-4CB4-98D8-16FE5DF2A101}" dt="2023-09-14T14:10:37.849" v="1552" actId="20577"/>
        <pc:sldMkLst>
          <pc:docMk/>
          <pc:sldMk cId="492140685" sldId="336"/>
        </pc:sldMkLst>
      </pc:sldChg>
      <pc:sldChg chg="modSp mod">
        <pc:chgData name="Lori Maitski (Project Cornerstone)" userId="877b0ff0-7d6a-4b6a-b78f-736fe00985aa" providerId="ADAL" clId="{856B067F-6359-4CB4-98D8-16FE5DF2A101}" dt="2023-09-14T14:12:54.804" v="1571" actId="20577"/>
        <pc:sldMkLst>
          <pc:docMk/>
          <pc:sldMk cId="2721836457" sldId="339"/>
        </pc:sldMkLst>
        <pc:spChg chg="mod">
          <ac:chgData name="Lori Maitski (Project Cornerstone)" userId="877b0ff0-7d6a-4b6a-b78f-736fe00985aa" providerId="ADAL" clId="{856B067F-6359-4CB4-98D8-16FE5DF2A101}" dt="2023-09-14T14:12:54.804" v="1571" actId="20577"/>
          <ac:spMkLst>
            <pc:docMk/>
            <pc:sldMk cId="2721836457" sldId="339"/>
            <ac:spMk id="3" creationId="{00000000-0000-0000-0000-000000000000}"/>
          </ac:spMkLst>
        </pc:spChg>
      </pc:sldChg>
      <pc:sldChg chg="modNotes">
        <pc:chgData name="Lori Maitski (Project Cornerstone)" userId="877b0ff0-7d6a-4b6a-b78f-736fe00985aa" providerId="ADAL" clId="{856B067F-6359-4CB4-98D8-16FE5DF2A101}" dt="2023-09-14T14:43:02.821" v="2212" actId="20577"/>
        <pc:sldMkLst>
          <pc:docMk/>
          <pc:sldMk cId="3236201513" sldId="340"/>
        </pc:sldMkLst>
      </pc:sldChg>
      <pc:sldChg chg="modNotes">
        <pc:chgData name="Lori Maitski (Project Cornerstone)" userId="877b0ff0-7d6a-4b6a-b78f-736fe00985aa" providerId="ADAL" clId="{856B067F-6359-4CB4-98D8-16FE5DF2A101}" dt="2023-09-14T14:48:55.114" v="2470" actId="255"/>
        <pc:sldMkLst>
          <pc:docMk/>
          <pc:sldMk cId="2526807749" sldId="341"/>
        </pc:sldMkLst>
      </pc:sldChg>
      <pc:sldChg chg="modNotes">
        <pc:chgData name="Lori Maitski (Project Cornerstone)" userId="877b0ff0-7d6a-4b6a-b78f-736fe00985aa" providerId="ADAL" clId="{856B067F-6359-4CB4-98D8-16FE5DF2A101}" dt="2023-09-14T13:59:51.281" v="1249" actId="2710"/>
        <pc:sldMkLst>
          <pc:docMk/>
          <pc:sldMk cId="2014541366" sldId="342"/>
        </pc:sldMkLst>
      </pc:sldChg>
      <pc:sldChg chg="modNotes">
        <pc:chgData name="Lori Maitski (Project Cornerstone)" userId="877b0ff0-7d6a-4b6a-b78f-736fe00985aa" providerId="ADAL" clId="{856B067F-6359-4CB4-98D8-16FE5DF2A101}" dt="2023-09-14T13:49:03.239" v="1034" actId="20577"/>
        <pc:sldMkLst>
          <pc:docMk/>
          <pc:sldMk cId="154676329" sldId="348"/>
        </pc:sldMkLst>
      </pc:sldChg>
      <pc:sldChg chg="modSp mod modNotes">
        <pc:chgData name="Lori Maitski (Project Cornerstone)" userId="877b0ff0-7d6a-4b6a-b78f-736fe00985aa" providerId="ADAL" clId="{856B067F-6359-4CB4-98D8-16FE5DF2A101}" dt="2023-09-14T13:57:26.589" v="1181" actId="20577"/>
        <pc:sldMkLst>
          <pc:docMk/>
          <pc:sldMk cId="1279859186" sldId="361"/>
        </pc:sldMkLst>
        <pc:spChg chg="mod">
          <ac:chgData name="Lori Maitski (Project Cornerstone)" userId="877b0ff0-7d6a-4b6a-b78f-736fe00985aa" providerId="ADAL" clId="{856B067F-6359-4CB4-98D8-16FE5DF2A101}" dt="2023-09-14T13:57:26.589" v="1181" actId="20577"/>
          <ac:spMkLst>
            <pc:docMk/>
            <pc:sldMk cId="1279859186" sldId="361"/>
            <ac:spMk id="2" creationId="{00000000-0000-0000-0000-000000000000}"/>
          </ac:spMkLst>
        </pc:spChg>
      </pc:sldChg>
      <pc:sldChg chg="modSp mod modNotes">
        <pc:chgData name="Lori Maitski (Project Cornerstone)" userId="877b0ff0-7d6a-4b6a-b78f-736fe00985aa" providerId="ADAL" clId="{856B067F-6359-4CB4-98D8-16FE5DF2A101}" dt="2023-09-14T15:06:24.091" v="2989" actId="255"/>
        <pc:sldMkLst>
          <pc:docMk/>
          <pc:sldMk cId="286392921" sldId="363"/>
        </pc:sldMkLst>
        <pc:spChg chg="mod">
          <ac:chgData name="Lori Maitski (Project Cornerstone)" userId="877b0ff0-7d6a-4b6a-b78f-736fe00985aa" providerId="ADAL" clId="{856B067F-6359-4CB4-98D8-16FE5DF2A101}" dt="2023-09-14T15:02:16.214" v="2797" actId="255"/>
          <ac:spMkLst>
            <pc:docMk/>
            <pc:sldMk cId="286392921" sldId="363"/>
            <ac:spMk id="2" creationId="{00000000-0000-0000-0000-000000000000}"/>
          </ac:spMkLst>
        </pc:spChg>
      </pc:sldChg>
      <pc:sldChg chg="modSp mod modNotes">
        <pc:chgData name="Lori Maitski (Project Cornerstone)" userId="877b0ff0-7d6a-4b6a-b78f-736fe00985aa" providerId="ADAL" clId="{856B067F-6359-4CB4-98D8-16FE5DF2A101}" dt="2023-09-14T14:14:33.267" v="1605" actId="20577"/>
        <pc:sldMkLst>
          <pc:docMk/>
          <pc:sldMk cId="3100233594" sldId="380"/>
        </pc:sldMkLst>
        <pc:spChg chg="mod">
          <ac:chgData name="Lori Maitski (Project Cornerstone)" userId="877b0ff0-7d6a-4b6a-b78f-736fe00985aa" providerId="ADAL" clId="{856B067F-6359-4CB4-98D8-16FE5DF2A101}" dt="2023-09-14T14:14:33.267" v="1605" actId="20577"/>
          <ac:spMkLst>
            <pc:docMk/>
            <pc:sldMk cId="3100233594" sldId="380"/>
            <ac:spMk id="2" creationId="{00000000-0000-0000-0000-000000000000}"/>
          </ac:spMkLst>
        </pc:spChg>
      </pc:sldChg>
      <pc:sldChg chg="modSp mod modNotes">
        <pc:chgData name="Lori Maitski (Project Cornerstone)" userId="877b0ff0-7d6a-4b6a-b78f-736fe00985aa" providerId="ADAL" clId="{856B067F-6359-4CB4-98D8-16FE5DF2A101}" dt="2023-09-14T14:14:12.216" v="1598" actId="20577"/>
        <pc:sldMkLst>
          <pc:docMk/>
          <pc:sldMk cId="2239138382" sldId="381"/>
        </pc:sldMkLst>
        <pc:spChg chg="mod">
          <ac:chgData name="Lori Maitski (Project Cornerstone)" userId="877b0ff0-7d6a-4b6a-b78f-736fe00985aa" providerId="ADAL" clId="{856B067F-6359-4CB4-98D8-16FE5DF2A101}" dt="2023-09-14T14:14:12.216" v="1598" actId="20577"/>
          <ac:spMkLst>
            <pc:docMk/>
            <pc:sldMk cId="2239138382" sldId="381"/>
            <ac:spMk id="6" creationId="{00000000-0000-0000-0000-000000000000}"/>
          </ac:spMkLst>
        </pc:spChg>
      </pc:sldChg>
      <pc:sldChg chg="modSp mod modNotes">
        <pc:chgData name="Lori Maitski (Project Cornerstone)" userId="877b0ff0-7d6a-4b6a-b78f-736fe00985aa" providerId="ADAL" clId="{856B067F-6359-4CB4-98D8-16FE5DF2A101}" dt="2023-09-14T14:41:05.845" v="2185" actId="255"/>
        <pc:sldMkLst>
          <pc:docMk/>
          <pc:sldMk cId="2830307278" sldId="385"/>
        </pc:sldMkLst>
        <pc:spChg chg="mod">
          <ac:chgData name="Lori Maitski (Project Cornerstone)" userId="877b0ff0-7d6a-4b6a-b78f-736fe00985aa" providerId="ADAL" clId="{856B067F-6359-4CB4-98D8-16FE5DF2A101}" dt="2023-09-14T14:37:39.492" v="2126" actId="20577"/>
          <ac:spMkLst>
            <pc:docMk/>
            <pc:sldMk cId="2830307278" sldId="385"/>
            <ac:spMk id="2" creationId="{00000000-0000-0000-0000-000000000000}"/>
          </ac:spMkLst>
        </pc:spChg>
      </pc:sldChg>
      <pc:sldChg chg="modSp mod modNotes">
        <pc:chgData name="Lori Maitski (Project Cornerstone)" userId="877b0ff0-7d6a-4b6a-b78f-736fe00985aa" providerId="ADAL" clId="{856B067F-6359-4CB4-98D8-16FE5DF2A101}" dt="2023-09-14T14:41:42.347" v="2205" actId="255"/>
        <pc:sldMkLst>
          <pc:docMk/>
          <pc:sldMk cId="2078929089" sldId="390"/>
        </pc:sldMkLst>
        <pc:spChg chg="mod">
          <ac:chgData name="Lori Maitski (Project Cornerstone)" userId="877b0ff0-7d6a-4b6a-b78f-736fe00985aa" providerId="ADAL" clId="{856B067F-6359-4CB4-98D8-16FE5DF2A101}" dt="2023-09-14T14:38:13.440" v="2131" actId="255"/>
          <ac:spMkLst>
            <pc:docMk/>
            <pc:sldMk cId="2078929089" sldId="390"/>
            <ac:spMk id="2" creationId="{00000000-0000-0000-0000-000000000000}"/>
          </ac:spMkLst>
        </pc:spChg>
        <pc:spChg chg="mod">
          <ac:chgData name="Lori Maitski (Project Cornerstone)" userId="877b0ff0-7d6a-4b6a-b78f-736fe00985aa" providerId="ADAL" clId="{856B067F-6359-4CB4-98D8-16FE5DF2A101}" dt="2023-09-14T14:38:30.050" v="2132" actId="114"/>
          <ac:spMkLst>
            <pc:docMk/>
            <pc:sldMk cId="2078929089" sldId="390"/>
            <ac:spMk id="7" creationId="{E94A5C65-B30A-02AB-3D9F-D985BB6B0113}"/>
          </ac:spMkLst>
        </pc:spChg>
      </pc:sldChg>
      <pc:sldChg chg="modSp mod modNotes">
        <pc:chgData name="Lori Maitski (Project Cornerstone)" userId="877b0ff0-7d6a-4b6a-b78f-736fe00985aa" providerId="ADAL" clId="{856B067F-6359-4CB4-98D8-16FE5DF2A101}" dt="2023-09-14T14:29:57.012" v="1726" actId="20577"/>
        <pc:sldMkLst>
          <pc:docMk/>
          <pc:sldMk cId="2622385342" sldId="410"/>
        </pc:sldMkLst>
        <pc:spChg chg="mod">
          <ac:chgData name="Lori Maitski (Project Cornerstone)" userId="877b0ff0-7d6a-4b6a-b78f-736fe00985aa" providerId="ADAL" clId="{856B067F-6359-4CB4-98D8-16FE5DF2A101}" dt="2023-09-14T14:13:40.065" v="1591" actId="20577"/>
          <ac:spMkLst>
            <pc:docMk/>
            <pc:sldMk cId="2622385342" sldId="410"/>
            <ac:spMk id="2" creationId="{00000000-0000-0000-0000-000000000000}"/>
          </ac:spMkLst>
        </pc:spChg>
      </pc:sldChg>
      <pc:sldChg chg="modSp mod modNotes">
        <pc:chgData name="Lori Maitski (Project Cornerstone)" userId="877b0ff0-7d6a-4b6a-b78f-736fe00985aa" providerId="ADAL" clId="{856B067F-6359-4CB4-98D8-16FE5DF2A101}" dt="2023-09-14T13:52:41.948" v="1044" actId="255"/>
        <pc:sldMkLst>
          <pc:docMk/>
          <pc:sldMk cId="2352827910" sldId="461"/>
        </pc:sldMkLst>
        <pc:spChg chg="mod">
          <ac:chgData name="Lori Maitski (Project Cornerstone)" userId="877b0ff0-7d6a-4b6a-b78f-736fe00985aa" providerId="ADAL" clId="{856B067F-6359-4CB4-98D8-16FE5DF2A101}" dt="2023-09-14T13:51:27.585" v="1041" actId="1076"/>
          <ac:spMkLst>
            <pc:docMk/>
            <pc:sldMk cId="2352827910" sldId="461"/>
            <ac:spMk id="8" creationId="{6988715F-B46A-C76A-8210-76C8447DD785}"/>
          </ac:spMkLst>
        </pc:spChg>
        <pc:picChg chg="mod">
          <ac:chgData name="Lori Maitski (Project Cornerstone)" userId="877b0ff0-7d6a-4b6a-b78f-736fe00985aa" providerId="ADAL" clId="{856B067F-6359-4CB4-98D8-16FE5DF2A101}" dt="2023-09-14T13:51:20.642" v="1040" actId="1076"/>
          <ac:picMkLst>
            <pc:docMk/>
            <pc:sldMk cId="2352827910" sldId="461"/>
            <ac:picMk id="6" creationId="{2B0E14AB-495F-A363-3E26-CC024F3F3369}"/>
          </ac:picMkLst>
        </pc:picChg>
      </pc:sldChg>
      <pc:sldChg chg="addSp delSp modSp mod modNotes">
        <pc:chgData name="Lori Maitski (Project Cornerstone)" userId="877b0ff0-7d6a-4b6a-b78f-736fe00985aa" providerId="ADAL" clId="{856B067F-6359-4CB4-98D8-16FE5DF2A101}" dt="2023-09-14T14:15:11.910" v="1609" actId="255"/>
        <pc:sldMkLst>
          <pc:docMk/>
          <pc:sldMk cId="1574814650" sldId="462"/>
        </pc:sldMkLst>
        <pc:spChg chg="mod">
          <ac:chgData name="Lori Maitski (Project Cornerstone)" userId="877b0ff0-7d6a-4b6a-b78f-736fe00985aa" providerId="ADAL" clId="{856B067F-6359-4CB4-98D8-16FE5DF2A101}" dt="2023-09-14T14:15:11.910" v="1609" actId="255"/>
          <ac:spMkLst>
            <pc:docMk/>
            <pc:sldMk cId="1574814650" sldId="462"/>
            <ac:spMk id="2" creationId="{00000000-0000-0000-0000-000000000000}"/>
          </ac:spMkLst>
        </pc:spChg>
        <pc:spChg chg="add mod">
          <ac:chgData name="Lori Maitski (Project Cornerstone)" userId="877b0ff0-7d6a-4b6a-b78f-736fe00985aa" providerId="ADAL" clId="{856B067F-6359-4CB4-98D8-16FE5DF2A101}" dt="2023-09-14T14:03:15.713" v="1354" actId="20577"/>
          <ac:spMkLst>
            <pc:docMk/>
            <pc:sldMk cId="1574814650" sldId="462"/>
            <ac:spMk id="8" creationId="{B808972F-3972-BB5C-7D5F-823FF3A6046F}"/>
          </ac:spMkLst>
        </pc:spChg>
        <pc:picChg chg="del">
          <ac:chgData name="Lori Maitski (Project Cornerstone)" userId="877b0ff0-7d6a-4b6a-b78f-736fe00985aa" providerId="ADAL" clId="{856B067F-6359-4CB4-98D8-16FE5DF2A101}" dt="2023-09-14T14:02:27.315" v="1255" actId="21"/>
          <ac:picMkLst>
            <pc:docMk/>
            <pc:sldMk cId="1574814650" sldId="462"/>
            <ac:picMk id="11" creationId="{58FAFE8B-B35A-CA35-7194-700FA524FC2D}"/>
          </ac:picMkLst>
        </pc:picChg>
      </pc:sldChg>
      <pc:sldChg chg="modSp mod modNotes">
        <pc:chgData name="Lori Maitski (Project Cornerstone)" userId="877b0ff0-7d6a-4b6a-b78f-736fe00985aa" providerId="ADAL" clId="{856B067F-6359-4CB4-98D8-16FE5DF2A101}" dt="2023-09-14T14:31:59.962" v="1799" actId="20577"/>
        <pc:sldMkLst>
          <pc:docMk/>
          <pc:sldMk cId="3001878430" sldId="465"/>
        </pc:sldMkLst>
        <pc:spChg chg="mod">
          <ac:chgData name="Lori Maitski (Project Cornerstone)" userId="877b0ff0-7d6a-4b6a-b78f-736fe00985aa" providerId="ADAL" clId="{856B067F-6359-4CB4-98D8-16FE5DF2A101}" dt="2023-09-14T14:31:59.962" v="1799" actId="20577"/>
          <ac:spMkLst>
            <pc:docMk/>
            <pc:sldMk cId="3001878430" sldId="465"/>
            <ac:spMk id="2" creationId="{00000000-0000-0000-0000-000000000000}"/>
          </ac:spMkLst>
        </pc:spChg>
      </pc:sldChg>
      <pc:sldChg chg="modSp mod modNotes">
        <pc:chgData name="Lori Maitski (Project Cornerstone)" userId="877b0ff0-7d6a-4b6a-b78f-736fe00985aa" providerId="ADAL" clId="{856B067F-6359-4CB4-98D8-16FE5DF2A101}" dt="2023-09-14T15:05:40.024" v="2955" actId="20577"/>
        <pc:sldMkLst>
          <pc:docMk/>
          <pc:sldMk cId="1178977759" sldId="466"/>
        </pc:sldMkLst>
        <pc:spChg chg="mod">
          <ac:chgData name="Lori Maitski (Project Cornerstone)" userId="877b0ff0-7d6a-4b6a-b78f-736fe00985aa" providerId="ADAL" clId="{856B067F-6359-4CB4-98D8-16FE5DF2A101}" dt="2023-09-14T15:01:48.041" v="2795" actId="20577"/>
          <ac:spMkLst>
            <pc:docMk/>
            <pc:sldMk cId="1178977759" sldId="466"/>
            <ac:spMk id="2" creationId="{00000000-0000-0000-0000-000000000000}"/>
          </ac:spMkLst>
        </pc:spChg>
      </pc:sldChg>
      <pc:sldChg chg="modSp mod modNotes">
        <pc:chgData name="Lori Maitski (Project Cornerstone)" userId="877b0ff0-7d6a-4b6a-b78f-736fe00985aa" providerId="ADAL" clId="{856B067F-6359-4CB4-98D8-16FE5DF2A101}" dt="2023-09-14T15:01:27.020" v="2791" actId="20577"/>
        <pc:sldMkLst>
          <pc:docMk/>
          <pc:sldMk cId="1898158705" sldId="467"/>
        </pc:sldMkLst>
        <pc:spChg chg="mod">
          <ac:chgData name="Lori Maitski (Project Cornerstone)" userId="877b0ff0-7d6a-4b6a-b78f-736fe00985aa" providerId="ADAL" clId="{856B067F-6359-4CB4-98D8-16FE5DF2A101}" dt="2023-09-14T15:01:27.020" v="2791" actId="20577"/>
          <ac:spMkLst>
            <pc:docMk/>
            <pc:sldMk cId="1898158705" sldId="46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41AE5CB9-94D3-4939-9459-BA305C5605F3}" type="datetimeFigureOut">
              <a:rPr lang="en-US" smtClean="0"/>
              <a:t>9/14/2023</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87" tIns="46244" rIns="92487" bIns="46244" rtlCol="0" anchor="b"/>
          <a:lstStyle>
            <a:lvl1pPr algn="r">
              <a:defRPr sz="1200"/>
            </a:lvl1pPr>
          </a:lstStyle>
          <a:p>
            <a:fld id="{9209DE20-322A-477B-862D-B2F2B25E7392}" type="slidenum">
              <a:rPr lang="en-US" smtClean="0"/>
              <a:t>‹#›</a:t>
            </a:fld>
            <a:endParaRPr lang="en-US"/>
          </a:p>
        </p:txBody>
      </p:sp>
    </p:spTree>
    <p:extLst>
      <p:ext uri="{BB962C8B-B14F-4D97-AF65-F5344CB8AC3E}">
        <p14:creationId xmlns:p14="http://schemas.microsoft.com/office/powerpoint/2010/main" val="2081249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099" name="Rectangle 3"/>
          <p:cNvSpPr>
            <a:spLocks noGrp="1" noChangeArrowheads="1"/>
          </p:cNvSpPr>
          <p:nvPr>
            <p:ph type="dt" idx="1"/>
          </p:nvPr>
        </p:nvSpPr>
        <p:spPr bwMode="auto">
          <a:xfrm>
            <a:off x="3938377" y="0"/>
            <a:ext cx="3011699" cy="461804"/>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12390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6677" y="4387136"/>
            <a:ext cx="5096722" cy="4156234"/>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103" name="Rectangle 7"/>
          <p:cNvSpPr>
            <a:spLocks noGrp="1" noChangeArrowheads="1"/>
          </p:cNvSpPr>
          <p:nvPr>
            <p:ph type="sldNum" sz="quarter" idx="5"/>
          </p:nvPr>
        </p:nvSpPr>
        <p:spPr bwMode="auto">
          <a:xfrm>
            <a:off x="3938377" y="8774271"/>
            <a:ext cx="3011699" cy="461804"/>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dirty="0"/>
          </a:p>
        </p:txBody>
      </p:sp>
    </p:spTree>
    <p:extLst>
      <p:ext uri="{BB962C8B-B14F-4D97-AF65-F5344CB8AC3E}">
        <p14:creationId xmlns:p14="http://schemas.microsoft.com/office/powerpoint/2010/main" val="2164919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artempathy.org/search/node/Molly%20Barke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6XDKea7k36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GDaQXCX3kx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anjosespotlight.com/burnett-middle-school-to-be-renamed-ohlone-middle-schoo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ytimes.com/2016/08/31/well/family/what-kids-wish-their-teachers-knew.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qpnNsSyDw-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bsnews.com/video/kindness-101-a-lesson-in-listenin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youtube.com/watch?v=zxbWpr0laMA" TargetMode="External"/><Relationship Id="rId4" Type="http://schemas.openxmlformats.org/officeDocument/2006/relationships/hyperlink" Target="https://www.youtube.com/watch?v=b1nJqpqgzR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a:t>
            </a:r>
          </a:p>
          <a:p>
            <a:pPr>
              <a:spcBef>
                <a:spcPts val="0"/>
              </a:spcBef>
            </a:pPr>
            <a:endParaRPr lang="en-US" b="1" dirty="0"/>
          </a:p>
          <a:p>
            <a:pPr>
              <a:spcBef>
                <a:spcPts val="0"/>
              </a:spcBef>
            </a:pPr>
            <a:r>
              <a:rPr lang="en-US" sz="1100" b="1" dirty="0"/>
              <a:t>ABC Lesson and Los </a:t>
            </a:r>
            <a:r>
              <a:rPr lang="en-US" sz="1100" b="1" dirty="0" err="1"/>
              <a:t>Dichos</a:t>
            </a:r>
            <a:r>
              <a:rPr lang="en-US" sz="1100" b="1" dirty="0"/>
              <a:t> Lesson</a:t>
            </a:r>
          </a:p>
          <a:p>
            <a:pPr>
              <a:spcBef>
                <a:spcPts val="0"/>
              </a:spcBef>
            </a:pPr>
            <a:r>
              <a:rPr lang="en-US" sz="1100" dirty="0"/>
              <a:t>This lesson is for both programs. The books and all materials are available in English and Spanish. If you have both programs at your school we suggest working together as a way to model building community.   </a:t>
            </a:r>
          </a:p>
          <a:p>
            <a:pPr>
              <a:spcBef>
                <a:spcPts val="0"/>
              </a:spcBef>
            </a:pPr>
            <a:endParaRPr lang="en-US" sz="1100" b="1" dirty="0"/>
          </a:p>
          <a:p>
            <a:pPr>
              <a:spcBef>
                <a:spcPts val="0"/>
              </a:spcBef>
            </a:pPr>
            <a:r>
              <a:rPr lang="en-US" sz="1100" b="1" dirty="0"/>
              <a:t>ABC GPS</a:t>
            </a:r>
          </a:p>
          <a:p>
            <a:pPr>
              <a:spcBef>
                <a:spcPts val="0"/>
              </a:spcBef>
            </a:pPr>
            <a:r>
              <a:rPr lang="en-US" sz="1100" dirty="0"/>
              <a:t>Use this to help with planning for your school training. It will help you select the goals and activities for your readers.</a:t>
            </a:r>
          </a:p>
          <a:p>
            <a:endParaRPr lang="en-US" sz="1100" b="1" dirty="0"/>
          </a:p>
          <a:p>
            <a:pPr>
              <a:spcBef>
                <a:spcPts val="0"/>
              </a:spcBef>
            </a:pPr>
            <a:r>
              <a:rPr lang="en-US" sz="1100" b="1" dirty="0"/>
              <a:t>Parent Letter or Email Newsletter Blurb</a:t>
            </a:r>
          </a:p>
          <a:p>
            <a:pPr>
              <a:spcBef>
                <a:spcPts val="0"/>
              </a:spcBef>
            </a:pPr>
            <a:r>
              <a:rPr lang="en-US" sz="1100" dirty="0"/>
              <a:t>Available to use in emails or newsletter to parents at home.</a:t>
            </a:r>
          </a:p>
          <a:p>
            <a:endParaRPr lang="en-US" sz="1100" b="1" dirty="0"/>
          </a:p>
          <a:p>
            <a:pPr>
              <a:spcBef>
                <a:spcPts val="0"/>
              </a:spcBef>
            </a:pPr>
            <a:r>
              <a:rPr lang="en-US" sz="1100" b="1" dirty="0"/>
              <a:t>Yard Duty Tips and Lanyards</a:t>
            </a:r>
          </a:p>
          <a:p>
            <a:pPr>
              <a:spcBef>
                <a:spcPts val="0"/>
              </a:spcBef>
            </a:pPr>
            <a:r>
              <a:rPr lang="en-US" sz="1100" dirty="0"/>
              <a:t>Post the yard duty tips. Pass out the lanyard tags to wear.</a:t>
            </a:r>
          </a:p>
          <a:p>
            <a:pPr lvl="0"/>
            <a:endParaRPr lang="en-US" sz="1100" b="1" dirty="0"/>
          </a:p>
          <a:p>
            <a:r>
              <a:rPr lang="en-US" sz="1100" b="1" dirty="0"/>
              <a:t>Staff Letter</a:t>
            </a:r>
          </a:p>
          <a:p>
            <a:r>
              <a:rPr lang="en-US" sz="1100" dirty="0"/>
              <a:t>Available to print or email all school staff about the lesson. </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a:t>
            </a:fld>
            <a:endParaRPr lang="en-US" dirty="0"/>
          </a:p>
        </p:txBody>
      </p:sp>
    </p:spTree>
    <p:extLst>
      <p:ext uri="{BB962C8B-B14F-4D97-AF65-F5344CB8AC3E}">
        <p14:creationId xmlns:p14="http://schemas.microsoft.com/office/powerpoint/2010/main" val="339518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Refer to  </a:t>
            </a:r>
            <a:r>
              <a:rPr lang="en-US" sz="1100" b="1" dirty="0"/>
              <a:t>Lesson Plan</a:t>
            </a:r>
            <a:r>
              <a:rPr lang="en-US" sz="1100" dirty="0"/>
              <a:t>, Read the book, pages 3</a:t>
            </a:r>
          </a:p>
          <a:p>
            <a:endParaRPr lang="en-US" sz="1100" b="1" dirty="0"/>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Before reading the book, take a picture walk through the story. With a picture walk you are looking at the illustrations and not reading the text.</a:t>
            </a: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t>
            </a: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The title of the book is </a:t>
            </a:r>
            <a:r>
              <a:rPr lang="en-US" sz="1100" i="1" dirty="0">
                <a:latin typeface="Verdana" panose="020B0604030504040204" pitchFamily="34" charset="0"/>
                <a:ea typeface="Calibri" panose="020F0502020204030204" pitchFamily="34" charset="0"/>
                <a:cs typeface="Times New Roman" panose="02020603050405020304" pitchFamily="18" charset="0"/>
              </a:rPr>
              <a:t>I Wish You Knew</a:t>
            </a:r>
            <a:r>
              <a:rPr lang="en-US" sz="1100" dirty="0">
                <a:latin typeface="Verdana" panose="020B0604030504040204" pitchFamily="34" charset="0"/>
                <a:ea typeface="Calibri" panose="020F0502020204030204" pitchFamily="34" charset="0"/>
                <a:cs typeface="Times New Roman" panose="02020603050405020304" pitchFamily="18" charset="0"/>
              </a:rPr>
              <a:t>. What does the word wish mean?</a:t>
            </a: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What do you notice? </a:t>
            </a: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What emotions can you detect in the characters? </a:t>
            </a: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Are there recurring themes? How would you describe the illustrations? </a:t>
            </a: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What do you notice about the use of color in the book? </a:t>
            </a:r>
          </a:p>
          <a:p>
            <a:pPr marL="328087" indent="-328087">
              <a:spcBef>
                <a:spcPts val="0"/>
              </a:spcBef>
              <a:spcAft>
                <a:spcPts val="0"/>
              </a:spcAft>
              <a:buFont typeface="Symbol" panose="05050102010706020507" pitchFamily="18" charset="2"/>
              <a:buChar char=""/>
            </a:pP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Now read the story. Every time someone in the story says “I wish you knew”, touch your heart or make a heart with your hands.</a:t>
            </a:r>
          </a:p>
          <a:p>
            <a:endParaRPr lang="en-US" b="1"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10</a:t>
            </a:fld>
            <a:endParaRPr lang="en-US" dirty="0"/>
          </a:p>
        </p:txBody>
      </p:sp>
    </p:spTree>
    <p:extLst>
      <p:ext uri="{BB962C8B-B14F-4D97-AF65-F5344CB8AC3E}">
        <p14:creationId xmlns:p14="http://schemas.microsoft.com/office/powerpoint/2010/main" val="209307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11</a:t>
            </a:fld>
            <a:endParaRPr lang="en-US" sz="1300">
              <a:solidFill>
                <a:srgbClr val="000000"/>
              </a:solidFill>
            </a:endParaRPr>
          </a:p>
        </p:txBody>
      </p:sp>
      <p:sp>
        <p:nvSpPr>
          <p:cNvPr id="9" name="TextBox 8">
            <a:extLst>
              <a:ext uri="{FF2B5EF4-FFF2-40B4-BE49-F238E27FC236}">
                <a16:creationId xmlns:a16="http://schemas.microsoft.com/office/drawing/2014/main" id="{3D649A63-520E-A1B9-BC59-C5CF83C10E14}"/>
              </a:ext>
            </a:extLst>
          </p:cNvPr>
          <p:cNvSpPr txBox="1"/>
          <p:nvPr/>
        </p:nvSpPr>
        <p:spPr>
          <a:xfrm>
            <a:off x="1435769" y="4156076"/>
            <a:ext cx="4619625" cy="285274"/>
          </a:xfrm>
          <a:prstGeom prst="rect">
            <a:avLst/>
          </a:prstGeom>
          <a:noFill/>
        </p:spPr>
        <p:txBody>
          <a:bodyPr wrap="square" lIns="91436" tIns="45718" rIns="91436" bIns="45718">
            <a:spAutoFit/>
          </a:bodyPr>
          <a:lstStyle/>
          <a:p>
            <a:pPr defTabSz="924872">
              <a:defRPr/>
            </a:pPr>
            <a:endParaRPr lang="en-US" sz="1200" i="1" dirty="0"/>
          </a:p>
        </p:txBody>
      </p:sp>
      <p:sp>
        <p:nvSpPr>
          <p:cNvPr id="10" name="TextBox 9">
            <a:extLst>
              <a:ext uri="{FF2B5EF4-FFF2-40B4-BE49-F238E27FC236}">
                <a16:creationId xmlns:a16="http://schemas.microsoft.com/office/drawing/2014/main" id="{8997D882-9907-5B5C-D5CF-7952916A3A36}"/>
              </a:ext>
            </a:extLst>
          </p:cNvPr>
          <p:cNvSpPr txBox="1"/>
          <p:nvPr/>
        </p:nvSpPr>
        <p:spPr>
          <a:xfrm>
            <a:off x="1588169" y="4308475"/>
            <a:ext cx="4619625" cy="285274"/>
          </a:xfrm>
          <a:prstGeom prst="rect">
            <a:avLst/>
          </a:prstGeom>
          <a:noFill/>
        </p:spPr>
        <p:txBody>
          <a:bodyPr wrap="square" lIns="91436" tIns="45718" rIns="91436" bIns="45718">
            <a:spAutoFit/>
          </a:bodyPr>
          <a:lstStyle/>
          <a:p>
            <a:pPr defTabSz="924872">
              <a:defRPr/>
            </a:pPr>
            <a:endParaRPr lang="en-US" sz="1200" i="1" dirty="0"/>
          </a:p>
        </p:txBody>
      </p:sp>
      <p:sp>
        <p:nvSpPr>
          <p:cNvPr id="11" name="Notes Placeholder 2">
            <a:extLst>
              <a:ext uri="{FF2B5EF4-FFF2-40B4-BE49-F238E27FC236}">
                <a16:creationId xmlns:a16="http://schemas.microsoft.com/office/drawing/2014/main" id="{8625D4D2-A2C1-9C04-A417-D3C2964322DE}"/>
              </a:ext>
            </a:extLst>
          </p:cNvPr>
          <p:cNvSpPr txBox="1">
            <a:spLocks/>
          </p:cNvSpPr>
          <p:nvPr/>
        </p:nvSpPr>
        <p:spPr bwMode="auto">
          <a:xfrm>
            <a:off x="1079077" y="4539536"/>
            <a:ext cx="5096722" cy="4156234"/>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defTabSz="924872">
              <a:defRPr/>
            </a:pPr>
            <a:r>
              <a:rPr lang="en-US" dirty="0"/>
              <a:t>Let the discussion of the book be a relationship booster! Look to the discussion questions as ways to begin relationships and learn about each other. </a:t>
            </a:r>
          </a:p>
          <a:p>
            <a:pPr defTabSz="924872">
              <a:defRPr/>
            </a:pPr>
            <a:r>
              <a:rPr lang="en-US" dirty="0"/>
              <a:t>The conversations, connections and insights gained through conversation about the book are crucial to internalizing the skills of the lesson. Take your time. Use pauses to give students opportunities to share. </a:t>
            </a:r>
          </a:p>
          <a:p>
            <a:pPr defTabSz="924872">
              <a:defRPr/>
            </a:pPr>
            <a:endParaRPr lang="en-US" dirty="0"/>
          </a:p>
          <a:p>
            <a:pPr defTabSz="924872">
              <a:defRPr/>
            </a:pPr>
            <a:endParaRPr lang="en-US" dirty="0"/>
          </a:p>
        </p:txBody>
      </p:sp>
    </p:spTree>
    <p:extLst>
      <p:ext uri="{BB962C8B-B14F-4D97-AF65-F5344CB8AC3E}">
        <p14:creationId xmlns:p14="http://schemas.microsoft.com/office/powerpoint/2010/main" val="267665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1" y="4560573"/>
            <a:ext cx="5289118" cy="4423955"/>
          </a:xfrm>
        </p:spPr>
        <p:txBody>
          <a:bodyPr/>
          <a:lstStyle/>
          <a:p>
            <a:pPr>
              <a:spcBef>
                <a:spcPts val="0"/>
              </a:spcBef>
            </a:pPr>
            <a:r>
              <a:rPr lang="en-US" sz="1100" dirty="0"/>
              <a:t>Refer to </a:t>
            </a:r>
            <a:r>
              <a:rPr lang="en-US" sz="1100" b="1" dirty="0"/>
              <a:t>Lesson Plan, </a:t>
            </a:r>
            <a:r>
              <a:rPr lang="en-US" sz="1100" dirty="0"/>
              <a:t>Discussion, page 3</a:t>
            </a: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lgn="ctr">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mj-lt"/>
              <a:buAutoNum type="arabicPeriod"/>
            </a:pPr>
            <a:r>
              <a:rPr lang="en-US" sz="1100" dirty="0"/>
              <a:t>Why is Estrella sad? How do you know she is sad? </a:t>
            </a:r>
            <a:r>
              <a:rPr lang="en-US" sz="1100" dirty="0">
                <a:latin typeface="Verdana" panose="020B0604030504040204" pitchFamily="34" charset="0"/>
                <a:ea typeface="Calibri" panose="020F0502020204030204" pitchFamily="34" charset="0"/>
                <a:cs typeface="Times New Roman" panose="02020603050405020304" pitchFamily="18" charset="0"/>
              </a:rPr>
              <a:t>Can you always know how someone is feeling by just looking at them? What can you ask someone to find out how they are feeling?</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Estrella misses her father and wished he knew things. What would you wish to tell a special person in your life?</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Why does Estrella “sit alone at lunch and cry over things”?</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What happens to make her feel better?</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What would you share in a sharing circle?</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What are some signs of nature in the book? </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How does being outside in nature help your mindset?</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Who are the caring adults in the book? </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Who are your caring adults at school and at home?</a:t>
            </a:r>
          </a:p>
          <a:p>
            <a:pPr lvl="0"/>
            <a:endParaRPr lang="en-US" dirty="0"/>
          </a:p>
          <a:p>
            <a:pPr lvl="0"/>
            <a:endParaRPr lang="en-US" dirty="0"/>
          </a:p>
          <a:p>
            <a:pPr marL="179153" indent="-179153">
              <a:buFont typeface="Arial" panose="020B0604020202020204" pitchFamily="34" charset="0"/>
              <a:buChar char="•"/>
            </a:pPr>
            <a:endParaRPr lang="en-US" dirty="0"/>
          </a:p>
          <a:p>
            <a:pPr>
              <a:lnSpc>
                <a:spcPct val="150000"/>
              </a:lnSpc>
              <a:spcBef>
                <a:spcPts val="0"/>
              </a:spcBef>
            </a:pPr>
            <a:endParaRPr lang="en-US"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a:solidFill>
                  <a:srgbClr val="000000"/>
                </a:solidFill>
              </a:rPr>
              <a:pPr defTabSz="914355">
                <a:defRPr/>
              </a:pPr>
              <a:t>12</a:t>
            </a:fld>
            <a:endParaRPr lang="en-US">
              <a:solidFill>
                <a:srgbClr val="000000"/>
              </a:solidFill>
            </a:endParaRPr>
          </a:p>
        </p:txBody>
      </p:sp>
    </p:spTree>
    <p:extLst>
      <p:ext uri="{BB962C8B-B14F-4D97-AF65-F5344CB8AC3E}">
        <p14:creationId xmlns:p14="http://schemas.microsoft.com/office/powerpoint/2010/main" val="3388368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7864" y="4535881"/>
            <a:ext cx="5364481" cy="4320540"/>
          </a:xfrm>
        </p:spPr>
        <p:txBody>
          <a:bodyPr/>
          <a:lstStyle/>
          <a:p>
            <a:pPr>
              <a:spcBef>
                <a:spcPts val="0"/>
              </a:spcBef>
            </a:pPr>
            <a:r>
              <a:rPr lang="en-US" sz="1100" dirty="0"/>
              <a:t>Refer to </a:t>
            </a:r>
            <a:r>
              <a:rPr lang="en-US" sz="1100" b="1" dirty="0"/>
              <a:t>Lesson Plan, </a:t>
            </a:r>
            <a:r>
              <a:rPr lang="en-US" sz="1100" dirty="0"/>
              <a:t>Discussion, pages 3- 4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1100" dirty="0"/>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What does the title of the book, </a:t>
            </a:r>
            <a:r>
              <a:rPr lang="en-US" sz="1100" i="1" dirty="0">
                <a:latin typeface="Verdana" panose="020B0604030504040204" pitchFamily="34" charset="0"/>
                <a:ea typeface="Calibri" panose="020F0502020204030204" pitchFamily="34" charset="0"/>
                <a:cs typeface="Times New Roman" panose="02020603050405020304" pitchFamily="18" charset="0"/>
              </a:rPr>
              <a:t>I Wish You Knew</a:t>
            </a:r>
            <a:r>
              <a:rPr lang="en-US" sz="1100" dirty="0">
                <a:latin typeface="Verdana" panose="020B0604030504040204" pitchFamily="34" charset="0"/>
                <a:ea typeface="Calibri" panose="020F0502020204030204" pitchFamily="34" charset="0"/>
                <a:cs typeface="Times New Roman" panose="02020603050405020304" pitchFamily="18" charset="0"/>
              </a:rPr>
              <a:t>, mean to you?</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How does Estrella’s sense of loss over her father affect her?</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What are some of the things students in her class wished others knew? </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Discuss the influence of nature on Estrella, her dad, and the teacher. </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What is the power of the sharing circle? </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What things do you wish adults knew about you?</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Look at the illustrations in the book. Can you tell how someone is feeling? Why are the illustrations drawn like that? What point is the author and illustrator making?</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Have you ever made an assumption about someone? What happened? </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How can we stop making assumptions? (</a:t>
            </a:r>
            <a:r>
              <a:rPr lang="en-US" sz="1100" i="1" dirty="0">
                <a:latin typeface="Verdana" panose="020B0604030504040204" pitchFamily="34" charset="0"/>
                <a:ea typeface="Calibri" panose="020F0502020204030204" pitchFamily="34" charset="0"/>
                <a:cs typeface="Times New Roman" panose="02020603050405020304" pitchFamily="18" charset="0"/>
              </a:rPr>
              <a:t>Stop, THINK, and Understand</a:t>
            </a:r>
            <a:r>
              <a:rPr lang="en-US" sz="1100" dirty="0">
                <a:latin typeface="Verdana" panose="020B0604030504040204" pitchFamily="34" charset="0"/>
                <a:ea typeface="Calibri" panose="020F0502020204030204" pitchFamily="34" charset="0"/>
                <a:cs typeface="Times New Roman" panose="02020603050405020304" pitchFamily="18" charset="0"/>
              </a:rPr>
              <a:t> why they might be acting that way.) </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What can you say or do to be thoughtful and kind to others? </a:t>
            </a:r>
          </a:p>
          <a:p>
            <a:pPr>
              <a:spcBef>
                <a:spcPts val="0"/>
              </a:spcBef>
            </a:pPr>
            <a:endParaRPr lang="en-US" sz="1100" dirty="0"/>
          </a:p>
          <a:p>
            <a:pPr>
              <a:spcBef>
                <a:spcPts val="0"/>
              </a:spcBef>
            </a:pPr>
            <a:endParaRPr lang="en-US" sz="1100" dirty="0"/>
          </a:p>
          <a:p>
            <a:pPr>
              <a:spcBef>
                <a:spcPts val="0"/>
              </a:spcBef>
            </a:pPr>
            <a:endParaRPr lang="en-US" sz="1100" dirty="0"/>
          </a:p>
          <a:p>
            <a:endParaRPr lang="en-US"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a:solidFill>
                  <a:srgbClr val="000000"/>
                </a:solidFill>
              </a:rPr>
              <a:pPr defTabSz="914355">
                <a:defRPr/>
              </a:pPr>
              <a:t>13</a:t>
            </a:fld>
            <a:endParaRPr lang="en-US">
              <a:solidFill>
                <a:srgbClr val="000000"/>
              </a:solidFill>
            </a:endParaRPr>
          </a:p>
        </p:txBody>
      </p:sp>
    </p:spTree>
    <p:extLst>
      <p:ext uri="{BB962C8B-B14F-4D97-AF65-F5344CB8AC3E}">
        <p14:creationId xmlns:p14="http://schemas.microsoft.com/office/powerpoint/2010/main" val="2138828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t>
            </a:r>
            <a:r>
              <a:rPr lang="en-US" b="1" dirty="0"/>
              <a:t>one</a:t>
            </a:r>
            <a:r>
              <a:rPr lang="en-US" dirty="0"/>
              <a:t> activity to match your intent/goals for the lesson. </a:t>
            </a:r>
          </a:p>
          <a:p>
            <a:pPr marL="164043" indent="-164043">
              <a:buFont typeface="Arial" panose="020B0604020202020204" pitchFamily="34" charset="0"/>
              <a:buChar char="•"/>
            </a:pPr>
            <a:r>
              <a:rPr lang="en-US" dirty="0"/>
              <a:t>The best type of activity is one that allows students to practice a skill.</a:t>
            </a:r>
          </a:p>
          <a:p>
            <a:pPr marL="171441" indent="-171441">
              <a:buFont typeface="Arial" panose="020B0604020202020204" pitchFamily="34" charset="0"/>
              <a:buChar char="•"/>
            </a:pPr>
            <a:r>
              <a:rPr lang="en-US" dirty="0"/>
              <a:t>This part of the lesson can be done if you have 45 minutes to do the lesson. </a:t>
            </a:r>
          </a:p>
          <a:p>
            <a:pPr marL="171441" indent="-171441">
              <a:buFont typeface="Arial" panose="020B0604020202020204" pitchFamily="34" charset="0"/>
              <a:buChar char="•"/>
            </a:pPr>
            <a:r>
              <a:rPr lang="en-US" dirty="0"/>
              <a:t>If your discussion takes longer, it is ok to go directly to the Closing. </a:t>
            </a:r>
          </a:p>
          <a:p>
            <a:pPr marL="171441" indent="-171441">
              <a:buFont typeface="Arial" panose="020B0604020202020204" pitchFamily="34" charset="0"/>
              <a:buChar char="•"/>
            </a:pPr>
            <a:r>
              <a:rPr lang="en-US" dirty="0"/>
              <a:t>You can leave the activity for the teacher to do at a later time or ask to come back for a second visit.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14</a:t>
            </a:fld>
            <a:endParaRPr lang="en-US" sz="1300">
              <a:solidFill>
                <a:srgbClr val="000000"/>
              </a:solidFill>
            </a:endParaRPr>
          </a:p>
        </p:txBody>
      </p:sp>
    </p:spTree>
    <p:extLst>
      <p:ext uri="{BB962C8B-B14F-4D97-AF65-F5344CB8AC3E}">
        <p14:creationId xmlns:p14="http://schemas.microsoft.com/office/powerpoint/2010/main" val="2218887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9857" y="4561148"/>
            <a:ext cx="5364481" cy="4320540"/>
          </a:xfrm>
        </p:spPr>
        <p:txBody>
          <a:bodyPr/>
          <a:lstStyle/>
          <a:p>
            <a:r>
              <a:rPr lang="en-US" sz="1100" dirty="0"/>
              <a:t>Refer to </a:t>
            </a:r>
            <a:r>
              <a:rPr lang="en-US" sz="1100" b="1" dirty="0"/>
              <a:t>Lesson Plan</a:t>
            </a:r>
            <a:r>
              <a:rPr lang="en-US" sz="1100" dirty="0"/>
              <a:t>, Activity Options , page 4, part 1</a:t>
            </a:r>
          </a:p>
          <a:p>
            <a:pPr>
              <a:spcBef>
                <a:spcPts val="0"/>
              </a:spcBef>
              <a:spcAft>
                <a:spcPts val="0"/>
              </a:spcAft>
            </a:pPr>
            <a:r>
              <a:rPr lang="en-US" sz="1100" dirty="0"/>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Set out the shoes. Ask students to think about these questions. What do the students see? Who might wear those shoes?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Hold up a tennis shoe.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Who wears tennis shoes?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What does a person do while wearing tennis shoes?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Is it ok to say that all people who wear a tennis shoe do active things, like play sports, walk, run etc.?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Hold up a ballet shoe.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Who wears this shoe?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Is it ok to say that only kids wear this type of shoe? Do adults wear them?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Stop and discuss their answers. Explain that we often make guesses or assumptions about people based on the way they look or what they wear, without real information.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Hold up the tennis shoe again. Who could wear this shoe? Let’s think of all the people that might wear this shoe.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Was our guess or assumption that only people who are active wear tennis shoes correct?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No, we discovered that many people wear tennis shoes.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We made a wrong guess (assumption).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Do same with ballet and other shoes.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a:solidFill>
                  <a:srgbClr val="000000"/>
                </a:solidFill>
              </a:rPr>
              <a:pPr defTabSz="914355">
                <a:defRPr/>
              </a:pPr>
              <a:t>15</a:t>
            </a:fld>
            <a:endParaRPr lang="en-US">
              <a:solidFill>
                <a:srgbClr val="000000"/>
              </a:solidFill>
            </a:endParaRPr>
          </a:p>
        </p:txBody>
      </p:sp>
    </p:spTree>
    <p:extLst>
      <p:ext uri="{BB962C8B-B14F-4D97-AF65-F5344CB8AC3E}">
        <p14:creationId xmlns:p14="http://schemas.microsoft.com/office/powerpoint/2010/main" val="82879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9857" y="4561148"/>
            <a:ext cx="5364481" cy="4320540"/>
          </a:xfrm>
        </p:spPr>
        <p:txBody>
          <a:bodyPr/>
          <a:lstStyle/>
          <a:p>
            <a:r>
              <a:rPr lang="en-US" sz="1100" dirty="0"/>
              <a:t>Refer to </a:t>
            </a:r>
            <a:r>
              <a:rPr lang="en-US" sz="1100" b="1" dirty="0"/>
              <a:t>Lesson Plan</a:t>
            </a:r>
            <a:r>
              <a:rPr lang="en-US" sz="1100" dirty="0"/>
              <a:t>, Activity Options, page 4, part 2</a:t>
            </a:r>
          </a:p>
          <a:p>
            <a:pPr>
              <a:spcBef>
                <a:spcPts val="0"/>
              </a:spcBef>
              <a:spcAft>
                <a:spcPts val="0"/>
              </a:spcAft>
            </a:pPr>
            <a:r>
              <a:rPr lang="en-US" sz="1100" dirty="0"/>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When we look at shoes, it only gives us a piece of information about someone. Discuss ways to challenge initial guesses and broaden how to get to know others in a real way without guessing.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i="1" dirty="0">
                <a:latin typeface="Verdana" panose="020B0604030504040204" pitchFamily="34" charset="0"/>
                <a:ea typeface="Calibri" panose="020F0502020204030204" pitchFamily="34" charset="0"/>
                <a:cs typeface="Times New Roman" panose="02020603050405020304" pitchFamily="18" charset="0"/>
              </a:rPr>
              <a:t>Stop, think, and understand</a:t>
            </a:r>
            <a:r>
              <a:rPr lang="en-US" sz="1100" dirty="0">
                <a:latin typeface="Verdana" panose="020B0604030504040204" pitchFamily="34" charset="0"/>
                <a:ea typeface="Calibri" panose="020F0502020204030204" pitchFamily="34" charset="0"/>
                <a:cs typeface="Times New Roman" panose="02020603050405020304" pitchFamily="18" charset="0"/>
              </a:rPr>
              <a:t> before speaking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Observe body language, facial expressions, tone of voice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Ask questions to learn more about people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Listen to them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Respond to the questions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Do things together so you get to know each other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37449">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Have students look at their own shoe and think about who they are. What would they like others to know about them? Have students: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Trace the sole of their shoe. Cut out the shoe. Write their name on the back.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Dictate to an adult or fill in this sentence, My shoe likes to _______.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Draw a picture of your shoe doing this on the front.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If there is time, collect the shoes and read a few of the backs and have students guess whose shoe it is.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End the activity by reminding students to </a:t>
            </a:r>
            <a:r>
              <a:rPr lang="en-US" sz="1100" i="1" dirty="0">
                <a:latin typeface="Verdana" panose="020B0604030504040204" pitchFamily="34" charset="0"/>
                <a:ea typeface="Calibri" panose="020F0502020204030204" pitchFamily="34" charset="0"/>
                <a:cs typeface="Times New Roman" panose="02020603050405020304" pitchFamily="18" charset="0"/>
              </a:rPr>
              <a:t>stop, think, and understand</a:t>
            </a:r>
            <a:r>
              <a:rPr lang="en-US" sz="1100" dirty="0">
                <a:latin typeface="Verdana" panose="020B0604030504040204" pitchFamily="34" charset="0"/>
                <a:ea typeface="Calibri" panose="020F0502020204030204" pitchFamily="34" charset="0"/>
                <a:cs typeface="Times New Roman" panose="02020603050405020304" pitchFamily="18" charset="0"/>
              </a:rPr>
              <a:t> before making an assumption about others.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b="1" dirty="0">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a:solidFill>
                  <a:srgbClr val="000000"/>
                </a:solidFill>
              </a:rPr>
              <a:pPr defTabSz="914355">
                <a:defRPr/>
              </a:pPr>
              <a:t>16</a:t>
            </a:fld>
            <a:endParaRPr lang="en-US">
              <a:solidFill>
                <a:srgbClr val="000000"/>
              </a:solidFill>
            </a:endParaRPr>
          </a:p>
        </p:txBody>
      </p:sp>
    </p:spTree>
    <p:extLst>
      <p:ext uri="{BB962C8B-B14F-4D97-AF65-F5344CB8AC3E}">
        <p14:creationId xmlns:p14="http://schemas.microsoft.com/office/powerpoint/2010/main" val="2510405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Refer to </a:t>
            </a:r>
            <a:r>
              <a:rPr lang="en-US" sz="1100" b="1" dirty="0"/>
              <a:t>Lesson Plan</a:t>
            </a:r>
            <a:r>
              <a:rPr lang="en-US" sz="1100" dirty="0"/>
              <a:t>, Activity, page</a:t>
            </a:r>
            <a:r>
              <a:rPr lang="en-US" sz="1100" baseline="0" dirty="0"/>
              <a:t> </a:t>
            </a:r>
            <a:r>
              <a:rPr lang="en-US" sz="1100" dirty="0"/>
              <a:t>5</a:t>
            </a:r>
            <a:endParaRPr lang="en-US" sz="1100" b="1" dirty="0"/>
          </a:p>
          <a:p>
            <a:pPr>
              <a:spcBef>
                <a:spcPts val="0"/>
              </a:spcBef>
              <a:spcAft>
                <a:spcPts val="0"/>
              </a:spcAft>
            </a:pPr>
            <a:r>
              <a:rPr lang="en-US" sz="1100" b="1" dirty="0">
                <a:latin typeface="Verdana" panose="020B0604030504040204" pitchFamily="34" charset="0"/>
              </a:rPr>
              <a:t>Healing Hand Activity</a:t>
            </a:r>
            <a:r>
              <a:rPr lang="en-US" sz="1100" dirty="0"/>
              <a:t> </a:t>
            </a:r>
            <a:r>
              <a:rPr lang="en-US" sz="1100" dirty="0">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After your discussion about the different situations that Estrella and her classmates experienced, have students’ popcorn some of their thoughts about what a child might worry about.</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Verdana" panose="020B0604030504040204" pitchFamily="34" charset="0"/>
                <a:ea typeface="Calibri" panose="020F0502020204030204" pitchFamily="34" charset="0"/>
                <a:cs typeface="Times New Roman" panose="02020603050405020304" pitchFamily="18" charset="0"/>
              </a:rPr>
              <a:t>Have students trace their hands on a white piece of paper. Cut out the hand. In the middle of their hand have students write their worries and challenges. Then on each finger have them write a way to cope with their challenges. Not every challenge has an easy solution. Encourage students to think of how to ask for help and from whom as a step to helping with the challenge. This process will give them a sense of agency over their situation.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*Kinder to First graders can trace their hand with a pencil or use the hand handout and draw a picture. Then they can dictate what they would like have written to a caring adult.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After students have finished, offer options to share with the group, a peer partner, or an adult. Give students the option not to share as some things may be too personal. This allows reflection and opportunity to connect on a deeper level with their peers. It provides a way to connect with empathy towards others. This also promotes the classroom as a safe space.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453581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Refer to </a:t>
            </a:r>
            <a:r>
              <a:rPr lang="en-US" sz="1100" b="1" dirty="0"/>
              <a:t>Lesson Plan, </a:t>
            </a:r>
            <a:r>
              <a:rPr lang="en-US" sz="1100" dirty="0"/>
              <a:t>Activity Options, pages 5-6</a:t>
            </a:r>
          </a:p>
          <a:p>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rPr>
              <a:t>Explain to the class that they are going to practice mindful listening, which means paying full attention to what the other person is saying without interruption or judgement. One person speaks, while the other person listens mindfully. </a:t>
            </a:r>
            <a:r>
              <a:rPr lang="en-US" sz="1100" dirty="0">
                <a:latin typeface="Verdana" panose="020B0604030504040204" pitchFamily="34" charset="0"/>
                <a:ea typeface="Calibri" panose="020F0502020204030204" pitchFamily="34" charset="0"/>
                <a:cs typeface="Times New Roman" panose="02020603050405020304" pitchFamily="18" charset="0"/>
              </a:rPr>
              <a:t>Pair up students and have them sit facing each other. One student is the speaker and the other the listener.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Set a timer. Start with short time periods.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While they are listening, have the student practice their nonverbal body language: eye contact, head nodding, smiling, and gestures.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After the speaker has finished talking, the listener will then repeat back what they heard to make sure they fully understood the speaker’s message.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Take a breath and pause for a few seconds.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Paraphrase what you heard in a neutral tone. Say,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093622" lvl="2" indent="-218724">
              <a:spcBef>
                <a:spcPts val="0"/>
              </a:spcBef>
              <a:spcAft>
                <a:spcPts val="0"/>
              </a:spcAft>
              <a:buFont typeface="Wingdings" panose="05000000000000000000" pitchFamily="2"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“What I hear you saying is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093622" lvl="2" indent="-218724">
              <a:spcBef>
                <a:spcPts val="0"/>
              </a:spcBef>
              <a:spcAft>
                <a:spcPts val="0"/>
              </a:spcAft>
              <a:buFont typeface="Wingdings" panose="05000000000000000000" pitchFamily="2"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“So, you are saying that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093622" lvl="2" indent="-218724">
              <a:spcBef>
                <a:spcPts val="0"/>
              </a:spcBef>
              <a:spcAft>
                <a:spcPts val="0"/>
              </a:spcAft>
              <a:buFont typeface="Wingdings" panose="05000000000000000000" pitchFamily="2"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“What I understood was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Ask a question for clarification if needed.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37449" lvl="1">
              <a:spcBef>
                <a:spcPts val="0"/>
              </a:spcBef>
              <a:spcAft>
                <a:spcPts val="0"/>
              </a:spcAft>
            </a:pPr>
            <a:r>
              <a:rPr lang="en-US" sz="1000" dirty="0">
                <a:solidFill>
                  <a:srgbClr val="54565A"/>
                </a:solidFill>
                <a:latin typeface="Calibri" panose="020F0502020204030204" pitchFamily="34" charset="0"/>
                <a:ea typeface="Times New Roman" panose="02020603050405020304" pitchFamily="18" charset="0"/>
                <a:cs typeface="Times New Roman" panose="02020603050405020304" pitchFamily="18" charset="0"/>
              </a:rPr>
              <a:t>Adapted from </a:t>
            </a:r>
            <a:r>
              <a:rPr lang="en-US" sz="1000" dirty="0">
                <a:solidFill>
                  <a:srgbClr val="54565A"/>
                </a:solidFill>
                <a:latin typeface="Arial" panose="020B0604020202020204" pitchFamily="34" charset="0"/>
                <a:ea typeface="Times New Roman" panose="02020603050405020304" pitchFamily="18" charset="0"/>
                <a:cs typeface="Times New Roman" panose="02020603050405020304" pitchFamily="18" charset="0"/>
              </a:rPr>
              <a:t>Jeff Zwiers, in </a:t>
            </a:r>
            <a:r>
              <a:rPr lang="en-US" sz="1000" i="1" dirty="0">
                <a:solidFill>
                  <a:srgbClr val="54565A"/>
                </a:solidFill>
                <a:latin typeface="Arial" panose="020B0604020202020204" pitchFamily="34" charset="0"/>
                <a:ea typeface="Times New Roman" panose="02020603050405020304" pitchFamily="18" charset="0"/>
                <a:cs typeface="Times New Roman" panose="02020603050405020304" pitchFamily="18" charset="0"/>
              </a:rPr>
              <a:t>Next Steps with Academic Conversations</a:t>
            </a:r>
            <a:r>
              <a:rPr lang="en-US" sz="1000" dirty="0">
                <a:solidFill>
                  <a:srgbClr val="54565A"/>
                </a:solidFill>
                <a:latin typeface="Arial" panose="020B0604020202020204" pitchFamily="34" charset="0"/>
                <a:ea typeface="Times New Roman" panose="02020603050405020304" pitchFamily="18" charset="0"/>
                <a:cs typeface="Times New Roman" panose="02020603050405020304" pitchFamily="18" charset="0"/>
              </a:rPr>
              <a:t> (2019)</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18</a:t>
            </a:fld>
            <a:endParaRPr lang="en-US" sz="1300">
              <a:solidFill>
                <a:srgbClr val="000000"/>
              </a:solidFill>
            </a:endParaRPr>
          </a:p>
        </p:txBody>
      </p:sp>
    </p:spTree>
    <p:extLst>
      <p:ext uri="{BB962C8B-B14F-4D97-AF65-F5344CB8AC3E}">
        <p14:creationId xmlns:p14="http://schemas.microsoft.com/office/powerpoint/2010/main" val="1761223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dirty="0"/>
              <a:t>Refer to </a:t>
            </a:r>
            <a:r>
              <a:rPr lang="en-US" sz="1100" b="1" dirty="0"/>
              <a:t>Lesson Plan,</a:t>
            </a:r>
            <a:r>
              <a:rPr lang="en-US" sz="1100" dirty="0"/>
              <a:t> Activity Options, page 6</a:t>
            </a:r>
          </a:p>
          <a:p>
            <a:pPr>
              <a:spcBef>
                <a:spcPts val="0"/>
              </a:spcBef>
            </a:pPr>
            <a:endParaRPr lang="en-US" sz="1100" dirty="0"/>
          </a:p>
          <a:p>
            <a:pPr>
              <a:spcBef>
                <a:spcPts val="0"/>
              </a:spcBef>
              <a:spcAft>
                <a:spcPts val="0"/>
              </a:spcAft>
            </a:pPr>
            <a:r>
              <a:rPr lang="en-US" sz="1100" b="1" dirty="0">
                <a:latin typeface="Verdana" panose="020B0604030504040204" pitchFamily="34" charset="0"/>
                <a:ea typeface="Calibri" panose="020F0502020204030204" pitchFamily="34" charset="0"/>
                <a:cs typeface="Times New Roman" panose="02020603050405020304" pitchFamily="18" charset="0"/>
              </a:rPr>
              <a:t>Walking in Someone Else’s Shoes </a:t>
            </a:r>
            <a:r>
              <a:rPr lang="en-US" sz="1100" dirty="0">
                <a:latin typeface="Verdana" panose="020B0604030504040204" pitchFamily="34" charset="0"/>
                <a:ea typeface="Calibri" panose="020F0502020204030204" pitchFamily="34" charset="0"/>
                <a:cs typeface="Times New Roman" panose="02020603050405020304" pitchFamily="18" charset="0"/>
              </a:rPr>
              <a:t>This activity allows students to apply their understanding to real world situations and encourages children to see things from another person’s perspective. This may lead to discovery of personal biases or assumptions that impede the ability to empathize with others.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Arial" panose="020B0604020202020204" pitchFamily="34" charset="0"/>
              </a:rPr>
              <a:t>In each shoe, cut and place a folded card gray side up so that the situation statement is visible. For example: </a:t>
            </a:r>
            <a:r>
              <a:rPr lang="en-US" sz="1100" u="sng" dirty="0">
                <a:solidFill>
                  <a:srgbClr val="0563C1"/>
                </a:solidFill>
                <a:latin typeface="Verdana" panose="020B060403050404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Arial" panose="020B0604020202020204" pitchFamily="34" charset="0"/>
              </a:rPr>
              <a:t>On front (gray) it says: I didn’t finish my homework. On the back it says: I ran out of time because I was at soccer game and we got home too late.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Arial" panose="020B0604020202020204" pitchFamily="34" charset="0"/>
              </a:rPr>
              <a:t>Divide students into partners. Pass out one shoe to a pair with a card in it.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Arial" panose="020B0604020202020204" pitchFamily="34" charset="0"/>
              </a:rPr>
              <a:t>Have them read the front of the card and think about how that person feels.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Arial" panose="020B0604020202020204" pitchFamily="34" charset="0"/>
              </a:rPr>
              <a:t>Have them talk about how that might feel or if they have ever experienced something similar.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Arial" panose="020B0604020202020204" pitchFamily="34" charset="0"/>
              </a:rPr>
              <a:t>What could be happening?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Arial" panose="020B0604020202020204" pitchFamily="34" charset="0"/>
              </a:rPr>
              <a:t>Have students then read the back of the card and discuss. Has this ever happened to them?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i="1" dirty="0">
                <a:latin typeface="Verdana" panose="020B0604030504040204" pitchFamily="34" charset="0"/>
                <a:ea typeface="Calibri" panose="020F0502020204030204" pitchFamily="34" charset="0"/>
                <a:cs typeface="Arial" panose="020B0604020202020204" pitchFamily="34" charset="0"/>
              </a:rPr>
              <a:t>Adapted from Molly Barker, founder of Girls on the Run@, </a:t>
            </a:r>
            <a:r>
              <a:rPr lang="en-US" sz="1100" i="1" u="sng" dirty="0">
                <a:solidFill>
                  <a:srgbClr val="0563C1"/>
                </a:solidFill>
                <a:latin typeface="Verdana" panose="020B0604030504040204" pitchFamily="34" charset="0"/>
                <a:ea typeface="Calibri" panose="020F0502020204030204" pitchFamily="34" charset="0"/>
                <a:cs typeface="Arial" panose="020B0604020202020204" pitchFamily="34" charset="0"/>
                <a:hlinkClick r:id="rId3"/>
              </a:rPr>
              <a:t>http://startempathy.org/search/node/Molly%20Barker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1100" dirty="0"/>
          </a:p>
          <a:p>
            <a:pPr>
              <a:spcBef>
                <a:spcPts val="0"/>
              </a:spcBef>
            </a:pPr>
            <a:endParaRPr lang="en-US" sz="1000" b="1" dirty="0"/>
          </a:p>
          <a:p>
            <a:pPr>
              <a:spcBef>
                <a:spcPts val="0"/>
              </a:spcBef>
            </a:pPr>
            <a:endParaRPr lang="en-US" sz="1000" dirty="0"/>
          </a:p>
          <a:p>
            <a:endParaRPr lang="en-US" sz="1100" dirty="0"/>
          </a:p>
          <a:p>
            <a:pPr>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19</a:t>
            </a:fld>
            <a:endParaRPr lang="en-US" sz="1300">
              <a:solidFill>
                <a:srgbClr val="000000"/>
              </a:solidFill>
            </a:endParaRPr>
          </a:p>
        </p:txBody>
      </p:sp>
    </p:spTree>
    <p:extLst>
      <p:ext uri="{BB962C8B-B14F-4D97-AF65-F5344CB8AC3E}">
        <p14:creationId xmlns:p14="http://schemas.microsoft.com/office/powerpoint/2010/main" val="258406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1" y="4463935"/>
            <a:ext cx="5364480" cy="4417176"/>
          </a:xfrm>
        </p:spPr>
        <p:txBody>
          <a:bodyPr/>
          <a:lstStyle/>
          <a:p>
            <a:r>
              <a:rPr lang="en-US" sz="1100" dirty="0">
                <a:latin typeface="Verdana" panose="020B0604030504040204" pitchFamily="34" charset="0"/>
                <a:ea typeface="Verdana" panose="020B0604030504040204" pitchFamily="34" charset="0"/>
              </a:rPr>
              <a:t>Refer to  </a:t>
            </a:r>
            <a:r>
              <a:rPr lang="en-US" sz="1100" b="1" dirty="0">
                <a:latin typeface="Verdana" panose="020B0604030504040204" pitchFamily="34" charset="0"/>
                <a:ea typeface="Verdana" panose="020B0604030504040204" pitchFamily="34" charset="0"/>
              </a:rPr>
              <a:t>Lesson Plan, </a:t>
            </a:r>
            <a:r>
              <a:rPr lang="en-US" sz="1100" dirty="0">
                <a:latin typeface="Verdana" panose="020B0604030504040204" pitchFamily="34" charset="0"/>
                <a:ea typeface="Verdana" panose="020B0604030504040204" pitchFamily="34" charset="0"/>
              </a:rPr>
              <a:t>pages 1-2</a:t>
            </a:r>
          </a:p>
          <a:p>
            <a:pPr>
              <a:spcBef>
                <a:spcPts val="0"/>
              </a:spcBef>
              <a:spcAft>
                <a:spcPts val="0"/>
              </a:spcAft>
            </a:pPr>
            <a:endParaRPr lang="en-US" sz="1100" b="1" dirty="0">
              <a:latin typeface="Verdana" panose="020B0604030504040204" pitchFamily="34" charset="0"/>
              <a:ea typeface="Verdana" panose="020B0604030504040204" pitchFamily="34" charset="0"/>
            </a:endParaRPr>
          </a:p>
          <a:p>
            <a:pPr>
              <a:spcBef>
                <a:spcPts val="0"/>
              </a:spcBef>
              <a:spcAft>
                <a:spcPts val="0"/>
              </a:spcAft>
            </a:pPr>
            <a:r>
              <a:rPr lang="en-US" sz="1100" b="1" dirty="0">
                <a:latin typeface="Verdana" panose="020B0604030504040204" pitchFamily="34" charset="0"/>
                <a:ea typeface="Verdana" panose="020B0604030504040204" pitchFamily="34" charset="0"/>
              </a:rPr>
              <a:t>This book builds the developmental relationships:</a:t>
            </a:r>
          </a:p>
          <a:p>
            <a:pPr>
              <a:spcBef>
                <a:spcPts val="0"/>
              </a:spcBef>
              <a:spcAft>
                <a:spcPts val="0"/>
              </a:spcAft>
            </a:pPr>
            <a:r>
              <a:rPr lang="en-US" sz="1100" dirty="0">
                <a:latin typeface="Verdana" panose="020B0604030504040204" pitchFamily="34" charset="0"/>
                <a:ea typeface="Verdana" panose="020B0604030504040204" pitchFamily="34" charset="0"/>
              </a:rPr>
              <a:t>Express Care -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Listen, Believe in Me, Encourage</a:t>
            </a:r>
            <a:endParaRPr lang="en-US" sz="1100" dirty="0">
              <a:latin typeface="Verdana" panose="020B0604030504040204" pitchFamily="34" charset="0"/>
              <a:ea typeface="Verdana" panose="020B0604030504040204" pitchFamily="34" charset="0"/>
            </a:endParaRPr>
          </a:p>
          <a:p>
            <a:pPr>
              <a:spcBef>
                <a:spcPts val="0"/>
              </a:spcBef>
              <a:spcAft>
                <a:spcPts val="0"/>
              </a:spcAft>
            </a:pP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Provide Support - Navigate, Empower, Advocate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US" sz="1100" b="1" dirty="0"/>
          </a:p>
          <a:p>
            <a:pPr>
              <a:spcBef>
                <a:spcPts val="0"/>
              </a:spcBef>
            </a:pPr>
            <a:r>
              <a:rPr lang="en-US" sz="1100" b="1" dirty="0"/>
              <a:t>Social and Emotional Learning: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Social Awareness (Tolerance, Acceptance, Belonging, and Safety)</a:t>
            </a:r>
          </a:p>
          <a:p>
            <a:pPr>
              <a:spcBef>
                <a:spcPts val="0"/>
              </a:spcBef>
            </a:pPr>
            <a:r>
              <a:rPr lang="en-US" sz="1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This is the ability to understand the perspectives of others and also empathize with others.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1100" dirty="0">
              <a:latin typeface="Verdana" panose="020B0604030504040204" pitchFamily="34" charset="0"/>
              <a:ea typeface="Verdana" panose="020B060403050404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Verdana" panose="020B0604030504040204" pitchFamily="34" charset="0"/>
                <a:cs typeface="Times New Roman" panose="02020603050405020304" pitchFamily="18" charset="0"/>
              </a:rPr>
              <a:t> </a:t>
            </a:r>
            <a:r>
              <a:rPr lang="en-US" sz="1100" b="1" dirty="0">
                <a:latin typeface="Verdana" panose="020B0604030504040204" pitchFamily="34" charset="0"/>
                <a:ea typeface="Verdana" panose="020B0604030504040204" pitchFamily="34" charset="0"/>
              </a:rPr>
              <a:t>In our lesson today, our goals are:</a:t>
            </a:r>
          </a:p>
          <a:p>
            <a:pPr marL="328087" indent="-328087">
              <a:spcBef>
                <a:spcPts val="0"/>
              </a:spcBef>
              <a:spcAft>
                <a:spcPts val="0"/>
              </a:spcAft>
              <a:buFont typeface="Symbol" panose="05050102010706020507" pitchFamily="18" charset="2"/>
              <a:buChar char=""/>
            </a:pP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Students will </a:t>
            </a:r>
            <a:r>
              <a:rPr lang="en-US" sz="1100" dirty="0">
                <a:latin typeface="Verdana" panose="020B0604030504040204" pitchFamily="34" charset="0"/>
                <a:ea typeface="Times New Roman" panose="02020603050405020304" pitchFamily="18" charset="0"/>
                <a:cs typeface="Times New Roman" panose="02020603050405020304" pitchFamily="18" charset="0"/>
              </a:rPr>
              <a:t>develop and practice empathy skills, such as active listening, perspective-taking, and compassion.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Students will </a:t>
            </a:r>
            <a:r>
              <a:rPr lang="en-US" sz="1100" dirty="0">
                <a:latin typeface="Verdana" panose="020B0604030504040204" pitchFamily="34" charset="0"/>
                <a:ea typeface="Times New Roman" panose="02020603050405020304" pitchFamily="18" charset="0"/>
                <a:cs typeface="Times New Roman" panose="02020603050405020304" pitchFamily="18" charset="0"/>
              </a:rPr>
              <a:t>examine their own biases, assumptions, and prejudices that may hinder their ability to empathize with others.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Students will </a:t>
            </a:r>
            <a:r>
              <a:rPr lang="en-US" sz="1100" dirty="0">
                <a:latin typeface="Verdana" panose="020B0604030504040204" pitchFamily="34" charset="0"/>
                <a:ea typeface="Times New Roman" panose="02020603050405020304" pitchFamily="18" charset="0"/>
                <a:cs typeface="Times New Roman" panose="02020603050405020304" pitchFamily="18" charset="0"/>
              </a:rPr>
              <a:t>promote empathy as a means of resolving conflicts, reducing stress, and building stronger connections with others.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Students will identify caring adults and become aware of support systems available to advocate for them.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1100" b="1" dirty="0"/>
          </a:p>
          <a:p>
            <a:r>
              <a:rPr lang="en-US" sz="1100" b="1" dirty="0"/>
              <a:t>Narration of the book:</a:t>
            </a:r>
          </a:p>
          <a:p>
            <a:pPr>
              <a:spcBef>
                <a:spcPts val="0"/>
              </a:spcBef>
              <a:spcAft>
                <a:spcPts val="0"/>
              </a:spcAft>
            </a:pPr>
            <a:r>
              <a:rPr lang="en-US" sz="1100" u="sng" dirty="0">
                <a:solidFill>
                  <a:srgbClr val="0000FF"/>
                </a:solidFill>
                <a:latin typeface="Verdana" panose="020B0604030504040204" pitchFamily="34" charset="0"/>
                <a:ea typeface="Times" panose="02020603050405020304" pitchFamily="18" charset="0"/>
                <a:cs typeface="Arial" panose="020B0604020202020204" pitchFamily="34" charset="0"/>
                <a:hlinkClick r:id="rId3"/>
              </a:rPr>
              <a:t>English </a:t>
            </a:r>
            <a:r>
              <a:rPr lang="en-US" sz="1100" u="sng" dirty="0" err="1">
                <a:solidFill>
                  <a:srgbClr val="0000FF"/>
                </a:solidFill>
                <a:latin typeface="Verdana" panose="020B0604030504040204" pitchFamily="34" charset="0"/>
                <a:ea typeface="Times" panose="02020603050405020304" pitchFamily="18" charset="0"/>
                <a:cs typeface="Arial" panose="020B0604020202020204" pitchFamily="34" charset="0"/>
                <a:hlinkClick r:id="rId3"/>
              </a:rPr>
              <a:t>Readaloud</a:t>
            </a:r>
            <a:r>
              <a:rPr lang="en-US" sz="1100" u="sng" dirty="0">
                <a:solidFill>
                  <a:srgbClr val="0000FF"/>
                </a:solidFill>
                <a:latin typeface="Verdana" panose="020B0604030504040204" pitchFamily="34" charset="0"/>
                <a:ea typeface="Times" panose="02020603050405020304" pitchFamily="18" charset="0"/>
                <a:cs typeface="Arial" panose="020B0604020202020204" pitchFamily="34" charset="0"/>
                <a:hlinkClick r:id="rId3"/>
              </a:rPr>
              <a:t> Video</a:t>
            </a:r>
            <a:endParaRPr lang="en-US" sz="1100" dirty="0">
              <a:latin typeface="Courier"/>
              <a:ea typeface="Cambria" panose="02040503050406030204" pitchFamily="18" charset="0"/>
              <a:cs typeface="Times New Roman" panose="02020603050405020304" pitchFamily="18" charset="0"/>
            </a:endParaRPr>
          </a:p>
          <a:p>
            <a:pPr>
              <a:spcBef>
                <a:spcPts val="0"/>
              </a:spcBef>
              <a:spcAft>
                <a:spcPts val="0"/>
              </a:spcAft>
            </a:pPr>
            <a:r>
              <a:rPr lang="en-US" sz="1100" u="sng" dirty="0">
                <a:solidFill>
                  <a:srgbClr val="0000FF"/>
                </a:solidFill>
                <a:latin typeface="Verdana" panose="020B0604030504040204" pitchFamily="34" charset="0"/>
                <a:ea typeface="Times" panose="02020603050405020304" pitchFamily="18" charset="0"/>
                <a:cs typeface="Arial" panose="020B0604020202020204" pitchFamily="34" charset="0"/>
                <a:hlinkClick r:id="rId4"/>
              </a:rPr>
              <a:t>Spanish </a:t>
            </a:r>
            <a:r>
              <a:rPr lang="en-US" sz="1100" u="sng" dirty="0" err="1">
                <a:solidFill>
                  <a:srgbClr val="0000FF"/>
                </a:solidFill>
                <a:latin typeface="Verdana" panose="020B0604030504040204" pitchFamily="34" charset="0"/>
                <a:ea typeface="Times" panose="02020603050405020304" pitchFamily="18" charset="0"/>
                <a:cs typeface="Arial" panose="020B0604020202020204" pitchFamily="34" charset="0"/>
                <a:hlinkClick r:id="rId4"/>
              </a:rPr>
              <a:t>Readaloud</a:t>
            </a:r>
            <a:r>
              <a:rPr lang="en-US" sz="1100" u="sng" dirty="0">
                <a:solidFill>
                  <a:srgbClr val="0000FF"/>
                </a:solidFill>
                <a:latin typeface="Verdana" panose="020B0604030504040204" pitchFamily="34" charset="0"/>
                <a:ea typeface="Times" panose="02020603050405020304" pitchFamily="18" charset="0"/>
                <a:cs typeface="Arial" panose="020B0604020202020204" pitchFamily="34" charset="0"/>
                <a:hlinkClick r:id="rId4"/>
              </a:rPr>
              <a:t> Video</a:t>
            </a:r>
            <a:endParaRPr lang="en-US" sz="1100" dirty="0">
              <a:latin typeface="Courier"/>
              <a:ea typeface="Cambria" panose="02040503050406030204" pitchFamily="18" charset="0"/>
              <a:cs typeface="Times New Roman" panose="02020603050405020304" pitchFamily="18" charset="0"/>
            </a:endParaRPr>
          </a:p>
          <a:p>
            <a:endParaRPr lang="en-US" sz="1100" dirty="0">
              <a:latin typeface="Courier"/>
              <a:ea typeface="Cambria" panose="02040503050406030204" pitchFamily="18" charset="0"/>
              <a:cs typeface="Times New Roman" panose="02020603050405020304" pitchFamily="18" charset="0"/>
            </a:endParaRPr>
          </a:p>
          <a:p>
            <a:endParaRPr lang="en-US" sz="1100" b="1" dirty="0">
              <a:solidFill>
                <a:srgbClr val="FF0000"/>
              </a:solidFill>
            </a:endParaRPr>
          </a:p>
          <a:p>
            <a:endParaRPr lang="en-US" sz="1100" dirty="0">
              <a:solidFill>
                <a:srgbClr val="FF0000"/>
              </a:solidFill>
            </a:endParaRPr>
          </a:p>
          <a:p>
            <a:endParaRPr lang="en-US" b="1" dirty="0"/>
          </a:p>
          <a:p>
            <a:endParaRPr lang="en-US" sz="1100" dirty="0"/>
          </a:p>
          <a:p>
            <a:endParaRPr lang="en-US" sz="1100" u="sng"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2</a:t>
            </a:fld>
            <a:endParaRPr lang="en-US" sz="1300">
              <a:solidFill>
                <a:srgbClr val="000000"/>
              </a:solidFill>
            </a:endParaRPr>
          </a:p>
        </p:txBody>
      </p:sp>
    </p:spTree>
    <p:extLst>
      <p:ext uri="{BB962C8B-B14F-4D97-AF65-F5344CB8AC3E}">
        <p14:creationId xmlns:p14="http://schemas.microsoft.com/office/powerpoint/2010/main" val="214648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0"/>
              </a:spcBef>
              <a:spcAft>
                <a:spcPts val="0"/>
              </a:spcAft>
            </a:pPr>
            <a:r>
              <a:rPr lang="en-US" sz="1100" dirty="0">
                <a:latin typeface="Verdana" panose="020B0604030504040204" pitchFamily="34" charset="0"/>
                <a:ea typeface="Times New Roman" panose="02020603050405020304" pitchFamily="18" charset="0"/>
              </a:rPr>
              <a:t>Refer to </a:t>
            </a:r>
            <a:r>
              <a:rPr lang="en-US" sz="1100" b="1" dirty="0">
                <a:latin typeface="Verdana" panose="020B0604030504040204" pitchFamily="34" charset="0"/>
                <a:ea typeface="Times New Roman" panose="02020603050405020304" pitchFamily="18" charset="0"/>
              </a:rPr>
              <a:t>Lead Materials </a:t>
            </a:r>
            <a:r>
              <a:rPr lang="en-US" sz="1100" dirty="0">
                <a:latin typeface="Verdana" panose="020B0604030504040204" pitchFamily="34" charset="0"/>
                <a:ea typeface="Times New Roman" panose="02020603050405020304" pitchFamily="18" charset="0"/>
              </a:rPr>
              <a:t>on website, Champion Year Cheer</a:t>
            </a:r>
          </a:p>
          <a:p>
            <a:pPr>
              <a:lnSpc>
                <a:spcPct val="150000"/>
              </a:lnSpc>
              <a:spcBef>
                <a:spcPts val="0"/>
              </a:spcBef>
              <a:spcAft>
                <a:spcPts val="0"/>
              </a:spcAft>
            </a:pPr>
            <a:endParaRPr lang="en-US" sz="1100" dirty="0">
              <a:latin typeface="Verdana" panose="020B0604030504040204" pitchFamily="34" charset="0"/>
              <a:ea typeface="Times New Roman" panose="02020603050405020304" pitchFamily="18" charset="0"/>
            </a:endParaRPr>
          </a:p>
          <a:p>
            <a:pPr>
              <a:spcBef>
                <a:spcPts val="0"/>
              </a:spcBef>
              <a:spcAft>
                <a:spcPts val="0"/>
              </a:spcAft>
            </a:pPr>
            <a:r>
              <a:rPr lang="en-US" sz="1100" dirty="0">
                <a:latin typeface="Verdana" panose="020B0604030504040204" pitchFamily="34" charset="0"/>
                <a:ea typeface="Times New Roman" panose="02020603050405020304" pitchFamily="18" charset="0"/>
              </a:rPr>
              <a:t>Think of how you want to end the lesson. What skill did your lesson focus on? </a:t>
            </a:r>
            <a:r>
              <a:rPr lang="en-US" sz="1100" dirty="0"/>
              <a:t>Taking the skills and concepts of the ABC book and discussion and putting them to action is a big step. Use the Closing to coach youth on ways to take these skills from the classroom to the playground. One idea is to always end with the cheer as final closing moment:</a:t>
            </a:r>
          </a:p>
          <a:p>
            <a:pPr>
              <a:spcBef>
                <a:spcPts val="0"/>
              </a:spcBef>
              <a:spcAft>
                <a:spcPts val="0"/>
              </a:spcAft>
            </a:pPr>
            <a:endParaRPr lang="en-US" sz="1100" dirty="0">
              <a:latin typeface="Verdana" panose="020B0604030504040204" pitchFamily="34" charset="0"/>
              <a:ea typeface="Times New Roman" panose="02020603050405020304" pitchFamily="18" charset="0"/>
            </a:endParaRPr>
          </a:p>
          <a:p>
            <a:pPr algn="ctr">
              <a:lnSpc>
                <a:spcPct val="150000"/>
              </a:lnSpc>
              <a:spcBef>
                <a:spcPts val="0"/>
              </a:spcBef>
              <a:spcAft>
                <a:spcPts val="0"/>
              </a:spcAft>
            </a:pPr>
            <a:r>
              <a:rPr lang="en-US" sz="1100" b="1" i="1" dirty="0">
                <a:latin typeface="Verdana" panose="020B0604030504040204" pitchFamily="34" charset="0"/>
                <a:ea typeface="Times New Roman" panose="02020603050405020304" pitchFamily="18" charset="0"/>
              </a:rPr>
              <a:t>We’re Cornerstone Kids and we’re here to say</a:t>
            </a:r>
          </a:p>
          <a:p>
            <a:pPr algn="ctr">
              <a:lnSpc>
                <a:spcPct val="150000"/>
              </a:lnSpc>
              <a:spcBef>
                <a:spcPts val="0"/>
              </a:spcBef>
              <a:spcAft>
                <a:spcPts val="0"/>
              </a:spcAft>
            </a:pPr>
            <a:r>
              <a:rPr lang="en-US" sz="1100" b="1" i="1" dirty="0">
                <a:latin typeface="Verdana" panose="020B0604030504040204" pitchFamily="34" charset="0"/>
                <a:ea typeface="Times New Roman" panose="02020603050405020304" pitchFamily="18" charset="0"/>
              </a:rPr>
              <a:t>Connect with empathy everyday!</a:t>
            </a:r>
          </a:p>
          <a:p>
            <a:pPr algn="ctr">
              <a:lnSpc>
                <a:spcPct val="150000"/>
              </a:lnSpc>
              <a:spcBef>
                <a:spcPts val="0"/>
              </a:spcBef>
              <a:spcAft>
                <a:spcPts val="0"/>
              </a:spcAft>
            </a:pPr>
            <a:r>
              <a:rPr lang="en-US" sz="1100" b="1" i="1" dirty="0">
                <a:solidFill>
                  <a:srgbClr val="0070C0"/>
                </a:solidFill>
                <a:latin typeface="Verdana" panose="020B0604030504040204" pitchFamily="34" charset="0"/>
                <a:ea typeface="Times New Roman" panose="02020603050405020304" pitchFamily="18" charset="0"/>
              </a:rPr>
              <a:t>Invite and include others</a:t>
            </a:r>
          </a:p>
          <a:p>
            <a:pPr algn="ctr">
              <a:lnSpc>
                <a:spcPct val="150000"/>
              </a:lnSpc>
              <a:spcBef>
                <a:spcPts val="0"/>
              </a:spcBef>
              <a:spcAft>
                <a:spcPts val="0"/>
              </a:spcAft>
            </a:pPr>
            <a:r>
              <a:rPr lang="en-US" sz="1100" b="1" dirty="0">
                <a:solidFill>
                  <a:srgbClr val="0070C0"/>
                </a:solidFill>
                <a:latin typeface="Verdana" panose="020B0604030504040204" pitchFamily="34" charset="0"/>
                <a:ea typeface="Times New Roman" panose="02020603050405020304" pitchFamily="18" charset="0"/>
              </a:rPr>
              <a:t>Listen with your whole heart.</a:t>
            </a:r>
            <a:endParaRPr lang="en-US" sz="1100" b="1" dirty="0">
              <a:solidFill>
                <a:srgbClr val="0070C0"/>
              </a:solidFill>
              <a:latin typeface="Times New Roman" panose="02020603050405020304" pitchFamily="18" charset="0"/>
              <a:ea typeface="Times New Roman" panose="02020603050405020304" pitchFamily="18" charset="0"/>
            </a:endParaRPr>
          </a:p>
          <a:p>
            <a:pPr algn="ctr">
              <a:lnSpc>
                <a:spcPct val="150000"/>
              </a:lnSpc>
              <a:spcBef>
                <a:spcPts val="0"/>
              </a:spcBef>
              <a:spcAft>
                <a:spcPts val="0"/>
              </a:spcAft>
            </a:pPr>
            <a:endParaRPr lang="en-US" sz="1100" dirty="0">
              <a:latin typeface="Times New Roman" panose="02020603050405020304" pitchFamily="18" charset="0"/>
              <a:ea typeface="Times New Roman" panose="02020603050405020304" pitchFamily="18" charset="0"/>
            </a:endParaRPr>
          </a:p>
          <a:p>
            <a:pPr algn="ctr">
              <a:lnSpc>
                <a:spcPct val="150000"/>
              </a:lnSpc>
              <a:spcBef>
                <a:spcPts val="0"/>
              </a:spcBef>
              <a:spcAft>
                <a:spcPts val="0"/>
              </a:spcAft>
            </a:pPr>
            <a:r>
              <a:rPr lang="en-US" sz="1100" b="1" i="1" dirty="0">
                <a:latin typeface="Verdana" panose="020B0604030504040204" pitchFamily="34" charset="0"/>
                <a:ea typeface="Times New Roman" panose="02020603050405020304" pitchFamily="18" charset="0"/>
              </a:rPr>
              <a:t>We’re Cornerstone Kids and we’re here to say</a:t>
            </a:r>
            <a:endParaRPr lang="en-US" sz="1100" dirty="0">
              <a:latin typeface="Times New Roman" panose="02020603050405020304" pitchFamily="18" charset="0"/>
              <a:ea typeface="Times New Roman" panose="02020603050405020304" pitchFamily="18" charset="0"/>
            </a:endParaRPr>
          </a:p>
          <a:p>
            <a:pPr algn="ctr">
              <a:lnSpc>
                <a:spcPct val="150000"/>
              </a:lnSpc>
              <a:spcBef>
                <a:spcPts val="0"/>
              </a:spcBef>
              <a:spcAft>
                <a:spcPts val="0"/>
              </a:spcAft>
            </a:pPr>
            <a:r>
              <a:rPr lang="en-US" sz="1100" b="1" i="1" dirty="0">
                <a:latin typeface="Verdana" panose="020B0604030504040204" pitchFamily="34" charset="0"/>
                <a:ea typeface="Times New Roman" panose="02020603050405020304" pitchFamily="18" charset="0"/>
              </a:rPr>
              <a:t>Connect with empathy everyday!</a:t>
            </a:r>
            <a:endParaRPr lang="en-US" sz="11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20</a:t>
            </a:fld>
            <a:endParaRPr lang="en-US" sz="1300">
              <a:solidFill>
                <a:srgbClr val="000000"/>
              </a:solidFill>
            </a:endParaRPr>
          </a:p>
        </p:txBody>
      </p:sp>
    </p:spTree>
    <p:extLst>
      <p:ext uri="{BB962C8B-B14F-4D97-AF65-F5344CB8AC3E}">
        <p14:creationId xmlns:p14="http://schemas.microsoft.com/office/powerpoint/2010/main" val="2286643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Refer to </a:t>
            </a:r>
            <a:r>
              <a:rPr lang="en-US" sz="1100" b="1" dirty="0"/>
              <a:t>Lesson Plan</a:t>
            </a:r>
            <a:r>
              <a:rPr lang="en-US" sz="1100" dirty="0"/>
              <a:t>, pages 6-7</a:t>
            </a:r>
          </a:p>
          <a:p>
            <a:pPr>
              <a:spcBef>
                <a:spcPts val="0"/>
              </a:spcBef>
              <a:spcAft>
                <a:spcPts val="0"/>
              </a:spcAft>
            </a:pPr>
            <a:endParaRPr lang="en-US" sz="1100" b="1"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b="1" dirty="0">
                <a:latin typeface="Verdana" panose="020B0604030504040204" pitchFamily="34" charset="0"/>
                <a:ea typeface="Calibri" panose="020F0502020204030204" pitchFamily="34" charset="0"/>
                <a:cs typeface="Times New Roman" panose="02020603050405020304" pitchFamily="18" charset="0"/>
              </a:rPr>
              <a:t>I Wish Sharing Circles </a:t>
            </a: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Make a sharing circles. You can go outside under a tree or inside. Remind students that the power of the circle is to be able to share in a safe space. Set some ground rules that will make sharing feel safe (no name rule, what is said stays in the circle, no judgements). Start with a mindful minute. Begin by asking students to sit comfortably and notice what they are thinking and feeling in their bodies. Ask how they felt before the lesson and notice how they feel now.</a:t>
            </a:r>
            <a:r>
              <a:rPr lang="en-US" sz="1100" dirty="0">
                <a:solidFill>
                  <a:srgbClr val="FF0000"/>
                </a:solidFill>
                <a:latin typeface="Verdana" panose="020B0604030504040204" pitchFamily="34" charset="0"/>
                <a:ea typeface="Calibri" panose="020F0502020204030204" pitchFamily="34" charset="0"/>
                <a:cs typeface="Times New Roman" panose="02020603050405020304" pitchFamily="18" charset="0"/>
              </a:rPr>
              <a:t> </a:t>
            </a:r>
            <a:r>
              <a:rPr lang="en-US" sz="1100" dirty="0">
                <a:latin typeface="Verdana" panose="020B0604030504040204" pitchFamily="34" charset="0"/>
                <a:ea typeface="Calibri" panose="020F0502020204030204" pitchFamily="34" charset="0"/>
                <a:cs typeface="Times New Roman" panose="02020603050405020304" pitchFamily="18" charset="0"/>
              </a:rPr>
              <a:t>Ask students to share their thoughts, feelings, and ideas.</a:t>
            </a:r>
          </a:p>
          <a:p>
            <a:pPr>
              <a:spcBef>
                <a:spcPts val="0"/>
              </a:spcBef>
              <a:spcAft>
                <a:spcPts val="0"/>
              </a:spcAft>
            </a:pP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To help the conversation start you can ask the students to fill in the sentence: I wish ___________. Emphasize the idea of feeling safe with what they wish to share. </a:t>
            </a:r>
          </a:p>
          <a:p>
            <a:pPr>
              <a:spcBef>
                <a:spcPts val="0"/>
              </a:spcBef>
              <a:spcAft>
                <a:spcPts val="0"/>
              </a:spcAft>
            </a:pP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Instead of a verbal activity, you can have students write their wish on a colorful scrap of paper. They can share their wish verbally and then tie it to a I Wish Tree.  Another idea is to cut up pretty strips of yarn or cloth, have students tie knots or weave them together to represent their wish. Silently they tie their wish on the tree.  </a:t>
            </a: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t>
            </a:r>
          </a:p>
          <a:p>
            <a:endParaRPr lang="en-US" sz="1100" dirty="0">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21</a:t>
            </a:fld>
            <a:endParaRPr lang="en-US" dirty="0"/>
          </a:p>
        </p:txBody>
      </p:sp>
    </p:spTree>
    <p:extLst>
      <p:ext uri="{BB962C8B-B14F-4D97-AF65-F5344CB8AC3E}">
        <p14:creationId xmlns:p14="http://schemas.microsoft.com/office/powerpoint/2010/main" val="123589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100" b="1" dirty="0">
                <a:latin typeface="Verdana" panose="020B0604030504040204" pitchFamily="34" charset="0"/>
                <a:ea typeface="Calibri" panose="020F0502020204030204" pitchFamily="34" charset="0"/>
                <a:cs typeface="Times New Roman" panose="02020603050405020304" pitchFamily="18" charset="0"/>
              </a:rPr>
              <a:t>Create Community with Los </a:t>
            </a:r>
            <a:r>
              <a:rPr lang="en-US" sz="1100" b="1" dirty="0" err="1">
                <a:latin typeface="Verdana" panose="020B0604030504040204" pitchFamily="34" charset="0"/>
                <a:ea typeface="Calibri" panose="020F0502020204030204" pitchFamily="34" charset="0"/>
                <a:cs typeface="Times New Roman" panose="02020603050405020304" pitchFamily="18" charset="0"/>
              </a:rPr>
              <a:t>Dichos</a:t>
            </a:r>
            <a:r>
              <a:rPr lang="en-US" sz="1100" b="1" dirty="0">
                <a:latin typeface="Verdana" panose="020B0604030504040204" pitchFamily="34" charset="0"/>
                <a:ea typeface="Calibri" panose="020F0502020204030204" pitchFamily="34" charset="0"/>
                <a:cs typeface="Times New Roman" panose="02020603050405020304" pitchFamily="18" charset="0"/>
              </a:rPr>
              <a:t> and ABC Programs</a:t>
            </a:r>
          </a:p>
          <a:p>
            <a:pPr>
              <a:spcBef>
                <a:spcPts val="0"/>
              </a:spcBef>
              <a:spcAft>
                <a:spcPts val="0"/>
              </a:spcAft>
            </a:pP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Have ABC and Los </a:t>
            </a:r>
            <a:r>
              <a:rPr lang="en-US" sz="1100" dirty="0" err="1">
                <a:latin typeface="Verdana" panose="020B0604030504040204" pitchFamily="34" charset="0"/>
                <a:ea typeface="Calibri" panose="020F0502020204030204" pitchFamily="34" charset="0"/>
                <a:cs typeface="Times New Roman" panose="02020603050405020304" pitchFamily="18" charset="0"/>
              </a:rPr>
              <a:t>Dichos</a:t>
            </a:r>
            <a:r>
              <a:rPr lang="en-US" sz="1100" dirty="0">
                <a:latin typeface="Verdana" panose="020B0604030504040204" pitchFamily="34" charset="0"/>
                <a:ea typeface="Calibri" panose="020F0502020204030204" pitchFamily="34" charset="0"/>
                <a:cs typeface="Times New Roman" panose="02020603050405020304" pitchFamily="18" charset="0"/>
              </a:rPr>
              <a:t> volunteers meet to select and plan out a project to do and a timeline for completing the projects:</a:t>
            </a:r>
            <a:r>
              <a:rPr lang="en-US" sz="11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Start a school garden. </a:t>
            </a: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Plant and grow sunflower seeds.</a:t>
            </a: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Create an area to be used for I Wish Sharing Circles.</a:t>
            </a: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Service project that promotes thinking of others.</a:t>
            </a: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Make cards for people in nursing home, soldiers, immigrants in detentions centers.</a:t>
            </a:r>
          </a:p>
          <a:p>
            <a:pPr marL="710855" lvl="1" indent="-273406">
              <a:spcBef>
                <a:spcPts val="0"/>
              </a:spcBef>
              <a:spcAft>
                <a:spcPts val="0"/>
              </a:spcAft>
              <a:buFont typeface="Courier New" panose="02070309020205020404" pitchFamily="49" charset="0"/>
              <a:buChar char="o"/>
            </a:pPr>
            <a:r>
              <a:rPr lang="en-US" sz="1100" dirty="0">
                <a:latin typeface="Verdana" panose="020B0604030504040204" pitchFamily="34" charset="0"/>
                <a:ea typeface="Calibri" panose="020F0502020204030204" pitchFamily="34" charset="0"/>
                <a:cs typeface="Times New Roman" panose="02020603050405020304" pitchFamily="18" charset="0"/>
              </a:rPr>
              <a:t>Make an origami heart for caring adults to say thank you.</a:t>
            </a: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Plan a Project Cornerstone Week that focusses on kindness.</a:t>
            </a: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Tap into the volunteers expertise. Ask for help in planning an event that celebrates music, dance, or art.</a:t>
            </a:r>
          </a:p>
          <a:p>
            <a:pPr marL="437449">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22</a:t>
            </a:fld>
            <a:endParaRPr lang="en-US" sz="1300">
              <a:solidFill>
                <a:srgbClr val="000000"/>
              </a:solidFill>
            </a:endParaRPr>
          </a:p>
        </p:txBody>
      </p:sp>
    </p:spTree>
    <p:extLst>
      <p:ext uri="{BB962C8B-B14F-4D97-AF65-F5344CB8AC3E}">
        <p14:creationId xmlns:p14="http://schemas.microsoft.com/office/powerpoint/2010/main" val="1503460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100" dirty="0"/>
              <a:t>Refer to </a:t>
            </a:r>
            <a:r>
              <a:rPr lang="en-US" sz="1100" b="1" dirty="0"/>
              <a:t>Lesson Plan, </a:t>
            </a:r>
            <a:r>
              <a:rPr lang="en-US" sz="1100" dirty="0"/>
              <a:t>School Wide Extensions, page 7</a:t>
            </a:r>
          </a:p>
          <a:p>
            <a:pPr>
              <a:spcBef>
                <a:spcPts val="0"/>
              </a:spcBef>
              <a:spcAft>
                <a:spcPts val="0"/>
              </a:spcAft>
            </a:pPr>
            <a:endParaRPr lang="en-US" sz="1100" b="1"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1100" b="1"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b="1" dirty="0">
                <a:latin typeface="Verdana" panose="020B0604030504040204" pitchFamily="34" charset="0"/>
                <a:ea typeface="Calibri" panose="020F0502020204030204" pitchFamily="34" charset="0"/>
                <a:cs typeface="Times New Roman" panose="02020603050405020304" pitchFamily="18" charset="0"/>
              </a:rPr>
              <a:t>Who Lived in Your Community</a:t>
            </a:r>
            <a:r>
              <a:rPr lang="en-US" sz="11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Materials: tablets, paper, pencils</a:t>
            </a: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t>
            </a: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Have students visit the website </a:t>
            </a:r>
            <a:r>
              <a:rPr lang="en-US" sz="1100" dirty="0">
                <a:solidFill>
                  <a:srgbClr val="1155CD"/>
                </a:solidFill>
                <a:latin typeface="Verdana" panose="020B0604030504040204" pitchFamily="34" charset="0"/>
                <a:ea typeface="Calibri" panose="020F0502020204030204" pitchFamily="34" charset="0"/>
                <a:cs typeface="CronosPro-Disp"/>
              </a:rPr>
              <a:t>native-land.ca</a:t>
            </a:r>
            <a:r>
              <a:rPr lang="en-US" sz="1100" dirty="0">
                <a:solidFill>
                  <a:srgbClr val="1155CD"/>
                </a:solidFill>
                <a:latin typeface="CronosPro-Disp"/>
                <a:ea typeface="Calibri" panose="020F0502020204030204" pitchFamily="34" charset="0"/>
                <a:cs typeface="CronosPro-Disp"/>
              </a:rPr>
              <a:t> </a:t>
            </a:r>
            <a:r>
              <a:rPr lang="en-US" sz="1100" dirty="0">
                <a:latin typeface="Verdana" panose="020B0604030504040204" pitchFamily="34" charset="0"/>
                <a:ea typeface="Calibri" panose="020F0502020204030204" pitchFamily="34" charset="0"/>
                <a:cs typeface="CronosPro-Disp"/>
              </a:rPr>
              <a:t>and search which Indigenous lands your school, neighborhood, or homes are on. Identify the names of the nations and tribes from the land you occupy. Note the history of the land and any related treaties. Research the names of living Indigenous people from this community. Learn the correct pronunciation of the names, tribes, or places that you are including.</a:t>
            </a:r>
          </a:p>
          <a:p>
            <a:pPr>
              <a:spcBef>
                <a:spcPts val="0"/>
              </a:spcBef>
              <a:spcAft>
                <a:spcPts val="0"/>
              </a:spcAft>
            </a:pP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CronosPro-Disp"/>
              </a:rPr>
              <a:t>As a group, write a land dedication poem to use at all school events that honors these Indigenous cultures. Find out information and key facts to be included and honored in your school community. Set up a special place to honor these cultures. Invite a guest speaker to visit your school.</a:t>
            </a:r>
            <a:endParaRPr lang="en-US" sz="1100" dirty="0">
              <a:latin typeface="Verdana" panose="020B0604030504040204" pitchFamily="34" charset="0"/>
              <a:ea typeface="Calibri" panose="020F0502020204030204" pitchFamily="34" charset="0"/>
              <a:cs typeface="Times New Roman" panose="02020603050405020304" pitchFamily="18" charset="0"/>
            </a:endParaRPr>
          </a:p>
          <a:p>
            <a:r>
              <a:rPr lang="en-US" sz="1100" kern="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a:t>
            </a:r>
            <a:r>
              <a:rPr lang="en-US" sz="1100" kern="0" dirty="0" err="1">
                <a:solidFill>
                  <a:srgbClr val="006AD5"/>
                </a:solidFill>
                <a:effectLst/>
                <a:latin typeface="Verdana" panose="020B0604030504040204" pitchFamily="34" charset="0"/>
                <a:ea typeface="Verdana" panose="020B0604030504040204" pitchFamily="34" charset="0"/>
                <a:cs typeface="Times New Roman" panose="02020603050405020304" pitchFamily="18" charset="0"/>
                <a:hlinkClick r:id="rId3"/>
              </a:rPr>
              <a:t>Muwekma</a:t>
            </a:r>
            <a:r>
              <a:rPr lang="en-US" sz="1100" kern="0" dirty="0">
                <a:solidFill>
                  <a:srgbClr val="006AD5"/>
                </a:solidFill>
                <a:effectLst/>
                <a:latin typeface="Verdana" panose="020B0604030504040204" pitchFamily="34" charset="0"/>
                <a:ea typeface="Verdana" panose="020B0604030504040204" pitchFamily="34" charset="0"/>
                <a:cs typeface="Times New Roman" panose="02020603050405020304" pitchFamily="18" charset="0"/>
                <a:hlinkClick r:id="rId3"/>
              </a:rPr>
              <a:t> Ohlone</a:t>
            </a:r>
            <a:r>
              <a:rPr lang="en-US" sz="1100" kern="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are ancestral to San Francisco, San Mateo, most of Santa Clara, Alameda, Contra Costa and portions of Napa, Santa Cruz, Solano and San Joaquin counties.</a:t>
            </a:r>
            <a:endParaRPr lang="en-US"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23</a:t>
            </a:fld>
            <a:endParaRPr lang="en-US" dirty="0"/>
          </a:p>
        </p:txBody>
      </p:sp>
    </p:spTree>
    <p:extLst>
      <p:ext uri="{BB962C8B-B14F-4D97-AF65-F5344CB8AC3E}">
        <p14:creationId xmlns:p14="http://schemas.microsoft.com/office/powerpoint/2010/main" val="2997866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Refer to </a:t>
            </a:r>
            <a:r>
              <a:rPr lang="en-US" sz="1100" b="1" dirty="0"/>
              <a:t>Lesson Plan, </a:t>
            </a:r>
            <a:r>
              <a:rPr lang="en-US" sz="1100" dirty="0"/>
              <a:t>School Wide Extensions, page 7</a:t>
            </a:r>
            <a:endParaRPr lang="en-US" sz="1100" b="1" dirty="0">
              <a:solidFill>
                <a:srgbClr val="FF0000"/>
              </a:solidFill>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1100" b="1"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b="1" dirty="0">
                <a:latin typeface="Verdana" panose="020B0604030504040204" pitchFamily="34" charset="0"/>
                <a:ea typeface="Calibri" panose="020F0502020204030204" pitchFamily="34" charset="0"/>
                <a:cs typeface="Times New Roman" panose="02020603050405020304" pitchFamily="18" charset="0"/>
              </a:rPr>
              <a:t>Mandala Bulletin Boards </a:t>
            </a: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A Mandala symbolizes the universe. Its repeated patterns, colors , and shapes are meant to show the universality of the human race and the connectedness of societies and nature. It contains symbols of a person’s inner self, guiding principles, and overall ideas about the world.</a:t>
            </a:r>
          </a:p>
          <a:p>
            <a:pPr>
              <a:spcBef>
                <a:spcPts val="0"/>
              </a:spcBef>
              <a:spcAft>
                <a:spcPts val="0"/>
              </a:spcAft>
            </a:pP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This Mandala of Me is a get-to-know-me exercise. Coloring mandalas is a relaxing activity that helps us feel centered and peaceful. It also promotes self-expression and a way to share about personal beliefs. Students can choose one of the 4 designs to fill in information. Start in the middle.</a:t>
            </a:r>
          </a:p>
          <a:p>
            <a:pPr marL="228600" indent="-228600">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 Information about themselves</a:t>
            </a:r>
          </a:p>
          <a:p>
            <a:pPr marL="228600" indent="-228600">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Heroes/Heroines</a:t>
            </a:r>
          </a:p>
          <a:p>
            <a:pPr marL="228600" indent="-228600">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Hopes for the future</a:t>
            </a:r>
          </a:p>
          <a:p>
            <a:pPr marL="228600" indent="-228600">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Goals and principles</a:t>
            </a:r>
          </a:p>
          <a:p>
            <a:pPr marL="228600" indent="-228600">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Personal Strengths</a:t>
            </a:r>
          </a:p>
          <a:p>
            <a:pPr>
              <a:lnSpc>
                <a:spcPct val="107000"/>
              </a:lnSpc>
              <a:spcBef>
                <a:spcPts val="0"/>
              </a:spcBef>
              <a:spcAft>
                <a:spcPts val="765"/>
              </a:spcAft>
            </a:pPr>
            <a:r>
              <a:rPr lang="en-US" sz="1100" dirty="0">
                <a:latin typeface="Verdana" panose="020B0604030504040204" pitchFamily="34" charset="0"/>
                <a:ea typeface="Calibri" panose="020F0502020204030204" pitchFamily="34" charset="0"/>
                <a:cs typeface="Times New Roman" panose="02020603050405020304" pitchFamily="18" charset="0"/>
              </a:rPr>
              <a:t>Post the finished mandalas on bulletin boards so that the school community can view. This could also be used as a closing activity.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10"/>
          </p:nvPr>
        </p:nvSpPr>
        <p:spPr/>
        <p:txBody>
          <a:bodyPr/>
          <a:lstStyle/>
          <a:p>
            <a:pPr defTabSz="955483">
              <a:defRPr/>
            </a:pPr>
            <a:fld id="{F50C3D00-B2F6-4D83-A049-FE51B6E62AD3}" type="slidenum">
              <a:rPr lang="en-US">
                <a:solidFill>
                  <a:srgbClr val="000000"/>
                </a:solidFill>
              </a:rPr>
              <a:pPr defTabSz="955483">
                <a:defRPr/>
              </a:pPr>
              <a:t>24</a:t>
            </a:fld>
            <a:endParaRPr lang="en-US" dirty="0">
              <a:solidFill>
                <a:srgbClr val="000000"/>
              </a:solidFill>
            </a:endParaRPr>
          </a:p>
        </p:txBody>
      </p:sp>
    </p:spTree>
    <p:extLst>
      <p:ext uri="{BB962C8B-B14F-4D97-AF65-F5344CB8AC3E}">
        <p14:creationId xmlns:p14="http://schemas.microsoft.com/office/powerpoint/2010/main" val="2576497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Refer to </a:t>
            </a:r>
            <a:r>
              <a:rPr lang="en-US" sz="1100" b="1" dirty="0"/>
              <a:t>Lesson Plan, </a:t>
            </a:r>
            <a:r>
              <a:rPr lang="en-US" sz="1100" dirty="0"/>
              <a:t>School Wide Extensions, page 7</a:t>
            </a:r>
          </a:p>
          <a:p>
            <a:pPr>
              <a:spcBef>
                <a:spcPts val="0"/>
              </a:spcBef>
              <a:spcAft>
                <a:spcPts val="0"/>
              </a:spcAft>
            </a:pPr>
            <a:endParaRPr lang="en-US" sz="1100" b="1"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b="1" dirty="0">
                <a:latin typeface="Verdana" panose="020B0604030504040204" pitchFamily="34" charset="0"/>
                <a:ea typeface="Calibri" panose="020F0502020204030204" pitchFamily="34" charset="0"/>
                <a:cs typeface="Times New Roman" panose="02020603050405020304" pitchFamily="18" charset="0"/>
              </a:rPr>
              <a:t>Stand Together in Empathy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Arial" panose="020B0604020202020204" pitchFamily="34" charset="0"/>
              </a:rPr>
              <a:t>Materials:  pencil, crayons, large butcher paper for each class to stand 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Arial" panose="020B0604020202020204" pitchFamily="34" charset="0"/>
              </a:rPr>
              <a:t>Students can trace their shoes directly on a large piece of butcher paper and write their name in this and it becomes a floor mural. Ask them to write one of the following responses: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Wingdings" panose="05000000000000000000" pitchFamily="2" charset="2"/>
              <a:buChar char=""/>
              <a:tabLst>
                <a:tab pos="437449" algn="l"/>
              </a:tabLst>
            </a:pPr>
            <a:r>
              <a:rPr lang="en-US" sz="1100" dirty="0">
                <a:latin typeface="Verdana" panose="020B0604030504040204" pitchFamily="34" charset="0"/>
                <a:ea typeface="Calibri" panose="020F0502020204030204" pitchFamily="34" charset="0"/>
                <a:cs typeface="Arial" panose="020B0604020202020204" pitchFamily="34" charset="0"/>
              </a:rPr>
              <a:t>What they can </a:t>
            </a:r>
            <a:r>
              <a:rPr lang="en-US" sz="1100" i="1" dirty="0">
                <a:latin typeface="Verdana" panose="020B0604030504040204" pitchFamily="34" charset="0"/>
                <a:ea typeface="Calibri" panose="020F0502020204030204" pitchFamily="34" charset="0"/>
                <a:cs typeface="Arial" panose="020B0604020202020204" pitchFamily="34" charset="0"/>
              </a:rPr>
              <a:t>say or do</a:t>
            </a:r>
            <a:r>
              <a:rPr lang="en-US" sz="1100" dirty="0">
                <a:latin typeface="Verdana" panose="020B0604030504040204" pitchFamily="34" charset="0"/>
                <a:ea typeface="Calibri" panose="020F0502020204030204" pitchFamily="34" charset="0"/>
                <a:cs typeface="Arial" panose="020B0604020202020204" pitchFamily="34" charset="0"/>
              </a:rPr>
              <a:t> to </a:t>
            </a:r>
            <a:r>
              <a:rPr lang="en-US" sz="1100" i="1" dirty="0">
                <a:latin typeface="Verdana" panose="020B0604030504040204" pitchFamily="34" charset="0"/>
                <a:ea typeface="Calibri" panose="020F0502020204030204" pitchFamily="34" charset="0"/>
                <a:cs typeface="Arial" panose="020B0604020202020204" pitchFamily="34" charset="0"/>
              </a:rPr>
              <a:t>stand in this shoe</a:t>
            </a:r>
            <a:r>
              <a:rPr lang="en-US" sz="1100" dirty="0">
                <a:latin typeface="Verdana" panose="020B0604030504040204" pitchFamily="34" charset="0"/>
                <a:ea typeface="Calibri" panose="020F0502020204030204" pitchFamily="34" charset="0"/>
                <a:cs typeface="Arial" panose="020B0604020202020204" pitchFamily="34" charset="0"/>
              </a:rPr>
              <a:t> and show empathy?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Wingdings" panose="05000000000000000000" pitchFamily="2" charset="2"/>
              <a:buChar char=""/>
              <a:tabLst>
                <a:tab pos="437449" algn="l"/>
              </a:tabLst>
            </a:pPr>
            <a:r>
              <a:rPr lang="en-US" sz="1100" dirty="0">
                <a:latin typeface="Verdana" panose="020B0604030504040204" pitchFamily="34" charset="0"/>
                <a:ea typeface="Calibri" panose="020F0502020204030204" pitchFamily="34" charset="0"/>
                <a:cs typeface="Arial" panose="020B0604020202020204" pitchFamily="34" charset="0"/>
              </a:rPr>
              <a:t>Write about a time when they showed empathy to someone.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Wingdings" panose="05000000000000000000" pitchFamily="2" charset="2"/>
              <a:buChar char=""/>
              <a:tabLst>
                <a:tab pos="437449" algn="l"/>
              </a:tabLst>
            </a:pPr>
            <a:r>
              <a:rPr lang="en-US" sz="1100" dirty="0">
                <a:latin typeface="Verdana" panose="020B0604030504040204" pitchFamily="34" charset="0"/>
                <a:ea typeface="Calibri" panose="020F0502020204030204" pitchFamily="34" charset="0"/>
                <a:cs typeface="Arial" panose="020B0604020202020204" pitchFamily="34" charset="0"/>
              </a:rPr>
              <a:t>Write about times when they received empathy from someone else.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This can also be done with tracing their shoe on a piece of paper and cutting it out to paste on the mural or along a wall in the school.</a:t>
            </a:r>
          </a:p>
          <a:p>
            <a:pPr>
              <a:spcBef>
                <a:spcPts val="0"/>
              </a:spcBef>
              <a:spcAft>
                <a:spcPts val="0"/>
              </a:spcAft>
            </a:pPr>
            <a:r>
              <a:rPr lang="en-US" sz="1100" b="1" dirty="0">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700" b="1" dirty="0">
                <a:latin typeface="Verdana" panose="020B0604030504040204" pitchFamily="34" charset="0"/>
                <a:ea typeface="Calibri" panose="020F0502020204030204" pitchFamily="34" charset="0"/>
                <a:cs typeface="Times New Roman" panose="02020603050405020304" pitchFamily="18" charset="0"/>
              </a:rPr>
              <a:t> </a:t>
            </a:r>
            <a:endParaRPr lang="en-US" sz="17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1100" dirty="0">
              <a:latin typeface="Verdana" panose="020B0604030504040204" pitchFamily="34" charset="0"/>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10"/>
          </p:nvPr>
        </p:nvSpPr>
        <p:spPr/>
        <p:txBody>
          <a:bodyPr/>
          <a:lstStyle/>
          <a:p>
            <a:pPr defTabSz="955483">
              <a:defRPr/>
            </a:pPr>
            <a:fld id="{F50C3D00-B2F6-4D83-A049-FE51B6E62AD3}" type="slidenum">
              <a:rPr lang="en-US">
                <a:solidFill>
                  <a:srgbClr val="000000"/>
                </a:solidFill>
              </a:rPr>
              <a:pPr defTabSz="955483">
                <a:defRPr/>
              </a:pPr>
              <a:t>25</a:t>
            </a:fld>
            <a:endParaRPr lang="en-US" dirty="0">
              <a:solidFill>
                <a:srgbClr val="000000"/>
              </a:solidFill>
            </a:endParaRPr>
          </a:p>
        </p:txBody>
      </p:sp>
    </p:spTree>
    <p:extLst>
      <p:ext uri="{BB962C8B-B14F-4D97-AF65-F5344CB8AC3E}">
        <p14:creationId xmlns:p14="http://schemas.microsoft.com/office/powerpoint/2010/main" val="3650833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Calibri" panose="020F0502020204030204" pitchFamily="34" charset="0"/>
                <a:ea typeface="Calibri" panose="020F0502020204030204" pitchFamily="34" charset="0"/>
                <a:cs typeface="Times New Roman" panose="02020603050405020304" pitchFamily="18" charset="0"/>
              </a:rPr>
              <a:t>Create a School Tower of Compassion </a:t>
            </a:r>
          </a:p>
          <a:p>
            <a:pPr>
              <a:spcBef>
                <a:spcPts val="0"/>
              </a:spcBef>
              <a:spcAft>
                <a:spcPts val="2512"/>
              </a:spcAft>
            </a:pPr>
            <a:r>
              <a:rPr lang="en-US" sz="1100" dirty="0">
                <a:latin typeface="Verdana" panose="020B0604030504040204" pitchFamily="34" charset="0"/>
                <a:ea typeface="Verdana" panose="020B0604030504040204" pitchFamily="34" charset="0"/>
              </a:rPr>
              <a:t>It all started in 1908, when a young Japanese immigrant left his home in Hiroshima, Japan and headed to Mexico. That young man, </a:t>
            </a:r>
            <a:r>
              <a:rPr lang="en-US" sz="1100" dirty="0" err="1">
                <a:latin typeface="Verdana" panose="020B0604030504040204" pitchFamily="34" charset="0"/>
                <a:ea typeface="Verdana" panose="020B0604030504040204" pitchFamily="34" charset="0"/>
              </a:rPr>
              <a:t>Goroku</a:t>
            </a:r>
            <a:r>
              <a:rPr lang="en-US" sz="1100" dirty="0">
                <a:latin typeface="Verdana" panose="020B0604030504040204" pitchFamily="34" charset="0"/>
                <a:ea typeface="Verdana" panose="020B0604030504040204" pitchFamily="34" charset="0"/>
              </a:rPr>
              <a:t> </a:t>
            </a:r>
            <a:r>
              <a:rPr lang="en-US" sz="1100" dirty="0" err="1">
                <a:latin typeface="Verdana" panose="020B0604030504040204" pitchFamily="34" charset="0"/>
                <a:ea typeface="Verdana" panose="020B0604030504040204" pitchFamily="34" charset="0"/>
              </a:rPr>
              <a:t>Kanemoto</a:t>
            </a:r>
            <a:r>
              <a:rPr lang="en-US" sz="1100" dirty="0">
                <a:latin typeface="Verdana" panose="020B0604030504040204" pitchFamily="34" charset="0"/>
                <a:ea typeface="Verdana" panose="020B0604030504040204" pitchFamily="34" charset="0"/>
              </a:rPr>
              <a:t>, began working for the railroad, and on a trip heading north to Canada, he hopped off the train in the Denver area to try his hand at farming Colorado’s fertile soil. </a:t>
            </a:r>
            <a:r>
              <a:rPr lang="en-US" sz="1100" dirty="0" err="1">
                <a:latin typeface="Verdana" panose="020B0604030504040204" pitchFamily="34" charset="0"/>
                <a:ea typeface="Verdana" panose="020B0604030504040204" pitchFamily="34" charset="0"/>
              </a:rPr>
              <a:t>Goroku</a:t>
            </a:r>
            <a:r>
              <a:rPr lang="en-US" sz="1100" dirty="0">
                <a:latin typeface="Verdana" panose="020B0604030504040204" pitchFamily="34" charset="0"/>
                <a:ea typeface="Verdana" panose="020B0604030504040204" pitchFamily="34" charset="0"/>
              </a:rPr>
              <a:t> married a young woman, </a:t>
            </a:r>
            <a:r>
              <a:rPr lang="en-US" sz="1100" dirty="0" err="1">
                <a:latin typeface="Verdana" panose="020B0604030504040204" pitchFamily="34" charset="0"/>
                <a:ea typeface="Verdana" panose="020B0604030504040204" pitchFamily="34" charset="0"/>
              </a:rPr>
              <a:t>Setsuno</a:t>
            </a:r>
            <a:r>
              <a:rPr lang="en-US" sz="1100" dirty="0">
                <a:latin typeface="Verdana" panose="020B0604030504040204" pitchFamily="34" charset="0"/>
                <a:ea typeface="Verdana" panose="020B0604030504040204" pitchFamily="34" charset="0"/>
              </a:rPr>
              <a:t> </a:t>
            </a:r>
            <a:r>
              <a:rPr lang="en-US" sz="1100" dirty="0" err="1">
                <a:latin typeface="Verdana" panose="020B0604030504040204" pitchFamily="34" charset="0"/>
                <a:ea typeface="Verdana" panose="020B0604030504040204" pitchFamily="34" charset="0"/>
              </a:rPr>
              <a:t>Nakasaki</a:t>
            </a:r>
            <a:r>
              <a:rPr lang="en-US" sz="1100" dirty="0">
                <a:latin typeface="Verdana" panose="020B0604030504040204" pitchFamily="34" charset="0"/>
                <a:ea typeface="Verdana" panose="020B0604030504040204" pitchFamily="34" charset="0"/>
              </a:rPr>
              <a:t>, also from Hiroshima. The two had three children, Jimmie, George, and Faith, and in 1919, settled in the Longmont, Colorado area. They rented a farm where they grew sugar beets and vegetables, saving up to one day own their own farm. The brothers donated land back to the City of Longmont near the </a:t>
            </a:r>
            <a:r>
              <a:rPr lang="en-US" sz="1100" dirty="0" err="1">
                <a:latin typeface="Verdana" panose="020B0604030504040204" pitchFamily="34" charset="0"/>
                <a:ea typeface="Verdana" panose="020B0604030504040204" pitchFamily="34" charset="0"/>
              </a:rPr>
              <a:t>Southmoor</a:t>
            </a:r>
            <a:r>
              <a:rPr lang="en-US" sz="1100" dirty="0">
                <a:latin typeface="Verdana" panose="020B0604030504040204" pitchFamily="34" charset="0"/>
                <a:ea typeface="Verdana" panose="020B0604030504040204" pitchFamily="34" charset="0"/>
              </a:rPr>
              <a:t> Park neighborhood in 1966. The City decided to make the land a park, and Jimmie and George asked that it be named after their father, so the seven-acre </a:t>
            </a:r>
            <a:r>
              <a:rPr lang="en-US" sz="1100" dirty="0" err="1">
                <a:latin typeface="Verdana" panose="020B0604030504040204" pitchFamily="34" charset="0"/>
                <a:ea typeface="Verdana" panose="020B0604030504040204" pitchFamily="34" charset="0"/>
              </a:rPr>
              <a:t>Kanemoto</a:t>
            </a:r>
            <a:r>
              <a:rPr lang="en-US" sz="1100" dirty="0">
                <a:latin typeface="Verdana" panose="020B0604030504040204" pitchFamily="34" charset="0"/>
                <a:ea typeface="Verdana" panose="020B0604030504040204" pitchFamily="34" charset="0"/>
              </a:rPr>
              <a:t> Park was established. </a:t>
            </a:r>
          </a:p>
          <a:p>
            <a:pPr marL="171450" indent="-171450">
              <a:spcBef>
                <a:spcPts val="0"/>
              </a:spcBef>
              <a:spcAft>
                <a:spcPts val="2512"/>
              </a:spcAft>
              <a:buFont typeface="Arial" panose="020B0604020202020204" pitchFamily="34" charset="0"/>
              <a:buChar char="•"/>
            </a:pPr>
            <a:r>
              <a:rPr lang="en-US" sz="1100" dirty="0">
                <a:latin typeface="Verdana" panose="020B0604030504040204" pitchFamily="34" charset="0"/>
                <a:ea typeface="Verdana" panose="020B0604030504040204" pitchFamily="34" charset="0"/>
              </a:rPr>
              <a:t>How would your school build and dedicate 5 levels of compassion? What materials would you use?</a:t>
            </a:r>
          </a:p>
          <a:p>
            <a:pPr marL="171450" indent="-171450">
              <a:spcBef>
                <a:spcPts val="0"/>
              </a:spcBef>
              <a:spcAft>
                <a:spcPts val="2512"/>
              </a:spcAft>
              <a:buFont typeface="Arial" panose="020B0604020202020204" pitchFamily="34" charset="0"/>
              <a:buChar char="•"/>
            </a:pPr>
            <a:r>
              <a:rPr lang="en-US" sz="1100" dirty="0">
                <a:latin typeface="Verdana" panose="020B0604030504040204" pitchFamily="34" charset="0"/>
                <a:ea typeface="Verdana" panose="020B0604030504040204" pitchFamily="34" charset="0"/>
              </a:rPr>
              <a:t>Have students plan out a school tower of compassion. With 5 levels each grade level can design their level.</a:t>
            </a:r>
          </a:p>
          <a:p>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10"/>
          </p:nvPr>
        </p:nvSpPr>
        <p:spPr/>
        <p:txBody>
          <a:bodyPr/>
          <a:lstStyle/>
          <a:p>
            <a:pPr defTabSz="955483">
              <a:defRPr/>
            </a:pPr>
            <a:fld id="{F50C3D00-B2F6-4D83-A049-FE51B6E62AD3}" type="slidenum">
              <a:rPr lang="en-US">
                <a:solidFill>
                  <a:srgbClr val="000000"/>
                </a:solidFill>
              </a:rPr>
              <a:pPr defTabSz="955483">
                <a:defRPr/>
              </a:pPr>
              <a:t>26</a:t>
            </a:fld>
            <a:endParaRPr lang="en-US" dirty="0">
              <a:solidFill>
                <a:srgbClr val="000000"/>
              </a:solidFill>
            </a:endParaRPr>
          </a:p>
        </p:txBody>
      </p:sp>
    </p:spTree>
    <p:extLst>
      <p:ext uri="{BB962C8B-B14F-4D97-AF65-F5344CB8AC3E}">
        <p14:creationId xmlns:p14="http://schemas.microsoft.com/office/powerpoint/2010/main" val="246035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4138" y="747713"/>
            <a:ext cx="4991100" cy="3743325"/>
          </a:xfrm>
          <a:prstGeom prst="rect">
            <a:avLst/>
          </a:prstGeom>
        </p:spPr>
      </p:sp>
      <p:sp>
        <p:nvSpPr>
          <p:cNvPr id="3" name="Notes Placeholder 2"/>
          <p:cNvSpPr>
            <a:spLocks noGrp="1"/>
          </p:cNvSpPr>
          <p:nvPr>
            <p:ph type="body" idx="1"/>
          </p:nvPr>
        </p:nvSpPr>
        <p:spPr>
          <a:xfrm>
            <a:off x="1301327" y="4618038"/>
            <a:ext cx="5096722" cy="4000072"/>
          </a:xfrm>
        </p:spPr>
        <p:txBody>
          <a:bodyPr/>
          <a:lstStyle/>
          <a:p>
            <a:r>
              <a:rPr lang="en-US" sz="1100" b="1" dirty="0"/>
              <a:t>Email Blurb</a:t>
            </a:r>
          </a:p>
          <a:p>
            <a:r>
              <a:rPr lang="en-US" sz="1100" dirty="0"/>
              <a:t>Give the teacher the email blurb to include in her class email note or make it into the newsletter blurb.</a:t>
            </a:r>
            <a:endParaRPr lang="en-US" sz="1100" b="1" dirty="0"/>
          </a:p>
          <a:p>
            <a:r>
              <a:rPr lang="en-US" sz="1100" dirty="0"/>
              <a:t>The blurb is a great way to write a short paragraph for the school newsletter or Parent Loop etc.</a:t>
            </a:r>
          </a:p>
          <a:p>
            <a:r>
              <a:rPr lang="en-US" sz="1100" b="1" dirty="0"/>
              <a:t>Parent Letter </a:t>
            </a:r>
          </a:p>
          <a:p>
            <a:r>
              <a:rPr lang="en-US" sz="1100" dirty="0"/>
              <a:t>Available in English, Spanish, Vietnamese, Russian, Ukrainian and sometimes Mandarin.</a:t>
            </a:r>
          </a:p>
          <a:p>
            <a:r>
              <a:rPr lang="en-US" sz="1100" b="1" dirty="0"/>
              <a:t>Student Stickers</a:t>
            </a:r>
          </a:p>
          <a:p>
            <a:r>
              <a:rPr lang="en-US" sz="1100" dirty="0"/>
              <a:t>Give to students to stick on their backpack, special note pad, or article of clothing to bring home. </a:t>
            </a:r>
          </a:p>
          <a:p>
            <a:r>
              <a:rPr lang="en-US" sz="1100" b="1" dirty="0"/>
              <a:t>Family Movie Night </a:t>
            </a:r>
          </a:p>
          <a:p>
            <a:r>
              <a:rPr lang="en-US" sz="1100" dirty="0"/>
              <a:t>Every lesson has a handout to a suggested Family Movie Night.</a:t>
            </a:r>
          </a:p>
          <a:p>
            <a:r>
              <a:rPr lang="en-US" sz="1100" dirty="0"/>
              <a:t>This is another way to remind parents about the book of the month.</a:t>
            </a:r>
          </a:p>
          <a:p>
            <a:r>
              <a:rPr lang="en-US" sz="1100" b="1" dirty="0"/>
              <a:t>Bulletin Boards and Marques</a:t>
            </a:r>
          </a:p>
          <a:p>
            <a:r>
              <a:rPr lang="en-US" sz="1100" dirty="0"/>
              <a:t>Ask for volunteers to help post student art or tag lines. </a:t>
            </a:r>
          </a:p>
        </p:txBody>
      </p:sp>
      <p:sp>
        <p:nvSpPr>
          <p:cNvPr id="4" name="Slide Number Placeholder 3"/>
          <p:cNvSpPr>
            <a:spLocks noGrp="1"/>
          </p:cNvSpPr>
          <p:nvPr>
            <p:ph type="sldNum" sz="quarter" idx="10"/>
          </p:nvPr>
        </p:nvSpPr>
        <p:spPr/>
        <p:txBody>
          <a:bodyPr/>
          <a:lstStyle/>
          <a:p>
            <a:pPr defTabSz="955593">
              <a:defRPr/>
            </a:pPr>
            <a:fld id="{F50C3D00-B2F6-4D83-A049-FE51B6E62AD3}" type="slidenum">
              <a:rPr lang="en-US" sz="1400">
                <a:solidFill>
                  <a:srgbClr val="000000"/>
                </a:solidFill>
              </a:rPr>
              <a:pPr defTabSz="955593">
                <a:defRPr/>
              </a:pPr>
              <a:t>27</a:t>
            </a:fld>
            <a:endParaRPr lang="en-US" sz="1400">
              <a:solidFill>
                <a:srgbClr val="000000"/>
              </a:solidFill>
            </a:endParaRPr>
          </a:p>
        </p:txBody>
      </p:sp>
    </p:spTree>
    <p:extLst>
      <p:ext uri="{BB962C8B-B14F-4D97-AF65-F5344CB8AC3E}">
        <p14:creationId xmlns:p14="http://schemas.microsoft.com/office/powerpoint/2010/main" val="19668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6677" y="4387137"/>
            <a:ext cx="5096722" cy="4213959"/>
          </a:xfrm>
        </p:spPr>
        <p:txBody>
          <a:bodyPr/>
          <a:lstStyle/>
          <a:p>
            <a:r>
              <a:rPr lang="en-US" b="1" dirty="0"/>
              <a:t>Remind your ABC Readers:</a:t>
            </a:r>
            <a:endParaRPr lang="en-US" b="1" dirty="0">
              <a:solidFill>
                <a:srgbClr val="FF0000"/>
              </a:solidFill>
            </a:endParaRPr>
          </a:p>
          <a:p>
            <a:pPr marL="171441" indent="-171441">
              <a:buFont typeface="Arial" panose="020B0604020202020204" pitchFamily="34" charset="0"/>
              <a:buChar char="•"/>
            </a:pPr>
            <a:r>
              <a:rPr lang="en-US" dirty="0"/>
              <a:t>Schedule reading with partner and teacher</a:t>
            </a:r>
          </a:p>
          <a:p>
            <a:pPr marL="171441" indent="-171441">
              <a:buFont typeface="Arial" panose="020B0604020202020204" pitchFamily="34" charset="0"/>
              <a:buChar char="•"/>
            </a:pPr>
            <a:r>
              <a:rPr lang="en-US" dirty="0"/>
              <a:t>Attend School Site trainings</a:t>
            </a:r>
          </a:p>
          <a:p>
            <a:pPr marL="171441" indent="-171441">
              <a:buFont typeface="Arial" panose="020B0604020202020204" pitchFamily="34" charset="0"/>
              <a:buChar char="•"/>
            </a:pPr>
            <a:r>
              <a:rPr lang="en-US" dirty="0"/>
              <a:t>Read the ABC Volunteer Guide</a:t>
            </a:r>
          </a:p>
          <a:p>
            <a:pPr marL="171441" indent="-171441">
              <a:buFont typeface="Arial" panose="020B0604020202020204" pitchFamily="34" charset="0"/>
              <a:buChar char="•"/>
            </a:pPr>
            <a:r>
              <a:rPr lang="en-US" dirty="0"/>
              <a:t>Oct. 12 In-person Classroom Management Training</a:t>
            </a:r>
          </a:p>
          <a:p>
            <a:endParaRPr lang="en-US" dirty="0"/>
          </a:p>
          <a:p>
            <a:r>
              <a:rPr lang="en-US" b="1" dirty="0"/>
              <a:t>ABC Lead Support: </a:t>
            </a:r>
          </a:p>
          <a:p>
            <a:pPr marL="173413" indent="-173413">
              <a:buFont typeface="Arial" panose="020B0604020202020204" pitchFamily="34" charset="0"/>
              <a:buChar char="•"/>
            </a:pPr>
            <a:r>
              <a:rPr lang="en-US" dirty="0"/>
              <a:t>Read the ABC Lead and Volunteer Guides</a:t>
            </a:r>
          </a:p>
          <a:p>
            <a:pPr marL="173413" indent="-173413">
              <a:buFont typeface="Arial" panose="020B0604020202020204" pitchFamily="34" charset="0"/>
              <a:buChar char="•"/>
            </a:pPr>
            <a:r>
              <a:rPr lang="en-US" dirty="0"/>
              <a:t>Attend or watch trainings</a:t>
            </a:r>
          </a:p>
          <a:p>
            <a:pPr marL="173413" indent="-173413">
              <a:buFont typeface="Arial" panose="020B0604020202020204" pitchFamily="34" charset="0"/>
              <a:buChar char="•"/>
            </a:pPr>
            <a:r>
              <a:rPr lang="en-US" dirty="0"/>
              <a:t>Attend coffee collaborations for in-person</a:t>
            </a:r>
          </a:p>
          <a:p>
            <a:pPr marL="173413" indent="-173413">
              <a:buFont typeface="Arial" panose="020B0604020202020204" pitchFamily="34" charset="0"/>
              <a:buChar char="•"/>
            </a:pPr>
            <a:r>
              <a:rPr lang="en-US" dirty="0"/>
              <a:t>Ask volunteers for help with leadership roles</a:t>
            </a:r>
          </a:p>
          <a:p>
            <a:endParaRPr lang="en-US" dirty="0"/>
          </a:p>
          <a:p>
            <a:r>
              <a:rPr lang="en-US" b="1" dirty="0"/>
              <a:t>Top 3 Action Items for </a:t>
            </a:r>
            <a:r>
              <a:rPr lang="en-US" b="1"/>
              <a:t>October:</a:t>
            </a:r>
            <a:endParaRPr lang="en-US" dirty="0"/>
          </a:p>
          <a:p>
            <a:pPr marL="228589" indent="-228589">
              <a:buFont typeface="+mj-lt"/>
              <a:buAutoNum type="arabicPeriod"/>
            </a:pPr>
            <a:r>
              <a:rPr lang="en-US" dirty="0"/>
              <a:t>Update Volunteer List in Better Impact</a:t>
            </a:r>
          </a:p>
          <a:p>
            <a:pPr marL="228589" indent="-228589">
              <a:buFont typeface="+mj-lt"/>
              <a:buAutoNum type="arabicPeriod"/>
            </a:pPr>
            <a:r>
              <a:rPr lang="en-US" dirty="0"/>
              <a:t>Send in Asset Champion Nominations</a:t>
            </a:r>
          </a:p>
          <a:p>
            <a:pPr marL="228589" indent="-228589">
              <a:buFont typeface="+mj-lt"/>
              <a:buAutoNum type="arabicPeriod"/>
            </a:pPr>
            <a:r>
              <a:rPr lang="en-US" dirty="0"/>
              <a:t>Plan Ruby Walk to School Day-Nov. 14</a:t>
            </a:r>
          </a:p>
          <a:p>
            <a:endParaRPr lang="en-US" sz="100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28</a:t>
            </a:fld>
            <a:endParaRPr lang="en-US" dirty="0"/>
          </a:p>
        </p:txBody>
      </p:sp>
    </p:spTree>
    <p:extLst>
      <p:ext uri="{BB962C8B-B14F-4D97-AF65-F5344CB8AC3E}">
        <p14:creationId xmlns:p14="http://schemas.microsoft.com/office/powerpoint/2010/main" val="86154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1" y="4463935"/>
            <a:ext cx="5364480" cy="4417176"/>
          </a:xfrm>
        </p:spPr>
        <p:txBody>
          <a:bodyPr/>
          <a:lstStyle/>
          <a:p>
            <a:r>
              <a:rPr lang="en-US" sz="1100" dirty="0">
                <a:latin typeface="Verdana" panose="020B0604030504040204" pitchFamily="34" charset="0"/>
                <a:ea typeface="Verdana" panose="020B0604030504040204" pitchFamily="34" charset="0"/>
              </a:rPr>
              <a:t>Refer to </a:t>
            </a:r>
            <a:r>
              <a:rPr lang="en-US" sz="1100" b="1" dirty="0">
                <a:latin typeface="Verdana" panose="020B0604030504040204" pitchFamily="34" charset="0"/>
                <a:ea typeface="Verdana" panose="020B0604030504040204" pitchFamily="34" charset="0"/>
              </a:rPr>
              <a:t>Lead Guide, </a:t>
            </a:r>
            <a:r>
              <a:rPr lang="en-US" sz="1100" dirty="0">
                <a:latin typeface="Verdana" panose="020B0604030504040204" pitchFamily="34" charset="0"/>
                <a:ea typeface="Verdana" panose="020B0604030504040204" pitchFamily="34" charset="0"/>
              </a:rPr>
              <a:t>Empathy, pages 7-8</a:t>
            </a:r>
          </a:p>
          <a:p>
            <a:endParaRPr lang="en-US" sz="1100" dirty="0">
              <a:latin typeface="Verdana" panose="020B0604030504040204" pitchFamily="34" charset="0"/>
              <a:ea typeface="Verdana" panose="020B0604030504040204" pitchFamily="34" charset="0"/>
            </a:endParaRPr>
          </a:p>
          <a:p>
            <a:r>
              <a:rPr lang="en-US" sz="1100" dirty="0">
                <a:latin typeface="Verdana" panose="020B0604030504040204" pitchFamily="34" charset="0"/>
                <a:ea typeface="Calibri" panose="020F0502020204030204" pitchFamily="34" charset="0"/>
                <a:cs typeface="Arial" panose="020B0604020202020204" pitchFamily="34" charset="0"/>
              </a:rPr>
              <a:t>Empathy is the ability to understand and share the feelings, perspectives, and experiences of others.</a:t>
            </a:r>
            <a:r>
              <a:rPr lang="en-US" sz="1100" b="1" dirty="0">
                <a:latin typeface="Verdana" panose="020B0604030504040204" pitchFamily="34" charset="0"/>
                <a:ea typeface="Calibri" panose="020F0502020204030204" pitchFamily="34" charset="0"/>
              </a:rPr>
              <a:t> </a:t>
            </a:r>
            <a:r>
              <a:rPr lang="en-US" sz="1100" dirty="0">
                <a:latin typeface="Verdana" panose="020B0604030504040204" pitchFamily="34" charset="0"/>
                <a:ea typeface="Calibri" panose="020F0502020204030204" pitchFamily="34" charset="0"/>
                <a:cs typeface="Verdana" panose="020B0604030504040204" pitchFamily="34" charset="0"/>
              </a:rPr>
              <a:t>It’s important that we guide children in understanding and caring for people who are different from them and who may be facing challenges very different from their own challenges. </a:t>
            </a:r>
            <a:endParaRPr lang="en-US" sz="1100" dirty="0">
              <a:latin typeface="Times New Roman" panose="02020603050405020304" pitchFamily="18" charset="0"/>
              <a:ea typeface="Calibri" panose="020F0502020204030204" pitchFamily="34" charset="0"/>
            </a:endParaRPr>
          </a:p>
          <a:p>
            <a:endParaRPr lang="en-US" sz="1100" b="1" dirty="0">
              <a:solidFill>
                <a:srgbClr val="0070C0"/>
              </a:solidFill>
              <a:latin typeface="Verdana" panose="020B0604030504040204" pitchFamily="34" charset="0"/>
              <a:ea typeface="Verdana" panose="020B0604030504040204" pitchFamily="34" charset="0"/>
            </a:endParaRPr>
          </a:p>
          <a:p>
            <a:r>
              <a:rPr lang="en-US" sz="1100" b="1" dirty="0">
                <a:solidFill>
                  <a:srgbClr val="0070C0"/>
                </a:solidFill>
                <a:latin typeface="Verdana" panose="020B0604030504040204" pitchFamily="34" charset="0"/>
                <a:ea typeface="Verdana" panose="020B0604030504040204" pitchFamily="34" charset="0"/>
              </a:rPr>
              <a:t>Ask for examples of what they did as a result of the last book. Did they:</a:t>
            </a:r>
            <a:endParaRPr lang="en-US" sz="1100" dirty="0">
              <a:solidFill>
                <a:srgbClr val="0070C0"/>
              </a:solidFill>
              <a:latin typeface="Verdana" panose="020B0604030504040204" pitchFamily="34" charset="0"/>
              <a:ea typeface="Verdana" panose="020B0604030504040204" pitchFamily="34" charset="0"/>
            </a:endParaRPr>
          </a:p>
          <a:p>
            <a:pPr marL="171441" indent="-171441">
              <a:spcBef>
                <a:spcPts val="0"/>
              </a:spcBef>
              <a:buFont typeface="Arial" panose="020B0604020202020204" pitchFamily="34" charset="0"/>
              <a:buChar char="•"/>
            </a:pPr>
            <a:r>
              <a:rPr lang="en-US" sz="1100" dirty="0">
                <a:latin typeface="Verdana" panose="020B0604030504040204" pitchFamily="34" charset="0"/>
                <a:ea typeface="Verdana" panose="020B0604030504040204" pitchFamily="34" charset="0"/>
              </a:rPr>
              <a:t>Get to know people before making judgements?</a:t>
            </a:r>
          </a:p>
          <a:p>
            <a:pPr marL="171441" indent="-171441">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Intentionally invite or include new people?</a:t>
            </a:r>
            <a:endParaRPr lang="en-US" sz="1100" dirty="0">
              <a:latin typeface="Verdana" panose="020B0604030504040204" pitchFamily="34" charset="0"/>
              <a:ea typeface="Verdana" panose="020B0604030504040204" pitchFamily="34" charset="0"/>
            </a:endParaRPr>
          </a:p>
          <a:p>
            <a:pPr marL="171441" indent="-171441">
              <a:spcBef>
                <a:spcPts val="0"/>
              </a:spcBef>
              <a:buFont typeface="Arial" panose="020B0604020202020204" pitchFamily="34" charset="0"/>
              <a:buChar char="•"/>
            </a:pPr>
            <a:r>
              <a:rPr lang="en-US" sz="1100" dirty="0">
                <a:latin typeface="Verdana" panose="020B0604030504040204" pitchFamily="34" charset="0"/>
                <a:ea typeface="Verdana" panose="020B0604030504040204" pitchFamily="34" charset="0"/>
              </a:rPr>
              <a:t>Look for common interests in those  they met?</a:t>
            </a:r>
          </a:p>
          <a:p>
            <a:pPr marL="171441" indent="-171441">
              <a:spcBef>
                <a:spcPts val="0"/>
              </a:spcBef>
              <a:buFont typeface="Arial" panose="020B0604020202020204" pitchFamily="34" charset="0"/>
              <a:buChar char="•"/>
            </a:pPr>
            <a:r>
              <a:rPr lang="en-US" sz="1100" dirty="0">
                <a:latin typeface="Verdana" panose="020B0604030504040204" pitchFamily="34" charset="0"/>
                <a:ea typeface="Verdana" panose="020B0604030504040204" pitchFamily="34" charset="0"/>
              </a:rPr>
              <a:t>Spend time talking and doing things together?</a:t>
            </a:r>
          </a:p>
          <a:p>
            <a:pPr marL="171441" indent="-171441">
              <a:spcBef>
                <a:spcPts val="0"/>
              </a:spcBef>
              <a:buFont typeface="Arial" panose="020B0604020202020204" pitchFamily="34" charset="0"/>
              <a:buChar char="•"/>
            </a:pPr>
            <a:r>
              <a:rPr lang="en-US" sz="1100" dirty="0">
                <a:latin typeface="Verdana" panose="020B0604030504040204" pitchFamily="34" charset="0"/>
                <a:ea typeface="Verdana" panose="020B0604030504040204" pitchFamily="34" charset="0"/>
              </a:rPr>
              <a:t>Have lunch with someone new?</a:t>
            </a:r>
          </a:p>
          <a:p>
            <a:pPr>
              <a:spcBef>
                <a:spcPts val="0"/>
              </a:spcBef>
            </a:pPr>
            <a:endParaRPr lang="en-US" sz="1100" dirty="0">
              <a:latin typeface="Verdana" panose="020B0604030504040204" pitchFamily="34" charset="0"/>
              <a:ea typeface="Verdana" panose="020B0604030504040204" pitchFamily="34" charset="0"/>
            </a:endParaRPr>
          </a:p>
          <a:p>
            <a:pPr>
              <a:spcBef>
                <a:spcPts val="0"/>
              </a:spcBef>
            </a:pPr>
            <a:r>
              <a:rPr lang="en-US" sz="1100" b="1" dirty="0">
                <a:solidFill>
                  <a:srgbClr val="0060AF"/>
                </a:solidFill>
                <a:latin typeface="Verdana" panose="020B0604030504040204" pitchFamily="34" charset="0"/>
                <a:ea typeface="Verdana" panose="020B0604030504040204" pitchFamily="34" charset="0"/>
              </a:rPr>
              <a:t>How to help students become Empathy Ambassadors:</a:t>
            </a:r>
            <a:endParaRPr lang="en-US" sz="1100" b="1" dirty="0">
              <a:solidFill>
                <a:srgbClr val="FF0000"/>
              </a:solidFill>
              <a:latin typeface="Calibri" panose="020F0502020204030204" pitchFamily="34" charset="0"/>
              <a:ea typeface="Verdana" panose="020B0604030504040204" pitchFamily="34" charset="0"/>
              <a:cs typeface="Times New Roman" panose="02020603050405020304" pitchFamily="18" charset="0"/>
            </a:endParaRPr>
          </a:p>
          <a:p>
            <a:pPr marL="164043" indent="-164043">
              <a:spcBef>
                <a:spcPts val="0"/>
              </a:spcBef>
              <a:buFont typeface="Arial" panose="020B0604020202020204" pitchFamily="34" charset="0"/>
              <a:buChar char="•"/>
            </a:pPr>
            <a:r>
              <a:rPr lang="en-US" sz="1100" dirty="0">
                <a:latin typeface="Verdana" panose="020B0604030504040204" pitchFamily="34" charset="0"/>
                <a:ea typeface="Calibri" panose="020F0502020204030204" pitchFamily="34" charset="0"/>
                <a:cs typeface="Times New Roman" panose="02020603050405020304" pitchFamily="18" charset="0"/>
              </a:rPr>
              <a:t>Identify caring adults who can advocate for them.</a:t>
            </a:r>
          </a:p>
          <a:p>
            <a:pPr marL="164043" indent="-164043">
              <a:spcBef>
                <a:spcPts val="0"/>
              </a:spcBef>
              <a:buFont typeface="Arial" panose="020B0604020202020204" pitchFamily="34" charset="0"/>
              <a:buChar char="•"/>
            </a:pPr>
            <a:r>
              <a:rPr lang="en-US" sz="1100" dirty="0">
                <a:latin typeface="Verdana" panose="020B0604030504040204" pitchFamily="34" charset="0"/>
                <a:ea typeface="Calibri" panose="020F0502020204030204" pitchFamily="34" charset="0"/>
                <a:cs typeface="Times New Roman" panose="02020603050405020304" pitchFamily="18" charset="0"/>
              </a:rPr>
              <a:t>Examine your own biases and model how to do this.</a:t>
            </a:r>
          </a:p>
          <a:p>
            <a:pPr marL="164043" indent="-164043">
              <a:spcBef>
                <a:spcPts val="0"/>
              </a:spcBef>
              <a:buFont typeface="Arial" panose="020B0604020202020204" pitchFamily="34" charset="0"/>
              <a:buChar char="•"/>
            </a:pPr>
            <a:r>
              <a:rPr lang="en-US" sz="1100" dirty="0">
                <a:latin typeface="Verdana" panose="020B0604030504040204" pitchFamily="34" charset="0"/>
                <a:ea typeface="Calibri" panose="020F0502020204030204" pitchFamily="34" charset="0"/>
                <a:cs typeface="Times New Roman" panose="02020603050405020304" pitchFamily="18" charset="0"/>
              </a:rPr>
              <a:t>Promote empathy as a way to build deeper relationships.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100" b="1" dirty="0">
              <a:latin typeface="Verdana" panose="020B0604030504040204" pitchFamily="34" charset="0"/>
              <a:ea typeface="Verdana" panose="020B0604030504040204" pitchFamily="34" charset="0"/>
            </a:endParaRPr>
          </a:p>
          <a:p>
            <a:pPr>
              <a:spcBef>
                <a:spcPts val="0"/>
              </a:spcBef>
            </a:pPr>
            <a:endParaRPr lang="en-US" sz="1100" dirty="0">
              <a:latin typeface="Verdana" panose="020B0604030504040204" pitchFamily="34" charset="0"/>
              <a:ea typeface="Verdana" panose="020B0604030504040204" pitchFamily="34" charset="0"/>
            </a:endParaRPr>
          </a:p>
          <a:p>
            <a:pPr>
              <a:spcBef>
                <a:spcPts val="0"/>
              </a:spcBef>
            </a:pPr>
            <a:endParaRPr lang="en-US" sz="1100" dirty="0">
              <a:latin typeface="Verdana" panose="020B0604030504040204" pitchFamily="34" charset="0"/>
              <a:ea typeface="Verdana" panose="020B0604030504040204" pitchFamily="34" charset="0"/>
            </a:endParaRPr>
          </a:p>
          <a:p>
            <a:endParaRPr lang="en-US" sz="1100" dirty="0"/>
          </a:p>
          <a:p>
            <a:endParaRPr lang="en-US" sz="1100" u="sng"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3</a:t>
            </a:fld>
            <a:endParaRPr lang="en-US" sz="1300">
              <a:solidFill>
                <a:srgbClr val="000000"/>
              </a:solidFill>
            </a:endParaRPr>
          </a:p>
        </p:txBody>
      </p:sp>
    </p:spTree>
    <p:extLst>
      <p:ext uri="{BB962C8B-B14F-4D97-AF65-F5344CB8AC3E}">
        <p14:creationId xmlns:p14="http://schemas.microsoft.com/office/powerpoint/2010/main" val="1463860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1" y="4560572"/>
            <a:ext cx="5364480" cy="3599581"/>
          </a:xfrm>
        </p:spPr>
        <p:txBody>
          <a:bodyPr/>
          <a:lstStyle/>
          <a:p>
            <a:endParaRPr lang="en-US" sz="1100" dirty="0"/>
          </a:p>
          <a:p>
            <a:pPr marL="171441" indent="-171441" defTabSz="924872">
              <a:buFont typeface="Arial" panose="020B0604020202020204" pitchFamily="34" charset="0"/>
              <a:buChar char="•"/>
              <a:defRPr/>
            </a:pPr>
            <a:endParaRPr lang="en-US" sz="1100" dirty="0"/>
          </a:p>
          <a:p>
            <a:pPr marL="171441" indent="-171441" defTabSz="924872">
              <a:buFont typeface="Arial" panose="020B0604020202020204" pitchFamily="34" charset="0"/>
              <a:buChar char="•"/>
              <a:defRPr/>
            </a:pPr>
            <a:endParaRPr lang="en-US" sz="1100" dirty="0"/>
          </a:p>
          <a:p>
            <a:pPr>
              <a:spcBef>
                <a:spcPts val="0"/>
              </a:spcBef>
              <a:spcAft>
                <a:spcPts val="0"/>
              </a:spcAft>
            </a:pPr>
            <a:endParaRPr lang="en-US" sz="1100" dirty="0">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4</a:t>
            </a:fld>
            <a:endParaRPr lang="en-US" sz="1300">
              <a:solidFill>
                <a:srgbClr val="000000"/>
              </a:solidFill>
            </a:endParaRPr>
          </a:p>
        </p:txBody>
      </p:sp>
      <p:sp>
        <p:nvSpPr>
          <p:cNvPr id="7" name="Notes Placeholder 2">
            <a:extLst>
              <a:ext uri="{FF2B5EF4-FFF2-40B4-BE49-F238E27FC236}">
                <a16:creationId xmlns:a16="http://schemas.microsoft.com/office/drawing/2014/main" id="{0F833B88-7880-399F-D64F-35EF62F88007}"/>
              </a:ext>
            </a:extLst>
          </p:cNvPr>
          <p:cNvSpPr txBox="1">
            <a:spLocks/>
          </p:cNvSpPr>
          <p:nvPr/>
        </p:nvSpPr>
        <p:spPr bwMode="auto">
          <a:xfrm>
            <a:off x="926677" y="4387137"/>
            <a:ext cx="5096722" cy="3462692"/>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100" u="sng" kern="100" dirty="0">
                <a:solidFill>
                  <a:srgbClr val="1C7590"/>
                </a:solidFill>
                <a:latin typeface="Verdana" panose="020B0604030504040204" pitchFamily="34" charset="0"/>
                <a:ea typeface="Calibri" panose="020F0502020204030204" pitchFamily="34" charset="0"/>
                <a:cs typeface="Times New Roman" panose="02020603050405020304" pitchFamily="18" charset="0"/>
                <a:hlinkClick r:id="rId3"/>
              </a:rPr>
              <a:t>In 2016, educator Kyle Schwartz wrote a book called </a:t>
            </a:r>
            <a:r>
              <a:rPr lang="en-US" sz="1100" i="1" u="sng" kern="100" dirty="0">
                <a:solidFill>
                  <a:srgbClr val="1C7590"/>
                </a:solidFill>
                <a:latin typeface="Verdana" panose="020B0604030504040204" pitchFamily="34" charset="0"/>
                <a:ea typeface="Calibri" panose="020F0502020204030204" pitchFamily="34" charset="0"/>
                <a:cs typeface="Times New Roman" panose="02020603050405020304" pitchFamily="18" charset="0"/>
                <a:hlinkClick r:id="rId3"/>
              </a:rPr>
              <a:t>I Wish My Teacher Knew: How One Question Can Change Everything For Our Kids</a:t>
            </a:r>
            <a:r>
              <a:rPr lang="en-US" sz="1100" kern="100" dirty="0">
                <a:solidFill>
                  <a:srgbClr val="777777"/>
                </a:solidFill>
                <a:latin typeface="Verdana" panose="020B0604030504040204" pitchFamily="34" charset="0"/>
                <a:ea typeface="Calibri" panose="020F0502020204030204" pitchFamily="34" charset="0"/>
                <a:cs typeface="Times New Roman" panose="02020603050405020304" pitchFamily="18" charset="0"/>
              </a:rPr>
              <a:t>, </a:t>
            </a:r>
            <a:r>
              <a:rPr lang="en-US" sz="1100" kern="100" dirty="0">
                <a:latin typeface="Verdana" panose="020B0604030504040204" pitchFamily="34" charset="0"/>
                <a:ea typeface="Verdana" panose="020B0604030504040204" pitchFamily="34" charset="0"/>
                <a:cs typeface="Times New Roman" panose="02020603050405020304" pitchFamily="18" charset="0"/>
              </a:rPr>
              <a:t>based on a getting to know you class exercise where she asked her third graders to write something they wanted her to know about them. She received the usual, adorable responses like, “I love my family” and “I love animals”, and she also received deeper feedback that gave her insight into the children in her care: “my mom and dad are divorced”; “I live in a shelter”; “my mom might get diagnosed with cancer this year”. Kids are dealing with a lot; we need to be better at listening.</a:t>
            </a:r>
          </a:p>
          <a:p>
            <a:r>
              <a:rPr lang="en-US" sz="1100" dirty="0"/>
              <a:t>This month, we explore the</a:t>
            </a:r>
            <a:r>
              <a:rPr lang="en-US" sz="1100" i="1" dirty="0"/>
              <a:t> </a:t>
            </a:r>
            <a:r>
              <a:rPr lang="en-US" sz="1100" i="1" dirty="0">
                <a:latin typeface="Verdana" panose="020B0604030504040204" pitchFamily="34" charset="0"/>
                <a:cs typeface="Times New Roman" panose="02020603050405020304" pitchFamily="18" charset="0"/>
              </a:rPr>
              <a:t>k</a:t>
            </a:r>
            <a:r>
              <a:rPr lang="en-US" sz="1100" dirty="0">
                <a:latin typeface="Verdana" panose="020B0604030504040204" pitchFamily="34" charset="0"/>
                <a:ea typeface="Calibri" panose="020F0502020204030204" pitchFamily="34" charset="0"/>
                <a:cs typeface="Times New Roman" panose="02020603050405020304" pitchFamily="18" charset="0"/>
              </a:rPr>
              <a:t>ey ideas of respect, empathy for others, active listening, examining biases, and perspective-taking. The power of connection and empathy helps students improve their mental health by learning to understand underlying issues in a person’s life</a:t>
            </a:r>
            <a:r>
              <a:rPr lang="en-US" sz="1100" i="1" dirty="0">
                <a:latin typeface="Verdana" panose="020B0604030504040204" pitchFamily="34" charset="0"/>
                <a:ea typeface="Calibri" panose="020F0502020204030204" pitchFamily="34" charset="0"/>
                <a:cs typeface="Times New Roman" panose="02020603050405020304" pitchFamily="18" charset="0"/>
              </a:rPr>
              <a:t> </a:t>
            </a:r>
            <a:r>
              <a:rPr lang="en-US" sz="1100" dirty="0"/>
              <a:t>Be aware that this book may bring up sensitive information. It is suggested that you be sure to remind volunteers about confidentiality and not to share anything with friends or parents. They should refer all questions back to the teacher.</a:t>
            </a:r>
          </a:p>
          <a:p>
            <a:endParaRPr lang="en-US" dirty="0"/>
          </a:p>
          <a:p>
            <a:endParaRPr lang="en-US" dirty="0"/>
          </a:p>
        </p:txBody>
      </p:sp>
    </p:spTree>
    <p:extLst>
      <p:ext uri="{BB962C8B-B14F-4D97-AF65-F5344CB8AC3E}">
        <p14:creationId xmlns:p14="http://schemas.microsoft.com/office/powerpoint/2010/main" val="419914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6677" y="4387137"/>
            <a:ext cx="5096722" cy="4018926"/>
          </a:xfrm>
        </p:spPr>
        <p:txBody>
          <a:bodyPr/>
          <a:lstStyle/>
          <a:p>
            <a:pPr>
              <a:spcBef>
                <a:spcPts val="0"/>
              </a:spcBef>
              <a:spcAft>
                <a:spcPts val="0"/>
              </a:spcAft>
            </a:pPr>
            <a:r>
              <a:rPr lang="en-US" sz="1100" dirty="0">
                <a:latin typeface="Verdana" panose="020B0604030504040204" pitchFamily="34" charset="0"/>
                <a:ea typeface="Calibri" panose="020F0502020204030204" pitchFamily="34" charset="0"/>
              </a:rPr>
              <a:t>Refer to </a:t>
            </a:r>
            <a:r>
              <a:rPr lang="en-US" sz="1100" b="1" dirty="0">
                <a:latin typeface="Verdana" panose="020B0604030504040204" pitchFamily="34" charset="0"/>
                <a:ea typeface="Calibri" panose="020F0502020204030204" pitchFamily="34" charset="0"/>
              </a:rPr>
              <a:t>Lesson Plan, </a:t>
            </a:r>
            <a:r>
              <a:rPr lang="en-US" sz="1100" dirty="0">
                <a:latin typeface="Verdana" panose="020B0604030504040204" pitchFamily="34" charset="0"/>
                <a:ea typeface="Calibri" panose="020F0502020204030204" pitchFamily="34" charset="0"/>
              </a:rPr>
              <a:t>Key Ideas, page 2</a:t>
            </a:r>
          </a:p>
          <a:p>
            <a:pPr>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The use of active listening allows students to gain insight into the speaker’s experience. Thus, perspective-taking builds empathy.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As you discuss the key points, sensitive topics may be introduced by the students. Remember that as a caring adult your superpower is to listen.</a:t>
            </a:r>
            <a:r>
              <a:rPr lang="en-US" sz="1100" dirty="0">
                <a:solidFill>
                  <a:srgbClr val="00B050"/>
                </a:solidFill>
                <a:latin typeface="Verdana" panose="020B0604030504040204" pitchFamily="34" charset="0"/>
                <a:ea typeface="Calibri" panose="020F0502020204030204" pitchFamily="34" charset="0"/>
                <a:cs typeface="Times New Roman" panose="02020603050405020304" pitchFamily="18" charset="0"/>
              </a:rPr>
              <a:t> </a:t>
            </a:r>
            <a:r>
              <a:rPr lang="en-US" sz="1100" dirty="0">
                <a:latin typeface="Verdana" panose="020B0604030504040204" pitchFamily="34" charset="0"/>
                <a:ea typeface="Calibri" panose="020F0502020204030204" pitchFamily="34" charset="0"/>
                <a:cs typeface="Times New Roman" panose="02020603050405020304" pitchFamily="18" charset="0"/>
              </a:rPr>
              <a:t>Be an active listener, encourage students to express themselves without interrupting or judging. Use age-appropriate language in response and validate their feelings that it is normal to feel scared, sad, angry, or confused sometimes.</a:t>
            </a:r>
            <a:r>
              <a:rPr lang="en-US" sz="1100" dirty="0">
                <a:latin typeface="Verdana" panose="020B0604030504040204" pitchFamily="34" charset="0"/>
                <a:ea typeface="Times New Roman" panose="02020603050405020304" pitchFamily="18" charset="0"/>
                <a:cs typeface="Times New Roman" panose="02020603050405020304" pitchFamily="18" charset="0"/>
              </a:rPr>
              <a:t> </a:t>
            </a:r>
            <a:r>
              <a:rPr lang="en-US" sz="1100" dirty="0">
                <a:latin typeface="Verdana" panose="020B0604030504040204" pitchFamily="34" charset="0"/>
                <a:ea typeface="Calibri" panose="020F0502020204030204" pitchFamily="34" charset="0"/>
                <a:cs typeface="Times New Roman" panose="02020603050405020304" pitchFamily="18" charset="0"/>
              </a:rPr>
              <a:t>Most importantly, be honest about your own feelings. This will help children understand that it’s okay to feel vulnerable and that they are not alone.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It is important that volunteers understand that they will not be able to resolve some of the deeper issues students are experiencing. Realize that being heard will help students process the situation. If you hear concerning information about the safety or welfare of a student, be sure to report this to the teacher, so that resources can be provided.    Art of Listening Video: </a:t>
            </a:r>
          </a:p>
          <a:p>
            <a:pPr>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hlinkClick r:id="rId3"/>
              </a:rPr>
              <a:t>https://www.youtube.com/watch?v=qpnNsSyDw-g</a:t>
            </a: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1100" dirty="0"/>
          </a:p>
          <a:p>
            <a:pPr fontAlgn="base"/>
            <a:endParaRPr lang="en-US" sz="1100" u="sng"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5</a:t>
            </a:fld>
            <a:endParaRPr lang="en-US" sz="1300">
              <a:solidFill>
                <a:srgbClr val="000000"/>
              </a:solidFill>
            </a:endParaRPr>
          </a:p>
        </p:txBody>
      </p:sp>
    </p:spTree>
    <p:extLst>
      <p:ext uri="{BB962C8B-B14F-4D97-AF65-F5344CB8AC3E}">
        <p14:creationId xmlns:p14="http://schemas.microsoft.com/office/powerpoint/2010/main" val="57651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100" dirty="0"/>
              <a:t>Continue to build a relationship with the students.</a:t>
            </a:r>
          </a:p>
          <a:p>
            <a:pPr marL="238871" indent="-238871">
              <a:lnSpc>
                <a:spcPct val="150000"/>
              </a:lnSpc>
              <a:spcBef>
                <a:spcPts val="600"/>
              </a:spcBef>
              <a:buFont typeface="+mj-lt"/>
              <a:buAutoNum type="arabicPeriod"/>
            </a:pPr>
            <a:r>
              <a:rPr lang="en-US" sz="1100" dirty="0"/>
              <a:t>Identify yourself as someone youth can count on.</a:t>
            </a:r>
          </a:p>
          <a:p>
            <a:pPr marL="238871" indent="-238871">
              <a:spcBef>
                <a:spcPts val="600"/>
              </a:spcBef>
              <a:buFont typeface="+mj-lt"/>
              <a:buAutoNum type="arabicPeriod"/>
            </a:pPr>
            <a:r>
              <a:rPr lang="en-US" sz="1100" dirty="0">
                <a:latin typeface="Verdana" panose="020B0604030504040204" pitchFamily="34" charset="0"/>
                <a:ea typeface="Times New Roman" panose="02020603050405020304" pitchFamily="18" charset="0"/>
                <a:cs typeface="Times New Roman" panose="02020603050405020304" pitchFamily="18" charset="0"/>
              </a:rPr>
              <a:t>Offer to partner a new volunteer with a veteran volunteer.</a:t>
            </a:r>
          </a:p>
          <a:p>
            <a:pPr marL="238871" indent="-238871">
              <a:spcBef>
                <a:spcPts val="1254"/>
              </a:spcBef>
              <a:buFont typeface="+mj-lt"/>
              <a:buAutoNum type="arabicPeriod"/>
            </a:pPr>
            <a:r>
              <a:rPr lang="en-US" sz="1100" b="1" dirty="0">
                <a:latin typeface="Verdana" panose="020B0604030504040204" pitchFamily="34" charset="0"/>
                <a:ea typeface="Times New Roman" panose="02020603050405020304" pitchFamily="18" charset="0"/>
                <a:cs typeface="Times New Roman" panose="02020603050405020304" pitchFamily="18" charset="0"/>
              </a:rPr>
              <a:t>Learning students’ names is key to building a relationship</a:t>
            </a:r>
            <a:r>
              <a:rPr lang="en-US" sz="1100" dirty="0">
                <a:latin typeface="Verdana" panose="020B0604030504040204" pitchFamily="34" charset="0"/>
                <a:ea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cs typeface="Times New Roman" panose="02020603050405020304" pitchFamily="18" charset="0"/>
            </a:endParaRPr>
          </a:p>
          <a:p>
            <a:pPr marL="776330" lvl="1" indent="-298589">
              <a:spcBef>
                <a:spcPts val="0"/>
              </a:spcBef>
              <a:spcAft>
                <a:spcPts val="0"/>
              </a:spcAft>
              <a:buFont typeface="+mj-lt"/>
              <a:buAutoNum type="alphaLcPeriod"/>
              <a:tabLst>
                <a:tab pos="955483" algn="l"/>
              </a:tabLst>
            </a:pPr>
            <a:r>
              <a:rPr lang="en-US" sz="1100" dirty="0">
                <a:latin typeface="Verdana" panose="020B0604030504040204" pitchFamily="34" charset="0"/>
                <a:ea typeface="Times New Roman" panose="02020603050405020304" pitchFamily="18" charset="0"/>
                <a:cs typeface="Times New Roman" panose="02020603050405020304" pitchFamily="18" charset="0"/>
              </a:rPr>
              <a:t>Ask them their names. </a:t>
            </a:r>
            <a:endParaRPr lang="en-US" sz="1100" dirty="0">
              <a:latin typeface="Times New Roman" panose="02020603050405020304" pitchFamily="18" charset="0"/>
              <a:ea typeface="Times New Roman" panose="02020603050405020304" pitchFamily="18" charset="0"/>
              <a:cs typeface="Times New Roman" panose="02020603050405020304" pitchFamily="18" charset="0"/>
            </a:endParaRPr>
          </a:p>
          <a:p>
            <a:pPr marL="776330" lvl="1" indent="-298589">
              <a:spcBef>
                <a:spcPts val="0"/>
              </a:spcBef>
              <a:spcAft>
                <a:spcPts val="0"/>
              </a:spcAft>
              <a:buFont typeface="+mj-lt"/>
              <a:buAutoNum type="alphaLcPeriod"/>
              <a:tabLst>
                <a:tab pos="955483" algn="l"/>
              </a:tabLst>
            </a:pPr>
            <a:r>
              <a:rPr lang="en-US" sz="1100" dirty="0">
                <a:latin typeface="Verdana" panose="020B0604030504040204" pitchFamily="34" charset="0"/>
                <a:ea typeface="Times New Roman" panose="02020603050405020304" pitchFamily="18" charset="0"/>
                <a:cs typeface="Times New Roman" panose="02020603050405020304" pitchFamily="18" charset="0"/>
              </a:rPr>
              <a:t>Make sure they are wearing nametags every time you read.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884" indent="-342884">
              <a:spcBef>
                <a:spcPts val="0"/>
              </a:spcBef>
              <a:spcAft>
                <a:spcPts val="0"/>
              </a:spcAft>
              <a:buFont typeface="+mj-lt"/>
              <a:buAutoNum type="arabicPeriod"/>
              <a:tabLst>
                <a:tab pos="457178" algn="l"/>
              </a:tabLst>
            </a:pPr>
            <a:r>
              <a:rPr lang="en-US" sz="1100" dirty="0">
                <a:latin typeface="Verdana" panose="020B0604030504040204" pitchFamily="34" charset="0"/>
                <a:ea typeface="Calibri" panose="020F0502020204030204" pitchFamily="34" charset="0"/>
                <a:cs typeface="Times New Roman" panose="02020603050405020304" pitchFamily="18" charset="0"/>
              </a:rPr>
              <a:t>Go over the ABC Rules or classroom rules.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14" lvl="1" indent="-285736">
              <a:spcBef>
                <a:spcPts val="0"/>
              </a:spcBef>
              <a:spcAft>
                <a:spcPts val="0"/>
              </a:spcAft>
              <a:buFont typeface="+mj-lt"/>
              <a:buAutoNum type="alphaLcPeriod"/>
              <a:tabLst>
                <a:tab pos="914355" algn="l"/>
              </a:tabLst>
            </a:pPr>
            <a:r>
              <a:rPr lang="en-US" sz="1100" dirty="0">
                <a:latin typeface="Verdana" panose="020B0604030504040204" pitchFamily="34" charset="0"/>
                <a:ea typeface="Calibri" panose="020F0502020204030204" pitchFamily="34" charset="0"/>
                <a:cs typeface="Times New Roman" panose="02020603050405020304" pitchFamily="18" charset="0"/>
              </a:rPr>
              <a:t>Post the ABC Rules Sign in a designated area.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14" lvl="1" indent="-285736">
              <a:spcBef>
                <a:spcPts val="0"/>
              </a:spcBef>
              <a:spcAft>
                <a:spcPts val="0"/>
              </a:spcAft>
              <a:buFont typeface="+mj-lt"/>
              <a:buAutoNum type="alphaLcPeriod"/>
              <a:tabLst>
                <a:tab pos="914355" algn="l"/>
              </a:tabLst>
            </a:pPr>
            <a:r>
              <a:rPr lang="en-US" sz="1100" dirty="0">
                <a:latin typeface="Verdana" panose="020B0604030504040204" pitchFamily="34" charset="0"/>
                <a:ea typeface="Calibri" panose="020F0502020204030204" pitchFamily="34" charset="0"/>
                <a:cs typeface="Times New Roman" panose="02020603050405020304" pitchFamily="18" charset="0"/>
              </a:rPr>
              <a:t>Make sure to discuss the “no name” rule. </a:t>
            </a:r>
            <a:endParaRPr lang="en-US" sz="1100" dirty="0">
              <a:latin typeface="Verdana" panose="020B0604030504040204" pitchFamily="34" charset="0"/>
              <a:ea typeface="Times New Roman" panose="02020603050405020304" pitchFamily="18" charset="0"/>
              <a:cs typeface="Times New Roman" panose="02020603050405020304" pitchFamily="18" charset="0"/>
            </a:endParaRPr>
          </a:p>
          <a:p>
            <a:pPr marL="238871" indent="-238871">
              <a:spcBef>
                <a:spcPts val="1254"/>
              </a:spcBef>
              <a:buFont typeface="+mj-lt"/>
              <a:buAutoNum type="arabicPeriod"/>
            </a:pPr>
            <a:r>
              <a:rPr lang="en-US" sz="1100" dirty="0">
                <a:latin typeface="Verdana" panose="020B0604030504040204" pitchFamily="34" charset="0"/>
                <a:ea typeface="Times New Roman" panose="02020603050405020304" pitchFamily="18" charset="0"/>
                <a:cs typeface="Times New Roman" panose="02020603050405020304" pitchFamily="18" charset="0"/>
              </a:rPr>
              <a:t>Start and/or end your lesson with a cheer, song, or attention getter.</a:t>
            </a:r>
            <a:endParaRPr lang="en-US" sz="11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pPr>
            <a:endParaRPr lang="en-US" sz="11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6</a:t>
            </a:fld>
            <a:endParaRPr lang="en-US" sz="1300">
              <a:solidFill>
                <a:srgbClr val="000000"/>
              </a:solidFill>
            </a:endParaRPr>
          </a:p>
        </p:txBody>
      </p:sp>
    </p:spTree>
    <p:extLst>
      <p:ext uri="{BB962C8B-B14F-4D97-AF65-F5344CB8AC3E}">
        <p14:creationId xmlns:p14="http://schemas.microsoft.com/office/powerpoint/2010/main" val="47639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Refer to </a:t>
            </a:r>
            <a:r>
              <a:rPr lang="en-US" sz="1100" b="1" dirty="0"/>
              <a:t>Lesson Plan</a:t>
            </a:r>
            <a:r>
              <a:rPr lang="en-US" sz="1100" dirty="0"/>
              <a:t>, Conversation Starter, page 2 </a:t>
            </a:r>
          </a:p>
          <a:p>
            <a:pPr algn="ctr">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b="1" dirty="0">
                <a:latin typeface="Verdana" panose="020B0604030504040204" pitchFamily="34" charset="0"/>
              </a:rPr>
              <a:t>Beach Ball Toss Icebreaker</a:t>
            </a:r>
            <a:r>
              <a:rPr lang="en-US" sz="1100" dirty="0"/>
              <a:t> </a:t>
            </a:r>
            <a:r>
              <a:rPr lang="en-US" sz="1100" dirty="0">
                <a:latin typeface="Verdana" panose="020B0604030504040204" pitchFamily="34" charset="0"/>
                <a:ea typeface="Calibri" panose="020F0502020204030204" pitchFamily="34" charset="0"/>
                <a:cs typeface="Times New Roman" panose="02020603050405020304" pitchFamily="18" charset="0"/>
              </a:rPr>
              <a:t>Materials: beach ball or other soft ball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Ask students this question: What do you wish grown-ups knew about kids? Pause. Tell students that you will toss the ball to one of them. When you catch it, shout out your idea. Then pass the ball to another student. Continue until everyone has had a chance to answer. You can change the question mid-way through the students, if needed.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Some additional questions could be:</a:t>
            </a:r>
            <a:r>
              <a:rPr lang="en-US" sz="1100" dirty="0">
                <a:solidFill>
                  <a:srgbClr val="FF0000"/>
                </a:solidFill>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What would you do if you won the lottery?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If you were in charge of the school, what would you change?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What advice do you wish someone had given you when you were in kindergarten?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If you had a magic wand, what would you change about the world?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41" indent="-171441">
              <a:buFont typeface="Arial" panose="020B0604020202020204" pitchFamily="34" charset="0"/>
              <a:buChar char="•"/>
            </a:pPr>
            <a:endParaRPr lang="en-US" sz="1100" dirty="0">
              <a:solidFill>
                <a:srgbClr val="FF0000"/>
              </a:solidFill>
            </a:endParaRPr>
          </a:p>
          <a:p>
            <a:endParaRPr lang="en-US" sz="1100" b="1" dirty="0"/>
          </a:p>
          <a:p>
            <a:endParaRPr lang="en-US" dirty="0">
              <a:solidFill>
                <a:srgbClr val="FF0000"/>
              </a:solidFill>
            </a:endParaRPr>
          </a:p>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7</a:t>
            </a:fld>
            <a:endParaRPr lang="en-US" dirty="0"/>
          </a:p>
        </p:txBody>
      </p:sp>
    </p:spTree>
    <p:extLst>
      <p:ext uri="{BB962C8B-B14F-4D97-AF65-F5344CB8AC3E}">
        <p14:creationId xmlns:p14="http://schemas.microsoft.com/office/powerpoint/2010/main" val="14693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Refer to </a:t>
            </a:r>
            <a:r>
              <a:rPr lang="en-US" sz="1100" b="1" dirty="0"/>
              <a:t>Lesson Plan</a:t>
            </a:r>
            <a:r>
              <a:rPr lang="en-US" sz="1100" b="0" dirty="0"/>
              <a:t>,</a:t>
            </a:r>
            <a:r>
              <a:rPr lang="en-US" sz="1100" dirty="0"/>
              <a:t> Conversation Starter, page 3</a:t>
            </a:r>
          </a:p>
          <a:p>
            <a:pPr>
              <a:spcBef>
                <a:spcPts val="0"/>
              </a:spcBef>
              <a:spcAft>
                <a:spcPts val="0"/>
              </a:spcAft>
            </a:pPr>
            <a:endParaRPr lang="en-US" sz="1100" b="1"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b="1" dirty="0">
                <a:latin typeface="Verdana" panose="020B0604030504040204" pitchFamily="34" charset="0"/>
                <a:ea typeface="Calibri" panose="020F0502020204030204" pitchFamily="34" charset="0"/>
                <a:cs typeface="Times New Roman" panose="02020603050405020304" pitchFamily="18" charset="0"/>
              </a:rPr>
              <a:t>D-Icebreakers </a:t>
            </a: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Materials: D-Icebreaker handout for each group, 10 dice </a:t>
            </a: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100" dirty="0">
                <a:latin typeface="Verdana" panose="020B0604030504040204" pitchFamily="34" charset="0"/>
                <a:ea typeface="Calibri" panose="020F0502020204030204" pitchFamily="34" charset="0"/>
                <a:cs typeface="Times New Roman" panose="02020603050405020304" pitchFamily="18" charset="0"/>
              </a:rPr>
              <a:t>You can use this icebreaker activity in a group setting or in pairs. This activity supports students getting to know each other. All you need is a dice! Each number they land on corresponds to a different question on the handout. As students answer the questions, they will learn more about each other.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Divide the class into 10 groups of 3 or 4. </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Pass out a handout to each student.</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Have students take turns to roll the dice and then answer the question that corresponds with the number rolled.</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Debrief with the students: What did they learn from this game? Was it hard to listen? Did some of your assumptions prove different than you thought?</a:t>
            </a:r>
          </a:p>
          <a:p>
            <a:pPr marL="328087" indent="-328087">
              <a:spcBef>
                <a:spcPts val="0"/>
              </a:spcBef>
              <a:spcAft>
                <a:spcPts val="0"/>
              </a:spcAft>
              <a:buFont typeface="+mj-lt"/>
              <a:buAutoNum type="arabicPeriod"/>
            </a:pPr>
            <a:r>
              <a:rPr lang="en-US" sz="1100" dirty="0">
                <a:latin typeface="Verdana" panose="020B0604030504040204" pitchFamily="34" charset="0"/>
                <a:ea typeface="Calibri" panose="020F0502020204030204" pitchFamily="34" charset="0"/>
                <a:cs typeface="Times New Roman" panose="02020603050405020304" pitchFamily="18" charset="0"/>
              </a:rPr>
              <a:t>After you read the book, have students play the game again in different groups.</a:t>
            </a:r>
          </a:p>
          <a:p>
            <a:pPr lvl="0"/>
            <a:endParaRPr lang="en-US" sz="1100" dirty="0"/>
          </a:p>
          <a:p>
            <a:pPr marL="238871" indent="-238871">
              <a:spcBef>
                <a:spcPts val="1254"/>
              </a:spcBef>
              <a:buFont typeface="+mj-lt"/>
              <a:buAutoNum type="arabicPeriod"/>
            </a:pPr>
            <a:endParaRPr lang="en-US" sz="1100" dirty="0">
              <a:latin typeface="Times New Roman" panose="02020603050405020304" pitchFamily="18" charset="0"/>
              <a:ea typeface="Times New Roman" panose="02020603050405020304" pitchFamily="18" charset="0"/>
              <a:cs typeface="Times New Roman" panose="02020603050405020304" pitchFamily="18" charset="0"/>
            </a:endParaRPr>
          </a:p>
          <a:p>
            <a:pPr marL="238871" indent="-238871">
              <a:spcBef>
                <a:spcPts val="1254"/>
              </a:spcBef>
              <a:buFont typeface="+mj-lt"/>
              <a:buAutoNum type="arabicPeriod"/>
            </a:pPr>
            <a:endParaRPr lang="en-US"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a:solidFill>
                  <a:srgbClr val="000000"/>
                </a:solidFill>
              </a:rPr>
              <a:pPr defTabSz="914355">
                <a:defRPr/>
              </a:pPr>
              <a:t>8</a:t>
            </a:fld>
            <a:endParaRPr lang="en-US" dirty="0">
              <a:solidFill>
                <a:srgbClr val="000000"/>
              </a:solidFill>
            </a:endParaRPr>
          </a:p>
        </p:txBody>
      </p:sp>
    </p:spTree>
    <p:extLst>
      <p:ext uri="{BB962C8B-B14F-4D97-AF65-F5344CB8AC3E}">
        <p14:creationId xmlns:p14="http://schemas.microsoft.com/office/powerpoint/2010/main" val="14693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0056">
              <a:spcBef>
                <a:spcPts val="442"/>
              </a:spcBef>
              <a:defRPr b="1"/>
            </a:pPr>
            <a:r>
              <a:rPr lang="en-US" dirty="0"/>
              <a:t>Reading to Grades 3-6</a:t>
            </a:r>
            <a:r>
              <a:rPr lang="en-US" dirty="0">
                <a:solidFill>
                  <a:srgbClr val="FF0000"/>
                </a:solidFill>
              </a:rPr>
              <a:t>  </a:t>
            </a:r>
            <a:endParaRPr lang="en-US" dirty="0"/>
          </a:p>
          <a:p>
            <a:pPr defTabSz="1010056">
              <a:spcBef>
                <a:spcPts val="442"/>
              </a:spcBef>
              <a:defRPr b="1"/>
            </a:pPr>
            <a:r>
              <a:rPr lang="en-US" dirty="0"/>
              <a:t>Read the book to the students and ask the discussion questions. If time, a video can be shown to extend the lesson.</a:t>
            </a:r>
          </a:p>
          <a:p>
            <a:pPr rtl="0"/>
            <a:r>
              <a:rPr lang="en-US" dirty="0"/>
              <a:t>Show these videos:</a:t>
            </a:r>
          </a:p>
          <a:p>
            <a:pPr marL="179173" indent="-179173">
              <a:spcBef>
                <a:spcPts val="0"/>
              </a:spcBef>
              <a:buFont typeface="Arial" panose="020B0604020202020204" pitchFamily="34" charset="0"/>
              <a:buChar char="•"/>
            </a:pPr>
            <a:r>
              <a:rPr lang="en-US" dirty="0"/>
              <a:t>Steve Hartman this month is Listening.</a:t>
            </a:r>
          </a:p>
          <a:p>
            <a:pPr marL="179173" indent="-179173">
              <a:spcBef>
                <a:spcPts val="0"/>
              </a:spcBef>
              <a:buFont typeface="Arial" panose="020B0604020202020204" pitchFamily="34" charset="0"/>
              <a:buChar char="•"/>
            </a:pPr>
            <a:r>
              <a:rPr lang="en-US" sz="1100" u="sng" dirty="0">
                <a:solidFill>
                  <a:srgbClr val="0000FF"/>
                </a:solidFill>
                <a:latin typeface="Verdana" panose="020B0604030504040204" pitchFamily="34" charset="0"/>
                <a:ea typeface="Calibri" panose="020F0502020204030204" pitchFamily="34" charset="0"/>
                <a:cs typeface="Times New Roman" panose="02020603050405020304" pitchFamily="18" charset="0"/>
                <a:hlinkClick r:id="rId3"/>
              </a:rPr>
              <a:t>https://www.cbsnews.com/video/kindness-101-a-lesson-in-listening/</a:t>
            </a:r>
            <a:endParaRPr lang="en-US" dirty="0">
              <a:latin typeface="Verdana" panose="020B0604030504040204" pitchFamily="34" charset="0"/>
              <a:ea typeface="Verdana" panose="020B0604030504040204" pitchFamily="34" charset="0"/>
              <a:cs typeface="Times New Roman" panose="02020603050405020304" pitchFamily="18" charset="0"/>
            </a:endParaRPr>
          </a:p>
          <a:p>
            <a:pPr marL="179173" indent="-179173">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cs typeface="Times New Roman" panose="02020603050405020304" pitchFamily="18" charset="0"/>
              </a:rPr>
              <a:t>When More People Speak Up, More People Listen</a:t>
            </a:r>
          </a:p>
          <a:p>
            <a:pPr marL="179173" indent="-179173">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cs typeface="Times New Roman" panose="02020603050405020304" pitchFamily="18" charset="0"/>
                <a:hlinkClick r:id="rId4"/>
              </a:rPr>
              <a:t>https://www.youtube.com/watch?v=b1nJqpqgzR0</a:t>
            </a:r>
            <a:endParaRPr lang="en-US" dirty="0">
              <a:latin typeface="Verdana" panose="020B0604030504040204" pitchFamily="34" charset="0"/>
              <a:ea typeface="Verdana" panose="020B0604030504040204" pitchFamily="34" charset="0"/>
              <a:cs typeface="Times New Roman" panose="02020603050405020304" pitchFamily="18" charset="0"/>
            </a:endParaRPr>
          </a:p>
          <a:p>
            <a:pPr marL="179173" indent="-179173">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cs typeface="Times New Roman" panose="02020603050405020304" pitchFamily="18" charset="0"/>
              </a:rPr>
              <a:t>Reverse Assumptions  (3:50 they see each other)</a:t>
            </a:r>
          </a:p>
          <a:p>
            <a:pPr marL="179173" indent="-179173">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cs typeface="Times New Roman" panose="02020603050405020304" pitchFamily="18" charset="0"/>
                <a:hlinkClick r:id="rId5"/>
              </a:rPr>
              <a:t>https://www.youtube.com/watch?v=zxbWpr0laMA</a:t>
            </a:r>
            <a:r>
              <a:rPr lang="en-US" dirty="0">
                <a:latin typeface="Verdana" panose="020B0604030504040204" pitchFamily="34" charset="0"/>
                <a:ea typeface="Verdana" panose="020B060403050404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r>
              <a:rPr lang="en-US" b="1" dirty="0"/>
              <a:t>Follow up with discussion and choose one activity: </a:t>
            </a:r>
            <a:endParaRPr lang="en-US" dirty="0"/>
          </a:p>
          <a:p>
            <a:pPr marL="164043" indent="-164043">
              <a:buFont typeface="Arial" panose="020B0604020202020204" pitchFamily="34" charset="0"/>
              <a:buChar char="•"/>
            </a:pPr>
            <a:r>
              <a:rPr lang="en-US" dirty="0"/>
              <a:t>Helping Hand Activity</a:t>
            </a:r>
          </a:p>
          <a:p>
            <a:pPr marL="164043" indent="-164043">
              <a:buFont typeface="Arial" panose="020B0604020202020204" pitchFamily="34" charset="0"/>
              <a:buChar char="•"/>
            </a:pPr>
            <a:r>
              <a:rPr lang="en-US" dirty="0"/>
              <a:t>Active Listening Partners</a:t>
            </a:r>
          </a:p>
          <a:p>
            <a:pPr marL="164043" indent="-164043">
              <a:buFont typeface="Arial" panose="020B0604020202020204" pitchFamily="34" charset="0"/>
              <a:buChar char="•"/>
            </a:pPr>
            <a:r>
              <a:rPr lang="en-US" dirty="0"/>
              <a:t>Walking in Someone Else’s Shoes</a:t>
            </a:r>
          </a:p>
          <a:p>
            <a:pPr marL="164043" indent="-164043">
              <a:buFont typeface="Arial" panose="020B0604020202020204" pitchFamily="34" charset="0"/>
              <a:buChar char="•"/>
            </a:pPr>
            <a:r>
              <a:rPr lang="en-US" dirty="0"/>
              <a:t>I Wish Sharing Circle</a:t>
            </a:r>
          </a:p>
          <a:p>
            <a:pPr marL="164043" indent="-164043">
              <a:buFont typeface="Arial" panose="020B0604020202020204" pitchFamily="34" charset="0"/>
              <a:buChar char="•"/>
            </a:pPr>
            <a:r>
              <a:rPr lang="en-US" dirty="0"/>
              <a:t>Mandalas in School Wide section</a:t>
            </a:r>
          </a:p>
          <a:p>
            <a:pPr marL="164043" indent="-164043">
              <a:buFont typeface="Arial" panose="020B0604020202020204" pitchFamily="34" charset="0"/>
              <a:buChar char="•"/>
            </a:pPr>
            <a:r>
              <a:rPr lang="en-US" dirty="0"/>
              <a:t>Stand Together in Empathy</a:t>
            </a:r>
          </a:p>
          <a:p>
            <a:pPr marL="179173" indent="-179173">
              <a:spcBef>
                <a:spcPts val="0"/>
              </a:spcBef>
              <a:buFont typeface="Arial" panose="020B0604020202020204" pitchFamily="34" charset="0"/>
              <a:buChar char="•"/>
            </a:pPr>
            <a:endParaRPr lang="en-US" dirty="0"/>
          </a:p>
          <a:p>
            <a:endParaRPr lang="en-US" b="1" dirty="0"/>
          </a:p>
          <a:p>
            <a:pPr marL="179173" indent="-179173">
              <a:buFont typeface="Arial" panose="020B0604020202020204" pitchFamily="34" charset="0"/>
              <a:buChar char="•"/>
            </a:pPr>
            <a:endParaRPr lang="en-US" sz="1100" b="1" dirty="0"/>
          </a:p>
          <a:p>
            <a:pPr marL="179173" indent="-179173">
              <a:buFont typeface="Arial" panose="020B0604020202020204" pitchFamily="34" charset="0"/>
              <a:buChar char="•"/>
            </a:pPr>
            <a:endParaRPr lang="en-US" sz="1100" dirty="0"/>
          </a:p>
          <a:p>
            <a:endParaRPr lang="en-US" sz="1300" dirty="0"/>
          </a:p>
          <a:p>
            <a:endParaRPr lang="en-US" dirty="0"/>
          </a:p>
        </p:txBody>
      </p:sp>
      <p:sp>
        <p:nvSpPr>
          <p:cNvPr id="4" name="Slide Number Placeholder 3"/>
          <p:cNvSpPr>
            <a:spLocks noGrp="1"/>
          </p:cNvSpPr>
          <p:nvPr>
            <p:ph type="sldNum" sz="quarter" idx="10"/>
          </p:nvPr>
        </p:nvSpPr>
        <p:spPr/>
        <p:txBody>
          <a:bodyPr/>
          <a:lstStyle/>
          <a:p>
            <a:pPr defTabSz="914355">
              <a:defRPr/>
            </a:pPr>
            <a:fld id="{F50C3D00-B2F6-4D83-A049-FE51B6E62AD3}" type="slidenum">
              <a:rPr lang="en-US" sz="1300">
                <a:solidFill>
                  <a:srgbClr val="000000"/>
                </a:solidFill>
              </a:rPr>
              <a:pPr defTabSz="914355">
                <a:defRPr/>
              </a:pPr>
              <a:t>9</a:t>
            </a:fld>
            <a:endParaRPr lang="en-US" sz="1300">
              <a:solidFill>
                <a:srgbClr val="000000"/>
              </a:solidFill>
            </a:endParaRPr>
          </a:p>
        </p:txBody>
      </p:sp>
    </p:spTree>
    <p:extLst>
      <p:ext uri="{BB962C8B-B14F-4D97-AF65-F5344CB8AC3E}">
        <p14:creationId xmlns:p14="http://schemas.microsoft.com/office/powerpoint/2010/main" val="3245492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3075" name="Rectangle 3"/>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5" name="Date Placeholder 4"/>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2"/>
                </a:solidFill>
                <a:latin typeface="Verdana" pitchFamily="64" charset="0"/>
                <a:ea typeface="ＭＳ Ｐゴシック" pitchFamily="64" charset="-128"/>
                <a:cs typeface="ＭＳ Ｐゴシック" pitchFamily="64" charset="-128"/>
              </a:defRPr>
            </a:lvl1pPr>
          </a:lstStyle>
          <a:p>
            <a:pPr>
              <a:defRPr/>
            </a:pPr>
            <a:endParaRPr lang="en-US" dirty="0"/>
          </a:p>
        </p:txBody>
      </p:sp>
      <p:pic>
        <p:nvPicPr>
          <p:cNvPr id="2" name="Picture 1" descr="logo_orange_cmy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2831" y="455052"/>
            <a:ext cx="1380522" cy="1059359"/>
          </a:xfrm>
          <a:prstGeom prst="rect">
            <a:avLst/>
          </a:prstGeom>
        </p:spPr>
      </p:pic>
      <p:pic>
        <p:nvPicPr>
          <p:cNvPr id="3" name="Picture 2" descr="logo_areaoffocus_allboldorange_cmyk.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48714" y="1062264"/>
            <a:ext cx="1660072" cy="45100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INVISSIBLE BOY 2020 PROJECT CORNERSTONE</a:t>
            </a:r>
            <a:endParaRPr lang="en-US" dirty="0">
              <a:solidFill>
                <a:schemeClr val="bg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INVISSIBLE BOY 2020 PROJECT CORNERSTONE</a:t>
            </a:r>
            <a:endParaRPr lang="en-US" dirty="0">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3075" name="Rectangle 3"/>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5" name="Date Placeholder 4"/>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2"/>
                </a:solidFill>
                <a:latin typeface="Verdana" pitchFamily="64" charset="0"/>
                <a:ea typeface="ＭＳ Ｐゴシック" pitchFamily="64" charset="-128"/>
                <a:cs typeface="ＭＳ Ｐゴシック" pitchFamily="64" charset="-128"/>
              </a:defRPr>
            </a:lvl1pPr>
          </a:lstStyle>
          <a:p>
            <a:pPr>
              <a:defRPr/>
            </a:pPr>
            <a:endParaRPr lang="en-US"/>
          </a:p>
        </p:txBody>
      </p:sp>
      <p:pic>
        <p:nvPicPr>
          <p:cNvPr id="2" name="Picture 1" descr="logo_orange_cmy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2831" y="455052"/>
            <a:ext cx="1380522" cy="1059359"/>
          </a:xfrm>
          <a:prstGeom prst="rect">
            <a:avLst/>
          </a:prstGeom>
        </p:spPr>
      </p:pic>
      <p:pic>
        <p:nvPicPr>
          <p:cNvPr id="3" name="Picture 2" descr="logo_areaoffocus_allboldorange_cmyk.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48714" y="1062264"/>
            <a:ext cx="1660072" cy="451003"/>
          </a:xfrm>
          <a:prstGeom prst="rect">
            <a:avLst/>
          </a:prstGeom>
        </p:spPr>
      </p:pic>
    </p:spTree>
    <p:extLst>
      <p:ext uri="{BB962C8B-B14F-4D97-AF65-F5344CB8AC3E}">
        <p14:creationId xmlns:p14="http://schemas.microsoft.com/office/powerpoint/2010/main" val="1707049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ENEMY PIE|  ©2019 YMCA/Project Cornerstone </a:t>
            </a:r>
            <a:endParaRPr lang="en-US">
              <a:solidFill>
                <a:schemeClr val="bg2"/>
              </a:solidFill>
            </a:endParaRPr>
          </a:p>
        </p:txBody>
      </p:sp>
    </p:spTree>
    <p:extLst>
      <p:ext uri="{BB962C8B-B14F-4D97-AF65-F5344CB8AC3E}">
        <p14:creationId xmlns:p14="http://schemas.microsoft.com/office/powerpoint/2010/main" val="140393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474F9A76-05EC-4927-B4A2-A8CE3023F9C5}"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ENEMY PIE|  ©2019 YMCA/Project Cornerstone </a:t>
            </a:r>
            <a:endParaRPr lang="en-US">
              <a:solidFill>
                <a:schemeClr val="bg2"/>
              </a:solidFill>
            </a:endParaRPr>
          </a:p>
        </p:txBody>
      </p:sp>
    </p:spTree>
    <p:extLst>
      <p:ext uri="{BB962C8B-B14F-4D97-AF65-F5344CB8AC3E}">
        <p14:creationId xmlns:p14="http://schemas.microsoft.com/office/powerpoint/2010/main" val="3540787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ENEMY PIE|  ©2019 YMCA/Project Cornerstone </a:t>
            </a:r>
            <a:endParaRPr lang="en-US">
              <a:solidFill>
                <a:schemeClr val="bg2"/>
              </a:solidFill>
            </a:endParaRPr>
          </a:p>
        </p:txBody>
      </p:sp>
    </p:spTree>
    <p:extLst>
      <p:ext uri="{BB962C8B-B14F-4D97-AF65-F5344CB8AC3E}">
        <p14:creationId xmlns:p14="http://schemas.microsoft.com/office/powerpoint/2010/main" val="1627684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ENEMY PIE|  ©2019 YMCA/Project Cornerstone </a:t>
            </a:r>
            <a:endParaRPr lang="en-US">
              <a:solidFill>
                <a:schemeClr val="bg2"/>
              </a:solidFill>
            </a:endParaRPr>
          </a:p>
        </p:txBody>
      </p:sp>
    </p:spTree>
    <p:extLst>
      <p:ext uri="{BB962C8B-B14F-4D97-AF65-F5344CB8AC3E}">
        <p14:creationId xmlns:p14="http://schemas.microsoft.com/office/powerpoint/2010/main" val="1229773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ENEMY PIE|  ©2019 YMCA/Project Cornerstone </a:t>
            </a:r>
            <a:endParaRPr lang="en-US">
              <a:solidFill>
                <a:schemeClr val="bg2"/>
              </a:solidFill>
            </a:endParaRPr>
          </a:p>
        </p:txBody>
      </p:sp>
    </p:spTree>
    <p:extLst>
      <p:ext uri="{BB962C8B-B14F-4D97-AF65-F5344CB8AC3E}">
        <p14:creationId xmlns:p14="http://schemas.microsoft.com/office/powerpoint/2010/main" val="2081434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ENEMY PIE|  ©2019 YMCA/Project Cornerstone </a:t>
            </a:r>
            <a:endParaRPr lang="en-US">
              <a:solidFill>
                <a:schemeClr val="bg2"/>
              </a:solidFill>
            </a:endParaRPr>
          </a:p>
        </p:txBody>
      </p:sp>
    </p:spTree>
    <p:extLst>
      <p:ext uri="{BB962C8B-B14F-4D97-AF65-F5344CB8AC3E}">
        <p14:creationId xmlns:p14="http://schemas.microsoft.com/office/powerpoint/2010/main" val="1342243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ENEMY PIE|  ©2019 YMCA/Project Cornerstone </a:t>
            </a:r>
            <a:endParaRPr lang="en-US">
              <a:solidFill>
                <a:schemeClr val="bg2"/>
              </a:solidFill>
            </a:endParaRPr>
          </a:p>
        </p:txBody>
      </p:sp>
    </p:spTree>
    <p:extLst>
      <p:ext uri="{BB962C8B-B14F-4D97-AF65-F5344CB8AC3E}">
        <p14:creationId xmlns:p14="http://schemas.microsoft.com/office/powerpoint/2010/main" val="14624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INVISSIBLE BOY 2020 PROJECT CORNERSTONE</a:t>
            </a:r>
            <a:endParaRPr lang="en-US" dirty="0">
              <a:solidFill>
                <a:schemeClr val="bg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ENEMY PIE|  ©2019 YMCA/Project Cornerstone </a:t>
            </a:r>
            <a:endParaRPr lang="en-US">
              <a:solidFill>
                <a:schemeClr val="bg2"/>
              </a:solidFill>
            </a:endParaRPr>
          </a:p>
        </p:txBody>
      </p:sp>
    </p:spTree>
    <p:extLst>
      <p:ext uri="{BB962C8B-B14F-4D97-AF65-F5344CB8AC3E}">
        <p14:creationId xmlns:p14="http://schemas.microsoft.com/office/powerpoint/2010/main" val="3466886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ENEMY PIE|  ©2019 YMCA/Project Cornerstone </a:t>
            </a:r>
            <a:endParaRPr lang="en-US">
              <a:solidFill>
                <a:schemeClr val="bg2"/>
              </a:solidFill>
            </a:endParaRPr>
          </a:p>
        </p:txBody>
      </p:sp>
    </p:spTree>
    <p:extLst>
      <p:ext uri="{BB962C8B-B14F-4D97-AF65-F5344CB8AC3E}">
        <p14:creationId xmlns:p14="http://schemas.microsoft.com/office/powerpoint/2010/main" val="1353791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ENEMY PIE|  ©2019 YMCA/Project Cornerstone </a:t>
            </a:r>
            <a:endParaRPr lang="en-US">
              <a:solidFill>
                <a:schemeClr val="bg2"/>
              </a:solidFill>
            </a:endParaRPr>
          </a:p>
        </p:txBody>
      </p:sp>
    </p:spTree>
    <p:extLst>
      <p:ext uri="{BB962C8B-B14F-4D97-AF65-F5344CB8AC3E}">
        <p14:creationId xmlns:p14="http://schemas.microsoft.com/office/powerpoint/2010/main" val="2162899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3075" name="Rectangle 3"/>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5" name="Date Placeholder 4"/>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2"/>
                </a:solidFill>
                <a:latin typeface="Verdana" pitchFamily="64" charset="0"/>
                <a:ea typeface="ＭＳ Ｐゴシック" pitchFamily="64" charset="-128"/>
                <a:cs typeface="ＭＳ Ｐゴシック" pitchFamily="64" charset="-128"/>
              </a:defRPr>
            </a:lvl1pPr>
          </a:lstStyle>
          <a:p>
            <a:pPr>
              <a:defRPr/>
            </a:pPr>
            <a:endParaRPr lang="en-US"/>
          </a:p>
        </p:txBody>
      </p:sp>
      <p:pic>
        <p:nvPicPr>
          <p:cNvPr id="2" name="Picture 1" descr="logo_orange_cmy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2831" y="455052"/>
            <a:ext cx="1380522" cy="1059359"/>
          </a:xfrm>
          <a:prstGeom prst="rect">
            <a:avLst/>
          </a:prstGeom>
        </p:spPr>
      </p:pic>
      <p:pic>
        <p:nvPicPr>
          <p:cNvPr id="3" name="Picture 2" descr="logo_areaoffocus_allboldorange_cmyk.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48714" y="1062264"/>
            <a:ext cx="1660072" cy="451003"/>
          </a:xfrm>
          <a:prstGeom prst="rect">
            <a:avLst/>
          </a:prstGeom>
        </p:spPr>
      </p:pic>
    </p:spTree>
    <p:extLst>
      <p:ext uri="{BB962C8B-B14F-4D97-AF65-F5344CB8AC3E}">
        <p14:creationId xmlns:p14="http://schemas.microsoft.com/office/powerpoint/2010/main" val="4243787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RENÉ HAS TWO LAST NAMES |  ©2022 YMCA/Project Cornerstone </a:t>
            </a:r>
            <a:endParaRPr lang="en-US" dirty="0">
              <a:solidFill>
                <a:schemeClr val="bg2"/>
              </a:solidFill>
            </a:endParaRPr>
          </a:p>
        </p:txBody>
      </p:sp>
    </p:spTree>
    <p:extLst>
      <p:ext uri="{BB962C8B-B14F-4D97-AF65-F5344CB8AC3E}">
        <p14:creationId xmlns:p14="http://schemas.microsoft.com/office/powerpoint/2010/main" val="1853582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474F9A76-05EC-4927-B4A2-A8CE3023F9C5}"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RENÉ HAS TWO LAST NAMES |  ©2022 YMCA/Project Cornerstone </a:t>
            </a:r>
            <a:endParaRPr lang="en-US" dirty="0">
              <a:solidFill>
                <a:schemeClr val="bg2"/>
              </a:solidFill>
            </a:endParaRPr>
          </a:p>
        </p:txBody>
      </p:sp>
    </p:spTree>
    <p:extLst>
      <p:ext uri="{BB962C8B-B14F-4D97-AF65-F5344CB8AC3E}">
        <p14:creationId xmlns:p14="http://schemas.microsoft.com/office/powerpoint/2010/main" val="3700687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RENÉ HAS TWO LAST NAMES |  ©2022 YMCA/Project Cornerstone </a:t>
            </a:r>
            <a:endParaRPr lang="en-US" dirty="0">
              <a:solidFill>
                <a:schemeClr val="bg2"/>
              </a:solidFill>
            </a:endParaRPr>
          </a:p>
        </p:txBody>
      </p:sp>
    </p:spTree>
    <p:extLst>
      <p:ext uri="{BB962C8B-B14F-4D97-AF65-F5344CB8AC3E}">
        <p14:creationId xmlns:p14="http://schemas.microsoft.com/office/powerpoint/2010/main" val="909549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RENÉ HAS TWO LAST NAMES |  ©2022 YMCA/Project Cornerstone </a:t>
            </a:r>
            <a:endParaRPr lang="en-US" dirty="0">
              <a:solidFill>
                <a:schemeClr val="bg2"/>
              </a:solidFill>
            </a:endParaRPr>
          </a:p>
        </p:txBody>
      </p:sp>
    </p:spTree>
    <p:extLst>
      <p:ext uri="{BB962C8B-B14F-4D97-AF65-F5344CB8AC3E}">
        <p14:creationId xmlns:p14="http://schemas.microsoft.com/office/powerpoint/2010/main" val="4197127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RENÉ HAS TWO LAST NAMES |  ©2022 YMCA/Project Cornerstone </a:t>
            </a:r>
            <a:endParaRPr lang="en-US" dirty="0">
              <a:solidFill>
                <a:schemeClr val="bg2"/>
              </a:solidFill>
            </a:endParaRPr>
          </a:p>
        </p:txBody>
      </p:sp>
    </p:spTree>
    <p:extLst>
      <p:ext uri="{BB962C8B-B14F-4D97-AF65-F5344CB8AC3E}">
        <p14:creationId xmlns:p14="http://schemas.microsoft.com/office/powerpoint/2010/main" val="3371814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RENÉ HAS TWO LAST NAMES |  ©2022 YMCA/Project Cornerstone </a:t>
            </a:r>
            <a:endParaRPr lang="en-US" dirty="0">
              <a:solidFill>
                <a:schemeClr val="bg2"/>
              </a:solidFill>
            </a:endParaRPr>
          </a:p>
        </p:txBody>
      </p:sp>
    </p:spTree>
    <p:extLst>
      <p:ext uri="{BB962C8B-B14F-4D97-AF65-F5344CB8AC3E}">
        <p14:creationId xmlns:p14="http://schemas.microsoft.com/office/powerpoint/2010/main" val="31303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474F9A76-05EC-4927-B4A2-A8CE3023F9C5}"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INVISSIBLE BOY 2020 PROJECT CORNERSTONE</a:t>
            </a:r>
            <a:endParaRPr lang="en-US" dirty="0">
              <a:solidFill>
                <a:schemeClr val="bg2"/>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RENÉ HAS TWO LAST NAMES |  ©2022 YMCA/Project Cornerstone </a:t>
            </a:r>
            <a:endParaRPr lang="en-US" dirty="0">
              <a:solidFill>
                <a:schemeClr val="bg2"/>
              </a:solidFill>
            </a:endParaRPr>
          </a:p>
        </p:txBody>
      </p:sp>
    </p:spTree>
    <p:extLst>
      <p:ext uri="{BB962C8B-B14F-4D97-AF65-F5344CB8AC3E}">
        <p14:creationId xmlns:p14="http://schemas.microsoft.com/office/powerpoint/2010/main" val="733913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RENÉ HAS TWO LAST NAMES |  ©2022 YMCA/Project Cornerstone </a:t>
            </a:r>
            <a:endParaRPr lang="en-US" dirty="0">
              <a:solidFill>
                <a:schemeClr val="bg2"/>
              </a:solidFill>
            </a:endParaRPr>
          </a:p>
        </p:txBody>
      </p:sp>
    </p:spTree>
    <p:extLst>
      <p:ext uri="{BB962C8B-B14F-4D97-AF65-F5344CB8AC3E}">
        <p14:creationId xmlns:p14="http://schemas.microsoft.com/office/powerpoint/2010/main" val="3098243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RENÉ HAS TWO LAST NAMES |  ©2022 YMCA/Project Cornerstone </a:t>
            </a:r>
            <a:endParaRPr lang="en-US" dirty="0">
              <a:solidFill>
                <a:schemeClr val="bg2"/>
              </a:solidFill>
            </a:endParaRPr>
          </a:p>
        </p:txBody>
      </p:sp>
    </p:spTree>
    <p:extLst>
      <p:ext uri="{BB962C8B-B14F-4D97-AF65-F5344CB8AC3E}">
        <p14:creationId xmlns:p14="http://schemas.microsoft.com/office/powerpoint/2010/main" val="749005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RENÉ HAS TWO LAST NAMES |  ©2022 YMCA/Project Cornerstone </a:t>
            </a:r>
            <a:endParaRPr lang="en-US" dirty="0">
              <a:solidFill>
                <a:schemeClr val="bg2"/>
              </a:solidFill>
            </a:endParaRPr>
          </a:p>
        </p:txBody>
      </p:sp>
    </p:spTree>
    <p:extLst>
      <p:ext uri="{BB962C8B-B14F-4D97-AF65-F5344CB8AC3E}">
        <p14:creationId xmlns:p14="http://schemas.microsoft.com/office/powerpoint/2010/main" val="3378761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3075" name="Rectangle 3"/>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5" name="Date Placeholder 4"/>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2"/>
                </a:solidFill>
                <a:latin typeface="Verdana" pitchFamily="64" charset="0"/>
                <a:ea typeface="ＭＳ Ｐゴシック" pitchFamily="64" charset="-128"/>
                <a:cs typeface="ＭＳ Ｐゴシック" pitchFamily="64" charset="-128"/>
              </a:defRPr>
            </a:lvl1pPr>
          </a:lstStyle>
          <a:p>
            <a:pPr>
              <a:defRPr/>
            </a:pPr>
            <a:endParaRPr lang="en-US"/>
          </a:p>
        </p:txBody>
      </p:sp>
      <p:pic>
        <p:nvPicPr>
          <p:cNvPr id="2" name="Picture 1" descr="logo_orange_cmy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2831" y="455052"/>
            <a:ext cx="1380522" cy="1059359"/>
          </a:xfrm>
          <a:prstGeom prst="rect">
            <a:avLst/>
          </a:prstGeom>
        </p:spPr>
      </p:pic>
      <p:pic>
        <p:nvPicPr>
          <p:cNvPr id="3" name="Picture 2" descr="logo_areaoffocus_allboldorange_cmyk.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48714" y="1062264"/>
            <a:ext cx="1660072" cy="451003"/>
          </a:xfrm>
          <a:prstGeom prst="rect">
            <a:avLst/>
          </a:prstGeom>
        </p:spPr>
      </p:pic>
    </p:spTree>
    <p:extLst>
      <p:ext uri="{BB962C8B-B14F-4D97-AF65-F5344CB8AC3E}">
        <p14:creationId xmlns:p14="http://schemas.microsoft.com/office/powerpoint/2010/main" val="3203315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2296636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474F9A76-05EC-4927-B4A2-A8CE3023F9C5}"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136134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253887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13309508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426143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INVISSIBLE BOY 2020 PROJECT CORNERSTONE</a:t>
            </a:r>
            <a:endParaRPr lang="en-US" dirty="0">
              <a:solidFill>
                <a:schemeClr val="bg2"/>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4152306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27375556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3149531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1798002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76581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INVISSIBLE BOY 2020 PROJECT CORNERSTONE</a:t>
            </a:r>
            <a:endParaRPr lang="en-US" dirty="0">
              <a:solidFill>
                <a:schemeClr val="bg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INVISSIBLE BOY 2020 PROJECT CORNERSTONE</a:t>
            </a:r>
            <a:endParaRPr lang="en-US"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INVISSIBLE BOY 2020 PROJECT CORNERSTONE</a:t>
            </a:r>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INVISSIBLE BOY 2020 PROJECT CORNERSTONE</a:t>
            </a:r>
            <a:endParaRPr lang="en-US" dirty="0">
              <a:solidFill>
                <a:schemeClr val="bg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INVISSIBLE BOY 2020 PROJECT CORNERSTONE</a:t>
            </a:r>
            <a:endParaRPr lang="en-US" dirty="0">
              <a:solidFill>
                <a:schemeClr val="bg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a:pPr>
                <a:defRPr/>
              </a:pPr>
              <a:t>‹#›</a:t>
            </a:fld>
            <a:endParaRPr lang="en-US" dirty="0"/>
          </a:p>
        </p:txBody>
      </p:sp>
      <p:sp>
        <p:nvSpPr>
          <p:cNvPr id="1034" name="Rectangle 10"/>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r>
              <a:rPr lang="en-US"/>
              <a:t>INVISSIBLE BOY 2020 PROJECT CORNERSTONE</a:t>
            </a:r>
            <a:endParaRPr lang="en-US"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spcBef>
          <a:spcPct val="0"/>
        </a:spcBef>
        <a:spcAft>
          <a:spcPct val="0"/>
        </a:spcAft>
        <a:defRPr sz="2600" b="1">
          <a:solidFill>
            <a:schemeClr val="folHlink"/>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50000"/>
        </a:spcBef>
        <a:spcAft>
          <a:spcPct val="0"/>
        </a:spcAft>
        <a:defRPr>
          <a:solidFill>
            <a:schemeClr val="bg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bg2"/>
          </a:solidFill>
          <a:latin typeface="+mn-lt"/>
          <a:ea typeface="+mn-ea"/>
        </a:defRPr>
      </a:lvl2pPr>
      <a:lvl3pPr marL="693738" indent="-228600" algn="l" rtl="0" eaLnBrk="1" fontAlgn="base" hangingPunct="1">
        <a:spcBef>
          <a:spcPct val="25000"/>
        </a:spcBef>
        <a:spcAft>
          <a:spcPct val="0"/>
        </a:spcAft>
        <a:buChar char="–"/>
        <a:defRPr>
          <a:solidFill>
            <a:schemeClr val="bg2"/>
          </a:solidFill>
          <a:latin typeface="+mn-lt"/>
          <a:ea typeface="+mn-ea"/>
        </a:defRPr>
      </a:lvl3pPr>
      <a:lvl4pPr marL="1120775" indent="-228600" algn="l" rtl="0" eaLnBrk="1" fontAlgn="base" hangingPunct="1">
        <a:spcBef>
          <a:spcPct val="25000"/>
        </a:spcBef>
        <a:spcAft>
          <a:spcPct val="0"/>
        </a:spcAft>
        <a:buSzPct val="80000"/>
        <a:buChar char="•"/>
        <a:defRPr>
          <a:solidFill>
            <a:schemeClr val="bg2"/>
          </a:solidFill>
          <a:latin typeface="+mn-lt"/>
          <a:ea typeface="+mn-ea"/>
        </a:defRPr>
      </a:lvl4pPr>
      <a:lvl5pPr marL="1608138" indent="-228600" algn="l" rtl="0" eaLnBrk="1" fontAlgn="base" hangingPunct="1">
        <a:spcBef>
          <a:spcPct val="25000"/>
        </a:spcBef>
        <a:spcAft>
          <a:spcPct val="0"/>
        </a:spcAft>
        <a:buChar char="–"/>
        <a:defRPr>
          <a:solidFill>
            <a:schemeClr val="bg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a:pPr>
                <a:defRPr/>
              </a:pPr>
              <a:t>‹#›</a:t>
            </a:fld>
            <a:endParaRPr lang="en-US"/>
          </a:p>
        </p:txBody>
      </p:sp>
      <p:sp>
        <p:nvSpPr>
          <p:cNvPr id="1034" name="Rectangle 10"/>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r>
              <a:rPr lang="en-US"/>
              <a:t>ENEMY PIE|  ©2019 YMCA/Project Cornerstone </a:t>
            </a:r>
            <a:endParaRPr lang="en-US">
              <a:solidFill>
                <a:schemeClr val="bg2"/>
              </a:solidFill>
            </a:endParaRPr>
          </a:p>
        </p:txBody>
      </p:sp>
    </p:spTree>
    <p:extLst>
      <p:ext uri="{BB962C8B-B14F-4D97-AF65-F5344CB8AC3E}">
        <p14:creationId xmlns:p14="http://schemas.microsoft.com/office/powerpoint/2010/main" val="1600690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sz="2600" b="1">
          <a:solidFill>
            <a:schemeClr val="folHlink"/>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50000"/>
        </a:spcBef>
        <a:spcAft>
          <a:spcPct val="0"/>
        </a:spcAft>
        <a:defRPr>
          <a:solidFill>
            <a:schemeClr val="bg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bg2"/>
          </a:solidFill>
          <a:latin typeface="+mn-lt"/>
          <a:ea typeface="+mn-ea"/>
        </a:defRPr>
      </a:lvl2pPr>
      <a:lvl3pPr marL="693738" indent="-228600" algn="l" rtl="0" eaLnBrk="1" fontAlgn="base" hangingPunct="1">
        <a:spcBef>
          <a:spcPct val="25000"/>
        </a:spcBef>
        <a:spcAft>
          <a:spcPct val="0"/>
        </a:spcAft>
        <a:buChar char="–"/>
        <a:defRPr>
          <a:solidFill>
            <a:schemeClr val="bg2"/>
          </a:solidFill>
          <a:latin typeface="+mn-lt"/>
          <a:ea typeface="+mn-ea"/>
        </a:defRPr>
      </a:lvl3pPr>
      <a:lvl4pPr marL="1120775" indent="-228600" algn="l" rtl="0" eaLnBrk="1" fontAlgn="base" hangingPunct="1">
        <a:spcBef>
          <a:spcPct val="25000"/>
        </a:spcBef>
        <a:spcAft>
          <a:spcPct val="0"/>
        </a:spcAft>
        <a:buSzPct val="80000"/>
        <a:buChar char="•"/>
        <a:defRPr>
          <a:solidFill>
            <a:schemeClr val="bg2"/>
          </a:solidFill>
          <a:latin typeface="+mn-lt"/>
          <a:ea typeface="+mn-ea"/>
        </a:defRPr>
      </a:lvl4pPr>
      <a:lvl5pPr marL="1608138" indent="-228600" algn="l" rtl="0" eaLnBrk="1" fontAlgn="base" hangingPunct="1">
        <a:spcBef>
          <a:spcPct val="25000"/>
        </a:spcBef>
        <a:spcAft>
          <a:spcPct val="0"/>
        </a:spcAft>
        <a:buChar char="–"/>
        <a:defRPr>
          <a:solidFill>
            <a:schemeClr val="bg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a:pPr>
                <a:defRPr/>
              </a:pPr>
              <a:t>‹#›</a:t>
            </a:fld>
            <a:endParaRPr lang="en-US"/>
          </a:p>
        </p:txBody>
      </p:sp>
      <p:sp>
        <p:nvSpPr>
          <p:cNvPr id="1034" name="Rectangle 10"/>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r>
              <a:rPr lang="en-US" dirty="0"/>
              <a:t>RENÉ HAS TWO LAST NAMES |  ©2022 YMCA/Project Cornerstone </a:t>
            </a:r>
            <a:endParaRPr lang="en-US" dirty="0">
              <a:solidFill>
                <a:schemeClr val="bg2"/>
              </a:solidFill>
            </a:endParaRPr>
          </a:p>
        </p:txBody>
      </p:sp>
    </p:spTree>
    <p:extLst>
      <p:ext uri="{BB962C8B-B14F-4D97-AF65-F5344CB8AC3E}">
        <p14:creationId xmlns:p14="http://schemas.microsoft.com/office/powerpoint/2010/main" val="1125505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fontAlgn="base" hangingPunct="1">
        <a:spcBef>
          <a:spcPct val="0"/>
        </a:spcBef>
        <a:spcAft>
          <a:spcPct val="0"/>
        </a:spcAft>
        <a:defRPr sz="2600" b="1">
          <a:solidFill>
            <a:schemeClr val="folHlink"/>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50000"/>
        </a:spcBef>
        <a:spcAft>
          <a:spcPct val="0"/>
        </a:spcAft>
        <a:defRPr>
          <a:solidFill>
            <a:schemeClr val="bg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bg2"/>
          </a:solidFill>
          <a:latin typeface="+mn-lt"/>
          <a:ea typeface="+mn-ea"/>
        </a:defRPr>
      </a:lvl2pPr>
      <a:lvl3pPr marL="693738" indent="-228600" algn="l" rtl="0" eaLnBrk="1" fontAlgn="base" hangingPunct="1">
        <a:spcBef>
          <a:spcPct val="25000"/>
        </a:spcBef>
        <a:spcAft>
          <a:spcPct val="0"/>
        </a:spcAft>
        <a:buChar char="–"/>
        <a:defRPr>
          <a:solidFill>
            <a:schemeClr val="bg2"/>
          </a:solidFill>
          <a:latin typeface="+mn-lt"/>
          <a:ea typeface="+mn-ea"/>
        </a:defRPr>
      </a:lvl3pPr>
      <a:lvl4pPr marL="1120775" indent="-228600" algn="l" rtl="0" eaLnBrk="1" fontAlgn="base" hangingPunct="1">
        <a:spcBef>
          <a:spcPct val="25000"/>
        </a:spcBef>
        <a:spcAft>
          <a:spcPct val="0"/>
        </a:spcAft>
        <a:buSzPct val="80000"/>
        <a:buChar char="•"/>
        <a:defRPr>
          <a:solidFill>
            <a:schemeClr val="bg2"/>
          </a:solidFill>
          <a:latin typeface="+mn-lt"/>
          <a:ea typeface="+mn-ea"/>
        </a:defRPr>
      </a:lvl4pPr>
      <a:lvl5pPr marL="1608138" indent="-228600" algn="l" rtl="0" eaLnBrk="1" fontAlgn="base" hangingPunct="1">
        <a:spcBef>
          <a:spcPct val="25000"/>
        </a:spcBef>
        <a:spcAft>
          <a:spcPct val="0"/>
        </a:spcAft>
        <a:buChar char="–"/>
        <a:defRPr>
          <a:solidFill>
            <a:schemeClr val="bg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a:pPr>
                <a:defRPr/>
              </a:pPr>
              <a:t>‹#›</a:t>
            </a:fld>
            <a:endParaRPr lang="en-US"/>
          </a:p>
        </p:txBody>
      </p:sp>
      <p:sp>
        <p:nvSpPr>
          <p:cNvPr id="1034" name="Rectangle 10"/>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10991834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fontAlgn="base" hangingPunct="1">
        <a:spcBef>
          <a:spcPct val="0"/>
        </a:spcBef>
        <a:spcAft>
          <a:spcPct val="0"/>
        </a:spcAft>
        <a:defRPr sz="2600" b="1">
          <a:solidFill>
            <a:schemeClr val="folHlink"/>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50000"/>
        </a:spcBef>
        <a:spcAft>
          <a:spcPct val="0"/>
        </a:spcAft>
        <a:defRPr>
          <a:solidFill>
            <a:schemeClr val="bg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bg2"/>
          </a:solidFill>
          <a:latin typeface="+mn-lt"/>
          <a:ea typeface="+mn-ea"/>
        </a:defRPr>
      </a:lvl2pPr>
      <a:lvl3pPr marL="693738" indent="-228600" algn="l" rtl="0" eaLnBrk="1" fontAlgn="base" hangingPunct="1">
        <a:spcBef>
          <a:spcPct val="25000"/>
        </a:spcBef>
        <a:spcAft>
          <a:spcPct val="0"/>
        </a:spcAft>
        <a:buChar char="–"/>
        <a:defRPr>
          <a:solidFill>
            <a:schemeClr val="bg2"/>
          </a:solidFill>
          <a:latin typeface="+mn-lt"/>
          <a:ea typeface="+mn-ea"/>
        </a:defRPr>
      </a:lvl3pPr>
      <a:lvl4pPr marL="1120775" indent="-228600" algn="l" rtl="0" eaLnBrk="1" fontAlgn="base" hangingPunct="1">
        <a:spcBef>
          <a:spcPct val="25000"/>
        </a:spcBef>
        <a:spcAft>
          <a:spcPct val="0"/>
        </a:spcAft>
        <a:buSzPct val="80000"/>
        <a:buChar char="•"/>
        <a:defRPr>
          <a:solidFill>
            <a:schemeClr val="bg2"/>
          </a:solidFill>
          <a:latin typeface="+mn-lt"/>
          <a:ea typeface="+mn-ea"/>
        </a:defRPr>
      </a:lvl4pPr>
      <a:lvl5pPr marL="1608138" indent="-228600" algn="l" rtl="0" eaLnBrk="1" fontAlgn="base" hangingPunct="1">
        <a:spcBef>
          <a:spcPct val="25000"/>
        </a:spcBef>
        <a:spcAft>
          <a:spcPct val="0"/>
        </a:spcAft>
        <a:buChar char="–"/>
        <a:defRPr>
          <a:solidFill>
            <a:schemeClr val="bg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ctrTitle"/>
          </p:nvPr>
        </p:nvSpPr>
        <p:spPr/>
        <p:txBody>
          <a:bodyPr/>
          <a:lstStyle/>
          <a:p>
            <a:pPr algn="ctr" eaLnBrk="1" hangingPunct="1"/>
            <a:r>
              <a:rPr lang="en-US" dirty="0"/>
              <a:t>I Wish You Knew</a:t>
            </a:r>
            <a:br>
              <a:rPr lang="en-US" dirty="0"/>
            </a:br>
            <a:r>
              <a:rPr lang="en-US" dirty="0" err="1"/>
              <a:t>Ojalá</a:t>
            </a:r>
            <a:r>
              <a:rPr lang="en-US" dirty="0"/>
              <a:t> </a:t>
            </a:r>
            <a:r>
              <a:rPr lang="en-US" dirty="0" err="1"/>
              <a:t>Supieras</a:t>
            </a:r>
            <a:endParaRPr lang="en-US" dirty="0"/>
          </a:p>
        </p:txBody>
      </p:sp>
      <p:sp>
        <p:nvSpPr>
          <p:cNvPr id="124933" name="Rectangle 3"/>
          <p:cNvSpPr>
            <a:spLocks noGrp="1" noChangeArrowheads="1"/>
          </p:cNvSpPr>
          <p:nvPr>
            <p:ph type="subTitle" idx="1"/>
          </p:nvPr>
        </p:nvSpPr>
        <p:spPr>
          <a:xfrm>
            <a:off x="338138" y="3875088"/>
            <a:ext cx="3189287" cy="468312"/>
          </a:xfrm>
        </p:spPr>
        <p:txBody>
          <a:bodyPr/>
          <a:lstStyle/>
          <a:p>
            <a:pPr marL="0" indent="0" eaLnBrk="1" hangingPunct="1"/>
            <a:r>
              <a:rPr lang="en-US" dirty="0"/>
              <a:t>ABC CHAMPION YEAR LESSON 2 PROJECT CORNERSTONE</a:t>
            </a:r>
          </a:p>
        </p:txBody>
      </p:sp>
      <p:sp>
        <p:nvSpPr>
          <p:cNvPr id="124934" name="Rectangle 6"/>
          <p:cNvSpPr>
            <a:spLocks noChangeArrowheads="1"/>
          </p:cNvSpPr>
          <p:nvPr/>
        </p:nvSpPr>
        <p:spPr bwMode="auto">
          <a:xfrm>
            <a:off x="7202488" y="1195388"/>
            <a:ext cx="184150" cy="457200"/>
          </a:xfrm>
          <a:prstGeom prst="rect">
            <a:avLst/>
          </a:prstGeom>
          <a:noFill/>
          <a:ln w="9525">
            <a:noFill/>
            <a:miter lim="800000"/>
            <a:headEnd/>
            <a:tailEnd/>
          </a:ln>
        </p:spPr>
        <p:txBody>
          <a:bodyPr wrap="none">
            <a:prstTxWarp prst="textNoShape">
              <a:avLst/>
            </a:prstTxWarp>
            <a:spAutoFit/>
          </a:bodyPr>
          <a:lstStyle/>
          <a:p>
            <a:endParaRPr lang="en-US" dirty="0"/>
          </a:p>
        </p:txBody>
      </p:sp>
      <p:pic>
        <p:nvPicPr>
          <p:cNvPr id="8" name="Picture 7" descr="cornerstone_orange_gradient.ai"/>
          <p:cNvPicPr>
            <a:picLocks noChangeAspect="1"/>
          </p:cNvPicPr>
          <p:nvPr/>
        </p:nvPicPr>
        <p:blipFill>
          <a:blip r:embed="rId3"/>
          <a:stretch>
            <a:fillRect/>
          </a:stretch>
        </p:blipFill>
        <p:spPr>
          <a:xfrm>
            <a:off x="5727700" y="4864100"/>
            <a:ext cx="2959100" cy="1308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328612"/>
            <a:ext cx="8672945" cy="752043"/>
          </a:xfrm>
        </p:spPr>
        <p:txBody>
          <a:bodyPr/>
          <a:lstStyle/>
          <a:p>
            <a:r>
              <a:rPr lang="en-US" sz="3600" dirty="0"/>
              <a:t>Reading the Book</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dirty="0"/>
              <a:t>I Wish You Knew 2023 PROJECT CORNERSTONE</a:t>
            </a:r>
            <a:endParaRPr lang="en-US" dirty="0">
              <a:solidFill>
                <a:schemeClr val="bg2"/>
              </a:solidFill>
            </a:endParaRPr>
          </a:p>
        </p:txBody>
      </p:sp>
      <p:sp>
        <p:nvSpPr>
          <p:cNvPr id="8" name="TextBox 7">
            <a:extLst>
              <a:ext uri="{FF2B5EF4-FFF2-40B4-BE49-F238E27FC236}">
                <a16:creationId xmlns:a16="http://schemas.microsoft.com/office/drawing/2014/main" id="{1597F0E3-7E8A-90D3-51BC-584D2AEF4B22}"/>
              </a:ext>
            </a:extLst>
          </p:cNvPr>
          <p:cNvSpPr txBox="1"/>
          <p:nvPr/>
        </p:nvSpPr>
        <p:spPr>
          <a:xfrm>
            <a:off x="760413" y="1060291"/>
            <a:ext cx="7976465" cy="461664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t>How to do a picture walk to engage all students:</a:t>
            </a:r>
          </a:p>
          <a:p>
            <a:endParaRPr lang="en-US" sz="2800" dirty="0"/>
          </a:p>
          <a:p>
            <a:pPr marL="457200" indent="-457200">
              <a:buFont typeface="+mj-lt"/>
              <a:buAutoNum type="arabicPeriod"/>
            </a:pPr>
            <a:r>
              <a:rPr lang="en-US" sz="2800" dirty="0"/>
              <a:t>Show the cover and read the title.</a:t>
            </a:r>
          </a:p>
          <a:p>
            <a:pPr marL="457200" indent="-457200">
              <a:buFont typeface="+mj-lt"/>
              <a:buAutoNum type="arabicPeriod"/>
            </a:pPr>
            <a:r>
              <a:rPr lang="en-US" sz="2800" dirty="0"/>
              <a:t>Ask what they think the story will be about.</a:t>
            </a:r>
          </a:p>
          <a:p>
            <a:pPr marL="457200" indent="-457200">
              <a:buFont typeface="+mj-lt"/>
              <a:buAutoNum type="arabicPeriod"/>
            </a:pPr>
            <a:r>
              <a:rPr lang="en-US" sz="2800" dirty="0"/>
              <a:t>Flip through the book or a few pages, without reading a word.</a:t>
            </a:r>
          </a:p>
          <a:p>
            <a:pPr marL="457200" indent="-457200">
              <a:buFont typeface="+mj-lt"/>
              <a:buAutoNum type="arabicPeriod"/>
            </a:pPr>
            <a:r>
              <a:rPr lang="en-US" sz="2800" dirty="0"/>
              <a:t>Ask questions about each picture.</a:t>
            </a:r>
          </a:p>
          <a:p>
            <a:pPr marL="457200" indent="-457200">
              <a:buFont typeface="+mj-lt"/>
              <a:buAutoNum type="arabicPeriod"/>
            </a:pPr>
            <a:r>
              <a:rPr lang="en-US" sz="2800" dirty="0"/>
              <a:t>Describe what they see.</a:t>
            </a:r>
          </a:p>
        </p:txBody>
      </p:sp>
      <p:pic>
        <p:nvPicPr>
          <p:cNvPr id="6" name="Picture 5">
            <a:extLst>
              <a:ext uri="{FF2B5EF4-FFF2-40B4-BE49-F238E27FC236}">
                <a16:creationId xmlns:a16="http://schemas.microsoft.com/office/drawing/2014/main" id="{B81C0180-16C2-1C10-C8DD-1BF03D8665DF}"/>
              </a:ext>
            </a:extLst>
          </p:cNvPr>
          <p:cNvPicPr>
            <a:picLocks noChangeAspect="1"/>
          </p:cNvPicPr>
          <p:nvPr/>
        </p:nvPicPr>
        <p:blipFill>
          <a:blip r:embed="rId3"/>
          <a:stretch>
            <a:fillRect/>
          </a:stretch>
        </p:blipFill>
        <p:spPr>
          <a:xfrm>
            <a:off x="7724180" y="4532503"/>
            <a:ext cx="1112349" cy="1484141"/>
          </a:xfrm>
          <a:prstGeom prst="rect">
            <a:avLst/>
          </a:prstGeom>
        </p:spPr>
      </p:pic>
    </p:spTree>
    <p:extLst>
      <p:ext uri="{BB962C8B-B14F-4D97-AF65-F5344CB8AC3E}">
        <p14:creationId xmlns:p14="http://schemas.microsoft.com/office/powerpoint/2010/main" val="45817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a:p>
          <a:p>
            <a:pPr algn="ctr"/>
            <a:endParaRPr lang="en-US" sz="1000" b="1"/>
          </a:p>
          <a:p>
            <a:pPr algn="ctr"/>
            <a:endParaRPr lang="en-US" sz="1000" b="1"/>
          </a:p>
          <a:p>
            <a:pPr algn="ctr"/>
            <a:endParaRPr lang="en-US" sz="1000" b="1"/>
          </a:p>
          <a:p>
            <a:pPr algn="ctr"/>
            <a:endParaRPr lang="en-US" sz="1000" b="1"/>
          </a:p>
          <a:p>
            <a:pPr algn="ctr"/>
            <a:r>
              <a:rPr lang="en-US" sz="6000" b="1">
                <a:solidFill>
                  <a:schemeClr val="bg1"/>
                </a:solidFill>
              </a:rPr>
              <a:t>Discussing </a:t>
            </a:r>
          </a:p>
          <a:p>
            <a:pPr algn="ctr"/>
            <a:r>
              <a:rPr lang="en-US" sz="6000" b="1">
                <a:solidFill>
                  <a:schemeClr val="bg1"/>
                </a:solidFill>
              </a:rPr>
              <a:t>The Book</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356350"/>
            <a:ext cx="5014790"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Tree>
    <p:extLst>
      <p:ext uri="{BB962C8B-B14F-4D97-AF65-F5344CB8AC3E}">
        <p14:creationId xmlns:p14="http://schemas.microsoft.com/office/powerpoint/2010/main" val="49214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Discussion: 		    Grades K-2</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noProof="0"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pic>
        <p:nvPicPr>
          <p:cNvPr id="8" name="Picture 7">
            <a:extLst>
              <a:ext uri="{FF2B5EF4-FFF2-40B4-BE49-F238E27FC236}">
                <a16:creationId xmlns:a16="http://schemas.microsoft.com/office/drawing/2014/main" id="{2E3703BC-1FBA-A8DB-3C8F-BEB3175F2738}"/>
              </a:ext>
            </a:extLst>
          </p:cNvPr>
          <p:cNvPicPr>
            <a:picLocks noChangeAspect="1"/>
          </p:cNvPicPr>
          <p:nvPr/>
        </p:nvPicPr>
        <p:blipFill>
          <a:blip r:embed="rId3"/>
          <a:stretch>
            <a:fillRect/>
          </a:stretch>
        </p:blipFill>
        <p:spPr>
          <a:xfrm>
            <a:off x="802616" y="1173163"/>
            <a:ext cx="7433017" cy="4804915"/>
          </a:xfrm>
          <a:prstGeom prst="rect">
            <a:avLst/>
          </a:prstGeom>
        </p:spPr>
      </p:pic>
    </p:spTree>
    <p:extLst>
      <p:ext uri="{BB962C8B-B14F-4D97-AF65-F5344CB8AC3E}">
        <p14:creationId xmlns:p14="http://schemas.microsoft.com/office/powerpoint/2010/main" val="3100233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13</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noProof="0"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
        <p:nvSpPr>
          <p:cNvPr id="6" name="Title 1"/>
          <p:cNvSpPr>
            <a:spLocks noGrp="1"/>
          </p:cNvSpPr>
          <p:nvPr>
            <p:ph type="title"/>
          </p:nvPr>
        </p:nvSpPr>
        <p:spPr>
          <a:xfrm>
            <a:off x="234287" y="306327"/>
            <a:ext cx="8374062" cy="844550"/>
          </a:xfrm>
        </p:spPr>
        <p:txBody>
          <a:bodyPr/>
          <a:lstStyle/>
          <a:p>
            <a:r>
              <a:rPr lang="en-US" sz="3600" dirty="0"/>
              <a:t>Discussion: 		    Grades 3-6</a:t>
            </a:r>
            <a:br>
              <a:rPr lang="en-US" dirty="0"/>
            </a:br>
            <a:br>
              <a:rPr lang="en-US" dirty="0"/>
            </a:br>
            <a:endParaRPr lang="en-US" dirty="0"/>
          </a:p>
        </p:txBody>
      </p:sp>
      <p:pic>
        <p:nvPicPr>
          <p:cNvPr id="2" name="Picture 1">
            <a:extLst>
              <a:ext uri="{FF2B5EF4-FFF2-40B4-BE49-F238E27FC236}">
                <a16:creationId xmlns:a16="http://schemas.microsoft.com/office/drawing/2014/main" id="{D9B8C7E6-F176-0028-1F81-3355BA3F7A95}"/>
              </a:ext>
            </a:extLst>
          </p:cNvPr>
          <p:cNvPicPr>
            <a:picLocks noChangeAspect="1"/>
          </p:cNvPicPr>
          <p:nvPr/>
        </p:nvPicPr>
        <p:blipFill>
          <a:blip r:embed="rId3"/>
          <a:stretch>
            <a:fillRect/>
          </a:stretch>
        </p:blipFill>
        <p:spPr>
          <a:xfrm>
            <a:off x="1055077" y="1329603"/>
            <a:ext cx="7033846" cy="4551312"/>
          </a:xfrm>
          <a:prstGeom prst="rect">
            <a:avLst/>
          </a:prstGeom>
        </p:spPr>
      </p:pic>
    </p:spTree>
    <p:extLst>
      <p:ext uri="{BB962C8B-B14F-4D97-AF65-F5344CB8AC3E}">
        <p14:creationId xmlns:p14="http://schemas.microsoft.com/office/powerpoint/2010/main" val="223913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Activity Options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356350"/>
            <a:ext cx="5014790"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Tree>
    <p:extLst>
      <p:ext uri="{BB962C8B-B14F-4D97-AF65-F5344CB8AC3E}">
        <p14:creationId xmlns:p14="http://schemas.microsoft.com/office/powerpoint/2010/main" val="272183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Activity Options: 	    Grades K-2</a:t>
            </a:r>
            <a:br>
              <a:rPr lang="en-US" sz="3600" dirty="0"/>
            </a:br>
            <a:r>
              <a:rPr lang="en-US" sz="3200" dirty="0"/>
              <a:t>Who Wears This Shoe?</a:t>
            </a:r>
            <a:br>
              <a:rPr lang="en-US" sz="2800" dirty="0"/>
            </a:br>
            <a:endParaRPr lang="en-US" sz="2400"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noProof="0"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pic>
        <p:nvPicPr>
          <p:cNvPr id="3" name="Picture 2">
            <a:extLst>
              <a:ext uri="{FF2B5EF4-FFF2-40B4-BE49-F238E27FC236}">
                <a16:creationId xmlns:a16="http://schemas.microsoft.com/office/drawing/2014/main" id="{8AAC87C5-0853-7327-2463-7DC21BA6D99E}"/>
              </a:ext>
            </a:extLst>
          </p:cNvPr>
          <p:cNvPicPr>
            <a:picLocks noChangeAspect="1"/>
          </p:cNvPicPr>
          <p:nvPr/>
        </p:nvPicPr>
        <p:blipFill>
          <a:blip r:embed="rId3"/>
          <a:stretch>
            <a:fillRect/>
          </a:stretch>
        </p:blipFill>
        <p:spPr>
          <a:xfrm>
            <a:off x="2447344" y="1479347"/>
            <a:ext cx="4615072" cy="2408129"/>
          </a:xfrm>
          <a:prstGeom prst="rect">
            <a:avLst/>
          </a:prstGeom>
        </p:spPr>
      </p:pic>
      <p:pic>
        <p:nvPicPr>
          <p:cNvPr id="6" name="Picture 5">
            <a:extLst>
              <a:ext uri="{FF2B5EF4-FFF2-40B4-BE49-F238E27FC236}">
                <a16:creationId xmlns:a16="http://schemas.microsoft.com/office/drawing/2014/main" id="{2559F7FA-2D5E-9B18-0BF1-20A28AABC4EF}"/>
              </a:ext>
            </a:extLst>
          </p:cNvPr>
          <p:cNvPicPr>
            <a:picLocks noChangeAspect="1"/>
          </p:cNvPicPr>
          <p:nvPr/>
        </p:nvPicPr>
        <p:blipFill>
          <a:blip r:embed="rId4"/>
          <a:stretch>
            <a:fillRect/>
          </a:stretch>
        </p:blipFill>
        <p:spPr>
          <a:xfrm>
            <a:off x="950774" y="4122082"/>
            <a:ext cx="3926164" cy="1999661"/>
          </a:xfrm>
          <a:prstGeom prst="rect">
            <a:avLst/>
          </a:prstGeom>
        </p:spPr>
      </p:pic>
      <p:pic>
        <p:nvPicPr>
          <p:cNvPr id="7" name="Picture 6">
            <a:extLst>
              <a:ext uri="{FF2B5EF4-FFF2-40B4-BE49-F238E27FC236}">
                <a16:creationId xmlns:a16="http://schemas.microsoft.com/office/drawing/2014/main" id="{54246D94-CA1C-31D4-C670-117DAE1E2BB5}"/>
              </a:ext>
            </a:extLst>
          </p:cNvPr>
          <p:cNvPicPr>
            <a:picLocks noChangeAspect="1"/>
          </p:cNvPicPr>
          <p:nvPr/>
        </p:nvPicPr>
        <p:blipFill>
          <a:blip r:embed="rId5"/>
          <a:stretch>
            <a:fillRect/>
          </a:stretch>
        </p:blipFill>
        <p:spPr>
          <a:xfrm>
            <a:off x="5476875" y="3948221"/>
            <a:ext cx="2920237" cy="2408129"/>
          </a:xfrm>
          <a:prstGeom prst="rect">
            <a:avLst/>
          </a:prstGeom>
        </p:spPr>
      </p:pic>
    </p:spTree>
    <p:extLst>
      <p:ext uri="{BB962C8B-B14F-4D97-AF65-F5344CB8AC3E}">
        <p14:creationId xmlns:p14="http://schemas.microsoft.com/office/powerpoint/2010/main" val="262238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Activity Options: 	    Grades K-2</a:t>
            </a:r>
            <a:br>
              <a:rPr lang="en-US" sz="3600" dirty="0"/>
            </a:br>
            <a:r>
              <a:rPr lang="en-US" sz="2800" dirty="0"/>
              <a:t>Who Wears This Shoe-Part 2</a:t>
            </a:r>
            <a:br>
              <a:rPr lang="en-US" sz="2800" dirty="0"/>
            </a:br>
            <a:endParaRPr lang="en-US" sz="2400"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noProof="0"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pic>
        <p:nvPicPr>
          <p:cNvPr id="3" name="Picture 2">
            <a:extLst>
              <a:ext uri="{FF2B5EF4-FFF2-40B4-BE49-F238E27FC236}">
                <a16:creationId xmlns:a16="http://schemas.microsoft.com/office/drawing/2014/main" id="{8AAC87C5-0853-7327-2463-7DC21BA6D99E}"/>
              </a:ext>
            </a:extLst>
          </p:cNvPr>
          <p:cNvPicPr>
            <a:picLocks noChangeAspect="1"/>
          </p:cNvPicPr>
          <p:nvPr/>
        </p:nvPicPr>
        <p:blipFill>
          <a:blip r:embed="rId3"/>
          <a:stretch>
            <a:fillRect/>
          </a:stretch>
        </p:blipFill>
        <p:spPr>
          <a:xfrm>
            <a:off x="5476875" y="4834110"/>
            <a:ext cx="3406158" cy="1777322"/>
          </a:xfrm>
          <a:prstGeom prst="rect">
            <a:avLst/>
          </a:prstGeom>
        </p:spPr>
      </p:pic>
      <p:pic>
        <p:nvPicPr>
          <p:cNvPr id="6" name="Picture 5">
            <a:extLst>
              <a:ext uri="{FF2B5EF4-FFF2-40B4-BE49-F238E27FC236}">
                <a16:creationId xmlns:a16="http://schemas.microsoft.com/office/drawing/2014/main" id="{2559F7FA-2D5E-9B18-0BF1-20A28AABC4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70392" y="1409064"/>
            <a:ext cx="2087204" cy="1063048"/>
          </a:xfrm>
          <a:prstGeom prst="rect">
            <a:avLst/>
          </a:prstGeom>
        </p:spPr>
      </p:pic>
      <p:pic>
        <p:nvPicPr>
          <p:cNvPr id="7" name="Picture 6">
            <a:extLst>
              <a:ext uri="{FF2B5EF4-FFF2-40B4-BE49-F238E27FC236}">
                <a16:creationId xmlns:a16="http://schemas.microsoft.com/office/drawing/2014/main" id="{54246D94-CA1C-31D4-C670-117DAE1E2BB5}"/>
              </a:ext>
            </a:extLst>
          </p:cNvPr>
          <p:cNvPicPr>
            <a:picLocks noChangeAspect="1"/>
          </p:cNvPicPr>
          <p:nvPr/>
        </p:nvPicPr>
        <p:blipFill>
          <a:blip r:embed="rId5"/>
          <a:stretch>
            <a:fillRect/>
          </a:stretch>
        </p:blipFill>
        <p:spPr>
          <a:xfrm>
            <a:off x="6102312" y="2675042"/>
            <a:ext cx="2155284" cy="1777322"/>
          </a:xfrm>
          <a:prstGeom prst="rect">
            <a:avLst/>
          </a:prstGeom>
        </p:spPr>
      </p:pic>
      <p:sp>
        <p:nvSpPr>
          <p:cNvPr id="9" name="TextBox 8">
            <a:extLst>
              <a:ext uri="{FF2B5EF4-FFF2-40B4-BE49-F238E27FC236}">
                <a16:creationId xmlns:a16="http://schemas.microsoft.com/office/drawing/2014/main" id="{E2FF75A5-B211-049D-224C-99EE8FF8EB70}"/>
              </a:ext>
            </a:extLst>
          </p:cNvPr>
          <p:cNvSpPr txBox="1"/>
          <p:nvPr/>
        </p:nvSpPr>
        <p:spPr>
          <a:xfrm>
            <a:off x="328612" y="1322363"/>
            <a:ext cx="5593885" cy="5139869"/>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4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Observe body language, facial expressions, tone of voice</a:t>
            </a:r>
          </a:p>
          <a:p>
            <a:pPr marR="0" lvl="0">
              <a:spcBef>
                <a:spcPts val="0"/>
              </a:spcBef>
              <a:spcAft>
                <a:spcPts val="0"/>
              </a:spcAft>
            </a:pPr>
            <a:endParaRPr lang="en-US" sz="2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Ask questions to learn more about people</a:t>
            </a:r>
          </a:p>
          <a:p>
            <a:pPr marR="0" lvl="0">
              <a:spcBef>
                <a:spcPts val="0"/>
              </a:spcBef>
              <a:spcAft>
                <a:spcPts val="0"/>
              </a:spcAft>
            </a:pPr>
            <a:endParaRPr lang="en-US" sz="2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Listen to them</a:t>
            </a:r>
          </a:p>
          <a:p>
            <a:pPr marR="0" lvl="0">
              <a:spcBef>
                <a:spcPts val="0"/>
              </a:spcBef>
              <a:spcAft>
                <a:spcPts val="0"/>
              </a:spcAft>
            </a:pPr>
            <a:endParaRPr lang="en-US" sz="2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Respond to the questions</a:t>
            </a:r>
          </a:p>
          <a:p>
            <a:pPr marL="342900" marR="0" lvl="0" indent="-342900">
              <a:spcBef>
                <a:spcPts val="0"/>
              </a:spcBef>
              <a:spcAft>
                <a:spcPts val="0"/>
              </a:spcAft>
              <a:buFont typeface="Symbol" panose="05050102010706020507" pitchFamily="18" charset="2"/>
              <a:buChar char=""/>
            </a:pPr>
            <a:endParaRPr lang="en-US" sz="2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Do things together so you get to know each other</a:t>
            </a:r>
            <a:endParaRPr lang="en-US" sz="2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1878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127" y="383267"/>
            <a:ext cx="8374062" cy="844550"/>
          </a:xfrm>
        </p:spPr>
        <p:txBody>
          <a:bodyPr/>
          <a:lstStyle/>
          <a:p>
            <a:r>
              <a:rPr lang="en-US" sz="3600" dirty="0"/>
              <a:t>Activity Options: 	    Grades K-6</a:t>
            </a:r>
            <a:br>
              <a:rPr lang="en-US" sz="3200" dirty="0"/>
            </a:br>
            <a:r>
              <a:rPr lang="en-US" sz="3200" dirty="0"/>
              <a:t>Healing Hand </a:t>
            </a:r>
            <a:br>
              <a:rPr lang="en-US" sz="3200" dirty="0"/>
            </a:br>
            <a:br>
              <a:rPr lang="en-US" sz="3200" dirty="0">
                <a:solidFill>
                  <a:srgbClr val="FF0000"/>
                </a:solidFill>
              </a:rPr>
            </a:br>
            <a:br>
              <a:rPr lang="en-US" sz="2800" dirty="0"/>
            </a:br>
            <a:br>
              <a:rPr lang="en-US" sz="3200" dirty="0"/>
            </a:br>
            <a:endParaRPr lang="en-US" dirty="0"/>
          </a:p>
        </p:txBody>
      </p:sp>
      <p:sp>
        <p:nvSpPr>
          <p:cNvPr id="3" name="Content Placeholder 2"/>
          <p:cNvSpPr>
            <a:spLocks noGrp="1"/>
          </p:cNvSpPr>
          <p:nvPr>
            <p:ph idx="1"/>
          </p:nvPr>
        </p:nvSpPr>
        <p:spPr>
          <a:xfrm>
            <a:off x="343127" y="1587500"/>
            <a:ext cx="8648473" cy="4464958"/>
          </a:xfrm>
        </p:spPr>
        <p:txBody>
          <a:bodyPr/>
          <a:lstStyle/>
          <a:p>
            <a:endParaRPr lang="en-US" sz="2800" dirty="0"/>
          </a:p>
          <a:p>
            <a:pPr lvl="2">
              <a:buFont typeface="Arial" panose="020B0604020202020204" pitchFamily="34" charset="0"/>
              <a:buChar char="•"/>
            </a:pPr>
            <a:endParaRPr lang="en-US" sz="28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a:solidFill>
                  <a:srgbClr val="464847"/>
                </a:solidFill>
              </a:rPr>
              <a:pPr>
                <a:defRPr/>
              </a:pPr>
              <a:t>17</a:t>
            </a:fld>
            <a:endParaRPr lang="en-US" dirty="0">
              <a:solidFill>
                <a:srgbClr val="464847"/>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I Wish You Knew 2023 PROJECT CORNERSTONE</a:t>
            </a:r>
            <a:endParaRPr lang="en-US" dirty="0">
              <a:solidFill>
                <a:srgbClr val="464847"/>
              </a:solidFill>
            </a:endParaRPr>
          </a:p>
        </p:txBody>
      </p:sp>
      <p:pic>
        <p:nvPicPr>
          <p:cNvPr id="7" name="Picture 6">
            <a:extLst>
              <a:ext uri="{FF2B5EF4-FFF2-40B4-BE49-F238E27FC236}">
                <a16:creationId xmlns:a16="http://schemas.microsoft.com/office/drawing/2014/main" id="{A389789F-8F98-3BF1-D0F8-B2C175EB23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2201923" y="906645"/>
            <a:ext cx="4370001" cy="5826668"/>
          </a:xfrm>
          <a:prstGeom prst="rect">
            <a:avLst/>
          </a:prstGeom>
        </p:spPr>
      </p:pic>
    </p:spTree>
    <p:extLst>
      <p:ext uri="{BB962C8B-B14F-4D97-AF65-F5344CB8AC3E}">
        <p14:creationId xmlns:p14="http://schemas.microsoft.com/office/powerpoint/2010/main" val="254631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328612"/>
            <a:ext cx="8371006" cy="1258648"/>
          </a:xfrm>
        </p:spPr>
        <p:txBody>
          <a:bodyPr/>
          <a:lstStyle/>
          <a:p>
            <a:r>
              <a:rPr lang="en-US" sz="3600" dirty="0"/>
              <a:t>Activity Options: 	    Grades 3-6</a:t>
            </a:r>
            <a:br>
              <a:rPr lang="en-US" sz="3600" dirty="0"/>
            </a:br>
            <a:r>
              <a:rPr lang="en-US" sz="3200" dirty="0"/>
              <a:t>Active Listening</a:t>
            </a:r>
            <a:br>
              <a:rPr lang="en-US" dirty="0"/>
            </a:br>
            <a:r>
              <a:rPr lang="en-US" sz="2800" dirty="0"/>
              <a:t> </a:t>
            </a:r>
            <a:br>
              <a:rPr lang="en-US" dirty="0"/>
            </a:br>
            <a:br>
              <a:rPr lang="en-US" sz="2800" dirty="0"/>
            </a:b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
        <p:nvSpPr>
          <p:cNvPr id="7" name="TextBox 6">
            <a:extLst>
              <a:ext uri="{FF2B5EF4-FFF2-40B4-BE49-F238E27FC236}">
                <a16:creationId xmlns:a16="http://schemas.microsoft.com/office/drawing/2014/main" id="{E94A5C65-B30A-02AB-3D9F-D985BB6B0113}"/>
              </a:ext>
            </a:extLst>
          </p:cNvPr>
          <p:cNvSpPr txBox="1"/>
          <p:nvPr/>
        </p:nvSpPr>
        <p:spPr>
          <a:xfrm>
            <a:off x="350838" y="1587260"/>
            <a:ext cx="6858000" cy="4062651"/>
          </a:xfrm>
          <a:prstGeom prst="rect">
            <a:avLst/>
          </a:prstGeom>
          <a:noFill/>
        </p:spPr>
        <p:txBody>
          <a:bodyPr wrap="square">
            <a:spAutoFit/>
          </a:bodyPr>
          <a:lstStyle/>
          <a:p>
            <a:pPr marR="0" lvl="0">
              <a:spcBef>
                <a:spcPts val="0"/>
              </a:spcBef>
              <a:spcAft>
                <a:spcPts val="0"/>
              </a:spcAft>
            </a:pPr>
            <a:r>
              <a:rPr lang="en-US" dirty="0">
                <a:effectLst/>
                <a:latin typeface="Verdana" panose="020B0604030504040204" pitchFamily="34" charset="0"/>
                <a:ea typeface="Calibri" panose="020F0502020204030204" pitchFamily="34" charset="0"/>
                <a:cs typeface="Times New Roman" panose="02020603050405020304" pitchFamily="18" charset="0"/>
              </a:rPr>
              <a:t>The speaker will talk about a personal experience, a feeling, or a topic they are passionate about, while the listener will actively listen without interrupting.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Describe your experiences in school when you were young. </a:t>
            </a:r>
          </a:p>
          <a:p>
            <a:pPr marL="742950" marR="0" lvl="1" indent="-285750">
              <a:spcBef>
                <a:spcPts val="0"/>
              </a:spcBef>
              <a:spcAft>
                <a:spcPts val="0"/>
              </a:spcAft>
              <a:buFont typeface="Courier New" panose="02070309020205020404" pitchFamily="49" charset="0"/>
              <a:buChar char="o"/>
            </a:pPr>
            <a:r>
              <a:rPr lang="en-US"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Has anyone </a:t>
            </a:r>
            <a:r>
              <a:rPr lang="en-US" i="1"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dipped into your bucket</a:t>
            </a:r>
            <a:r>
              <a:rPr lang="en-US"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 What happened? </a:t>
            </a:r>
          </a:p>
          <a:p>
            <a:pPr marL="0" marR="0" algn="ctr">
              <a:spcBef>
                <a:spcPts val="0"/>
              </a:spcBef>
              <a:spcAft>
                <a:spcPts val="0"/>
              </a:spcAft>
            </a:pPr>
            <a:endParaRPr lang="en-US"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0"/>
              </a:spcBef>
              <a:spcAft>
                <a:spcPts val="0"/>
              </a:spcAft>
            </a:pPr>
            <a:r>
              <a:rPr lang="en-US" dirty="0">
                <a:effectLst/>
                <a:latin typeface="Verdana" panose="020B0604030504040204" pitchFamily="34" charset="0"/>
                <a:ea typeface="Times" panose="02020603050405020304" pitchFamily="18" charset="0"/>
                <a:cs typeface="Times New Roman" panose="02020603050405020304" pitchFamily="18" charset="0"/>
              </a:rPr>
              <a:t> </a:t>
            </a:r>
            <a:endParaRPr lang="en-US" dirty="0">
              <a:effectLst/>
              <a:latin typeface="Times" panose="02020603050405020304" pitchFamily="18" charset="0"/>
              <a:ea typeface="Times" panose="02020603050405020304" pitchFamily="18" charset="0"/>
              <a:cs typeface="Times New Roman" panose="02020603050405020304" pitchFamily="18" charset="0"/>
            </a:endParaRPr>
          </a:p>
          <a:p>
            <a:pPr marR="0" lvl="0">
              <a:spcBef>
                <a:spcPts val="0"/>
              </a:spcBef>
              <a:spcAft>
                <a:spcPts val="0"/>
              </a:spcAft>
              <a:tabLst>
                <a:tab pos="457200" algn="l"/>
              </a:tabLst>
            </a:pPr>
            <a:endParaRPr lang="en-US" sz="1800" b="1" kern="0" dirty="0">
              <a:effectLst/>
              <a:latin typeface="Helvetica" panose="020B06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6BE624F-09E6-4BDE-CCBD-A8385C21DC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0" y="4240211"/>
            <a:ext cx="4229102" cy="2403478"/>
          </a:xfrm>
          <a:prstGeom prst="rect">
            <a:avLst/>
          </a:prstGeom>
        </p:spPr>
      </p:pic>
    </p:spTree>
    <p:extLst>
      <p:ext uri="{BB962C8B-B14F-4D97-AF65-F5344CB8AC3E}">
        <p14:creationId xmlns:p14="http://schemas.microsoft.com/office/powerpoint/2010/main" val="207892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Activity Options: 	   Grades 3-6</a:t>
            </a:r>
            <a:br>
              <a:rPr lang="en-US" dirty="0"/>
            </a:br>
            <a:r>
              <a:rPr lang="en-US" sz="3200" dirty="0"/>
              <a:t>Walking In Someone Else’s Shoes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pic>
        <p:nvPicPr>
          <p:cNvPr id="6" name="Picture 13" descr="C:\Users\knoftz\Desktop\wear another's shoes.jpg">
            <a:extLst>
              <a:ext uri="{FF2B5EF4-FFF2-40B4-BE49-F238E27FC236}">
                <a16:creationId xmlns:a16="http://schemas.microsoft.com/office/drawing/2014/main" id="{53C0FA08-4149-D575-467D-B2D1C35828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6911" y="2006220"/>
            <a:ext cx="7000118" cy="350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0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ABC/Los </a:t>
            </a:r>
            <a:r>
              <a:rPr lang="en-US" sz="3600" dirty="0" err="1"/>
              <a:t>Dichos</a:t>
            </a:r>
            <a:r>
              <a:rPr lang="en-US" sz="3600" dirty="0"/>
              <a:t>: </a:t>
            </a:r>
            <a:r>
              <a:rPr lang="en-US" sz="3200" dirty="0"/>
              <a:t>	      </a:t>
            </a:r>
            <a:r>
              <a:rPr lang="en-US" sz="3600" dirty="0"/>
              <a:t>Champion </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
        <p:nvSpPr>
          <p:cNvPr id="6" name="Rectangle 5"/>
          <p:cNvSpPr/>
          <p:nvPr/>
        </p:nvSpPr>
        <p:spPr>
          <a:xfrm>
            <a:off x="4930432" y="2147429"/>
            <a:ext cx="3453155" cy="3539430"/>
          </a:xfrm>
          <a:prstGeom prst="rect">
            <a:avLst/>
          </a:prstGeom>
          <a:solidFill>
            <a:srgbClr val="FFFF66"/>
          </a:solidFill>
          <a:ln w="57150">
            <a:solidFill>
              <a:srgbClr val="92D050"/>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Key Phrases: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800" b="1" dirty="0">
                <a:solidFill>
                  <a:srgbClr val="0070C0"/>
                </a:solidFill>
                <a:latin typeface="Verdana" panose="020B0604030504040204" pitchFamily="34" charset="0"/>
                <a:ea typeface="Verdana" panose="020B0604030504040204" pitchFamily="34" charset="0"/>
                <a:cs typeface="Verdana" panose="020B0604030504040204" pitchFamily="34" charset="0"/>
              </a:rPr>
              <a:t>Listen with Your Whole Heart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8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800" b="1" dirty="0">
                <a:solidFill>
                  <a:srgbClr val="0070C0"/>
                </a:solidFill>
                <a:latin typeface="Verdana" panose="020B0604030504040204" pitchFamily="34" charset="0"/>
                <a:ea typeface="Verdana" panose="020B0604030504040204" pitchFamily="34" charset="0"/>
                <a:cs typeface="Verdana" panose="020B0604030504040204" pitchFamily="34" charset="0"/>
              </a:rPr>
              <a:t>Perspective Taking</a:t>
            </a:r>
            <a:endParaRPr kumimoji="0" lang="en-US" sz="3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B9B5D71E-26D9-15E3-9C9D-17752E7B0DEE}"/>
              </a:ext>
            </a:extLst>
          </p:cNvPr>
          <p:cNvPicPr>
            <a:picLocks noChangeAspect="1"/>
          </p:cNvPicPr>
          <p:nvPr/>
        </p:nvPicPr>
        <p:blipFill>
          <a:blip r:embed="rId3"/>
          <a:stretch>
            <a:fillRect/>
          </a:stretch>
        </p:blipFill>
        <p:spPr>
          <a:xfrm>
            <a:off x="568325" y="1279679"/>
            <a:ext cx="2629586" cy="2473228"/>
          </a:xfrm>
          <a:prstGeom prst="rect">
            <a:avLst/>
          </a:prstGeom>
        </p:spPr>
      </p:pic>
      <p:pic>
        <p:nvPicPr>
          <p:cNvPr id="8" name="Picture 7">
            <a:extLst>
              <a:ext uri="{FF2B5EF4-FFF2-40B4-BE49-F238E27FC236}">
                <a16:creationId xmlns:a16="http://schemas.microsoft.com/office/drawing/2014/main" id="{EADE699E-BFBE-C99B-E61B-8E2B0CD20FEC}"/>
              </a:ext>
            </a:extLst>
          </p:cNvPr>
          <p:cNvPicPr>
            <a:picLocks noChangeAspect="1"/>
          </p:cNvPicPr>
          <p:nvPr/>
        </p:nvPicPr>
        <p:blipFill>
          <a:blip r:embed="rId4"/>
          <a:stretch>
            <a:fillRect/>
          </a:stretch>
        </p:blipFill>
        <p:spPr>
          <a:xfrm>
            <a:off x="2529608" y="3601768"/>
            <a:ext cx="2042392" cy="2630353"/>
          </a:xfrm>
          <a:prstGeom prst="rect">
            <a:avLst/>
          </a:prstGeom>
        </p:spPr>
      </p:pic>
    </p:spTree>
    <p:extLst>
      <p:ext uri="{BB962C8B-B14F-4D97-AF65-F5344CB8AC3E}">
        <p14:creationId xmlns:p14="http://schemas.microsoft.com/office/powerpoint/2010/main" val="154676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Closing</a:t>
            </a:r>
          </a:p>
          <a:p>
            <a:pPr algn="ctr"/>
            <a:endParaRPr lang="en-US" sz="6000" b="1"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356350"/>
            <a:ext cx="5014790"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Tree>
    <p:extLst>
      <p:ext uri="{BB962C8B-B14F-4D97-AF65-F5344CB8AC3E}">
        <p14:creationId xmlns:p14="http://schemas.microsoft.com/office/powerpoint/2010/main" val="323620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Closing:</a:t>
            </a:r>
            <a:br>
              <a:rPr lang="en-US" sz="3200" dirty="0"/>
            </a:br>
            <a:r>
              <a:rPr lang="en-US" sz="3200" dirty="0"/>
              <a:t>			</a:t>
            </a:r>
            <a:br>
              <a:rPr lang="en-US" sz="3200" dirty="0"/>
            </a:br>
            <a:r>
              <a:rPr lang="en-US" sz="3200" dirty="0"/>
              <a:t>I WISH …</a:t>
            </a:r>
          </a:p>
        </p:txBody>
      </p:sp>
      <p:sp>
        <p:nvSpPr>
          <p:cNvPr id="3" name="Content Placeholder 2"/>
          <p:cNvSpPr>
            <a:spLocks noGrp="1"/>
          </p:cNvSpPr>
          <p:nvPr>
            <p:ph idx="1"/>
          </p:nvPr>
        </p:nvSpPr>
        <p:spPr>
          <a:xfrm>
            <a:off x="346075" y="4152899"/>
            <a:ext cx="8339137" cy="1966865"/>
          </a:xfrm>
        </p:spPr>
        <p:txBody>
          <a:bodyPr/>
          <a:lstStyle/>
          <a:p>
            <a:pPr marL="0" indent="0">
              <a:spcBef>
                <a:spcPts val="600"/>
              </a:spcBef>
            </a:pPr>
            <a:endParaRPr lang="en-US" sz="2400" dirty="0"/>
          </a:p>
          <a:p>
            <a:pPr marL="0" lvl="1" indent="0">
              <a:spcBef>
                <a:spcPts val="600"/>
              </a:spcBef>
              <a:buNone/>
            </a:pPr>
            <a:r>
              <a:rPr lang="en-US" sz="2800" dirty="0">
                <a:solidFill>
                  <a:srgbClr val="FF0000"/>
                </a:solidFill>
              </a:rPr>
              <a:t> </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dirty="0"/>
              <a:t>I Wish You Knew 2023 PROJECT CORNERSTONE</a:t>
            </a:r>
            <a:endParaRPr lang="en-US" dirty="0">
              <a:solidFill>
                <a:schemeClr val="bg2"/>
              </a:solidFill>
            </a:endParaRPr>
          </a:p>
        </p:txBody>
      </p:sp>
      <p:pic>
        <p:nvPicPr>
          <p:cNvPr id="6" name="Picture 5">
            <a:extLst>
              <a:ext uri="{FF2B5EF4-FFF2-40B4-BE49-F238E27FC236}">
                <a16:creationId xmlns:a16="http://schemas.microsoft.com/office/drawing/2014/main" id="{1B094CEB-DD57-A02C-3631-A99C947D6EB8}"/>
              </a:ext>
            </a:extLst>
          </p:cNvPr>
          <p:cNvPicPr>
            <a:picLocks noChangeAspect="1"/>
          </p:cNvPicPr>
          <p:nvPr/>
        </p:nvPicPr>
        <p:blipFill>
          <a:blip r:embed="rId3"/>
          <a:stretch>
            <a:fillRect/>
          </a:stretch>
        </p:blipFill>
        <p:spPr>
          <a:xfrm>
            <a:off x="458788" y="2194682"/>
            <a:ext cx="3322142" cy="2214761"/>
          </a:xfrm>
          <a:prstGeom prst="rect">
            <a:avLst/>
          </a:prstGeom>
        </p:spPr>
      </p:pic>
      <p:pic>
        <p:nvPicPr>
          <p:cNvPr id="7" name="Picture 6">
            <a:extLst>
              <a:ext uri="{FF2B5EF4-FFF2-40B4-BE49-F238E27FC236}">
                <a16:creationId xmlns:a16="http://schemas.microsoft.com/office/drawing/2014/main" id="{A8D127EB-4F74-3A9A-D934-40C2648E4A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27220" y="2628899"/>
            <a:ext cx="4572000" cy="3048000"/>
          </a:xfrm>
          <a:prstGeom prst="rect">
            <a:avLst/>
          </a:prstGeom>
        </p:spPr>
      </p:pic>
      <p:sp>
        <p:nvSpPr>
          <p:cNvPr id="10" name="Rectangle 9">
            <a:extLst>
              <a:ext uri="{FF2B5EF4-FFF2-40B4-BE49-F238E27FC236}">
                <a16:creationId xmlns:a16="http://schemas.microsoft.com/office/drawing/2014/main" id="{469C6A17-954B-6165-8DD7-0E56B300246D}"/>
              </a:ext>
            </a:extLst>
          </p:cNvPr>
          <p:cNvSpPr/>
          <p:nvPr/>
        </p:nvSpPr>
        <p:spPr>
          <a:xfrm>
            <a:off x="4515643" y="2054632"/>
            <a:ext cx="3869061" cy="523220"/>
          </a:xfrm>
          <a:prstGeom prst="rect">
            <a:avLst/>
          </a:prstGeom>
          <a:noFill/>
        </p:spPr>
        <p:txBody>
          <a:bodyPr wrap="square" lIns="91440" tIns="45720" rIns="91440" bIns="45720">
            <a:spAutoFit/>
          </a:bodyPr>
          <a:lstStyle/>
          <a:p>
            <a:pPr algn="ctr"/>
            <a:r>
              <a:rPr lang="en-U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Sharing Circles</a:t>
            </a:r>
            <a:endPar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1" name="Rectangle 10">
            <a:extLst>
              <a:ext uri="{FF2B5EF4-FFF2-40B4-BE49-F238E27FC236}">
                <a16:creationId xmlns:a16="http://schemas.microsoft.com/office/drawing/2014/main" id="{CE8FC7F5-6C5B-5B3B-3C56-11E793086C59}"/>
              </a:ext>
            </a:extLst>
          </p:cNvPr>
          <p:cNvSpPr/>
          <p:nvPr/>
        </p:nvSpPr>
        <p:spPr>
          <a:xfrm>
            <a:off x="1182819" y="4389485"/>
            <a:ext cx="2207656" cy="523220"/>
          </a:xfrm>
          <a:prstGeom prst="rect">
            <a:avLst/>
          </a:prstGeom>
          <a:noFill/>
        </p:spPr>
        <p:txBody>
          <a:bodyPr wrap="none" lIns="91440" tIns="45720" rIns="91440" bIns="45720">
            <a:spAutoFit/>
          </a:bodyPr>
          <a:lstStyle/>
          <a:p>
            <a:pPr algn="ctr"/>
            <a:r>
              <a:rPr lang="en-U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Wish Tree</a:t>
            </a:r>
            <a:endPar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77942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a:p>
          <a:p>
            <a:pPr algn="ctr"/>
            <a:endParaRPr lang="en-US" sz="1000" b="1"/>
          </a:p>
          <a:p>
            <a:pPr algn="ctr"/>
            <a:endParaRPr lang="en-US" sz="1000" b="1"/>
          </a:p>
          <a:p>
            <a:pPr algn="ctr"/>
            <a:endParaRPr lang="en-US" sz="1000" b="1"/>
          </a:p>
          <a:p>
            <a:pPr algn="ctr"/>
            <a:endParaRPr lang="en-US" sz="1000" b="1"/>
          </a:p>
          <a:p>
            <a:pPr algn="ctr"/>
            <a:r>
              <a:rPr lang="en-US" sz="6000" b="1">
                <a:solidFill>
                  <a:schemeClr val="bg1"/>
                </a:solidFill>
              </a:rPr>
              <a:t>School Wide</a:t>
            </a:r>
          </a:p>
          <a:p>
            <a:pPr algn="ctr"/>
            <a:r>
              <a:rPr lang="en-US" sz="6000" b="1">
                <a:solidFill>
                  <a:schemeClr val="bg1"/>
                </a:solidFill>
              </a:rPr>
              <a:t>Extensions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22</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356350"/>
            <a:ext cx="5014790"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Tree>
    <p:extLst>
      <p:ext uri="{BB962C8B-B14F-4D97-AF65-F5344CB8AC3E}">
        <p14:creationId xmlns:p14="http://schemas.microsoft.com/office/powerpoint/2010/main" val="2526807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School Wide Extension</a:t>
            </a:r>
          </a:p>
        </p:txBody>
      </p:sp>
      <p:sp>
        <p:nvSpPr>
          <p:cNvPr id="3" name="Content Placeholder 2"/>
          <p:cNvSpPr>
            <a:spLocks noGrp="1"/>
          </p:cNvSpPr>
          <p:nvPr>
            <p:ph idx="1"/>
          </p:nvPr>
        </p:nvSpPr>
        <p:spPr>
          <a:xfrm>
            <a:off x="343964" y="1341439"/>
            <a:ext cx="8339137" cy="4768416"/>
          </a:xfrm>
        </p:spPr>
        <p:txBody>
          <a:bodyPr/>
          <a:lstStyle/>
          <a:p>
            <a:r>
              <a:rPr lang="en-US" sz="2000" b="1" dirty="0">
                <a:solidFill>
                  <a:schemeClr val="tx1"/>
                </a:solidFill>
                <a:latin typeface="+mj-lt"/>
              </a:rPr>
              <a:t>Land Acknowledgement</a:t>
            </a:r>
          </a:p>
          <a:p>
            <a:r>
              <a:rPr lang="en-US" dirty="0">
                <a:solidFill>
                  <a:schemeClr val="tx1"/>
                </a:solidFill>
                <a:latin typeface="+mj-lt"/>
              </a:rPr>
              <a:t>We gratefully acknowledge the Native Peoples on whose ancestral homelands we gather, as well as the diverse and vibrant Native communities who make their home here today.</a:t>
            </a:r>
          </a:p>
          <a:p>
            <a:r>
              <a:rPr lang="en-US" dirty="0">
                <a:solidFill>
                  <a:schemeClr val="tx1"/>
                </a:solidFill>
                <a:latin typeface="+mj-lt"/>
              </a:rPr>
              <a:t>-NMAI (National Museum of the American Indian) Land Acknowledgement</a:t>
            </a:r>
          </a:p>
          <a:p>
            <a:endParaRPr lang="en-US" dirty="0">
              <a:solidFill>
                <a:schemeClr val="tx1"/>
              </a:solidFill>
              <a:latin typeface="+mj-lt"/>
            </a:endParaRPr>
          </a:p>
          <a:p>
            <a:pPr algn="l"/>
            <a:r>
              <a:rPr lang="en-US" sz="2000" b="1" i="0" dirty="0">
                <a:solidFill>
                  <a:schemeClr val="tx1"/>
                </a:solidFill>
                <a:effectLst/>
                <a:latin typeface="+mj-lt"/>
              </a:rPr>
              <a:t>The Importance of Land</a:t>
            </a:r>
          </a:p>
          <a:p>
            <a:pPr algn="l"/>
            <a:r>
              <a:rPr lang="en-US" b="0" i="0" dirty="0">
                <a:solidFill>
                  <a:schemeClr val="tx1"/>
                </a:solidFill>
                <a:effectLst/>
                <a:latin typeface="+mj-lt"/>
              </a:rPr>
              <a:t>Land is something sacred to all of us, whether we consciously appreciate it or not — it is the space upon which we play, live, eat, find love, and experience life. The land is ever-changing and ever-shifting, giving us — and other creatures and beings on the earth — an infinite number of gifts and lessons.</a:t>
            </a:r>
          </a:p>
          <a:p>
            <a:endParaRPr lang="en-US" dirty="0">
              <a:solidFill>
                <a:schemeClr val="tx1"/>
              </a:solidFill>
              <a:latin typeface="+mj-lt"/>
            </a:endParaRP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dirty="0"/>
              <a:t> I Wish You Knew 2023 PROJECT CORNERSTONE</a:t>
            </a:r>
            <a:endParaRPr lang="en-US" dirty="0">
              <a:solidFill>
                <a:schemeClr val="bg2"/>
              </a:solidFill>
            </a:endParaRPr>
          </a:p>
        </p:txBody>
      </p:sp>
      <p:sp>
        <p:nvSpPr>
          <p:cNvPr id="6" name="AutoShape 2" descr="Best 500+ Land Images | Download Free Pictures on Unspla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ow to Find Vacant Land for Commercial Purpo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773" y="2917702"/>
            <a:ext cx="2024942" cy="135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63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School Wide Extension:  </a:t>
            </a:r>
            <a:br>
              <a:rPr lang="en-US" sz="3200" dirty="0"/>
            </a:br>
            <a:r>
              <a:rPr lang="en-US" sz="3200" dirty="0"/>
              <a:t>Mandala Project </a:t>
            </a:r>
            <a:br>
              <a:rPr lang="en-US" sz="3200" dirty="0"/>
            </a:br>
            <a:endParaRPr lang="en-US" sz="2800"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24</a:t>
            </a:fld>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356350"/>
            <a:ext cx="5410444"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noProof="0"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pic>
        <p:nvPicPr>
          <p:cNvPr id="7" name="Picture 6">
            <a:extLst>
              <a:ext uri="{FF2B5EF4-FFF2-40B4-BE49-F238E27FC236}">
                <a16:creationId xmlns:a16="http://schemas.microsoft.com/office/drawing/2014/main" id="{C38ADF3D-2ACE-90BA-1F5B-C6EBEEFBF5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7381" y="1374420"/>
            <a:ext cx="3387676" cy="4516901"/>
          </a:xfrm>
          <a:prstGeom prst="rect">
            <a:avLst/>
          </a:prstGeom>
        </p:spPr>
      </p:pic>
      <p:pic>
        <p:nvPicPr>
          <p:cNvPr id="9" name="Picture 8">
            <a:extLst>
              <a:ext uri="{FF2B5EF4-FFF2-40B4-BE49-F238E27FC236}">
                <a16:creationId xmlns:a16="http://schemas.microsoft.com/office/drawing/2014/main" id="{F3EF6AD1-2E5F-31F0-23C6-07126D6A96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70474" y="2126787"/>
            <a:ext cx="3605725" cy="4516901"/>
          </a:xfrm>
          <a:prstGeom prst="rect">
            <a:avLst/>
          </a:prstGeom>
        </p:spPr>
      </p:pic>
    </p:spTree>
    <p:extLst>
      <p:ext uri="{BB962C8B-B14F-4D97-AF65-F5344CB8AC3E}">
        <p14:creationId xmlns:p14="http://schemas.microsoft.com/office/powerpoint/2010/main" val="2484357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School Wide Extension:</a:t>
            </a:r>
            <a:br>
              <a:rPr lang="en-US" sz="3200" dirty="0"/>
            </a:br>
            <a:r>
              <a:rPr lang="en-US" sz="3200" b="1" dirty="0">
                <a:effectLst/>
                <a:latin typeface="Verdana" panose="020B0604030504040204" pitchFamily="34" charset="0"/>
                <a:ea typeface="Calibri" panose="020F0502020204030204" pitchFamily="34" charset="0"/>
                <a:cs typeface="Times New Roman" panose="02020603050405020304" pitchFamily="18" charset="0"/>
              </a:rPr>
              <a:t>Stand Together in Empathy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t> </a:t>
            </a:r>
            <a:br>
              <a:rPr lang="en-US" sz="3200" dirty="0"/>
            </a:br>
            <a:endParaRPr lang="en-US" sz="2800" dirty="0"/>
          </a:p>
        </p:txBody>
      </p:sp>
      <p:sp>
        <p:nvSpPr>
          <p:cNvPr id="3" name="Content Placeholder 2"/>
          <p:cNvSpPr>
            <a:spLocks noGrp="1"/>
          </p:cNvSpPr>
          <p:nvPr>
            <p:ph idx="1"/>
          </p:nvPr>
        </p:nvSpPr>
        <p:spPr>
          <a:xfrm>
            <a:off x="345923" y="1382485"/>
            <a:ext cx="8356752" cy="4585178"/>
          </a:xfrm>
        </p:spPr>
        <p:style>
          <a:lnRef idx="2">
            <a:schemeClr val="dk1"/>
          </a:lnRef>
          <a:fillRef idx="1">
            <a:schemeClr val="lt1"/>
          </a:fillRef>
          <a:effectRef idx="0">
            <a:schemeClr val="dk1"/>
          </a:effectRef>
          <a:fontRef idx="minor">
            <a:schemeClr val="dk1"/>
          </a:fontRef>
        </p:style>
        <p:txBody>
          <a:bodyPr/>
          <a:lstStyle/>
          <a:p>
            <a:pPr algn="ctr">
              <a:spcBef>
                <a:spcPts val="0"/>
              </a:spcBef>
            </a:pPr>
            <a:endParaRPr lang="en-US" sz="4800" b="1" dirty="0"/>
          </a:p>
          <a:p>
            <a:pPr algn="ctr">
              <a:spcBef>
                <a:spcPts val="0"/>
              </a:spcBef>
            </a:pPr>
            <a:endParaRPr lang="en-US" sz="3200" b="1" dirty="0"/>
          </a:p>
          <a:p>
            <a:pPr>
              <a:spcBef>
                <a:spcPts val="0"/>
              </a:spcBef>
            </a:pP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spcBef>
                <a:spcPts val="0"/>
              </a:spcBef>
            </a:pP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spcBef>
                <a:spcPts val="0"/>
              </a:spcBef>
            </a:pP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25</a:t>
            </a:fld>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356350"/>
            <a:ext cx="5410444"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noProof="0"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pic>
        <p:nvPicPr>
          <p:cNvPr id="6" name="Picture 5">
            <a:extLst>
              <a:ext uri="{FF2B5EF4-FFF2-40B4-BE49-F238E27FC236}">
                <a16:creationId xmlns:a16="http://schemas.microsoft.com/office/drawing/2014/main" id="{58A522F8-BD6F-E7A5-3C69-F08F1E0B0F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8284" y="1838795"/>
            <a:ext cx="5505157" cy="4128868"/>
          </a:xfrm>
          <a:prstGeom prst="rect">
            <a:avLst/>
          </a:prstGeom>
        </p:spPr>
      </p:pic>
      <p:pic>
        <p:nvPicPr>
          <p:cNvPr id="7" name="Picture 6">
            <a:extLst>
              <a:ext uri="{FF2B5EF4-FFF2-40B4-BE49-F238E27FC236}">
                <a16:creationId xmlns:a16="http://schemas.microsoft.com/office/drawing/2014/main" id="{B5781983-4000-7263-9DFE-EB22A1DF242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2997" y="2227948"/>
            <a:ext cx="3859003" cy="2894252"/>
          </a:xfrm>
          <a:prstGeom prst="rect">
            <a:avLst/>
          </a:prstGeom>
        </p:spPr>
      </p:pic>
    </p:spTree>
    <p:extLst>
      <p:ext uri="{BB962C8B-B14F-4D97-AF65-F5344CB8AC3E}">
        <p14:creationId xmlns:p14="http://schemas.microsoft.com/office/powerpoint/2010/main" val="1898158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School Wide Extension:</a:t>
            </a:r>
            <a:br>
              <a:rPr lang="en-US" sz="3200" dirty="0"/>
            </a:br>
            <a:r>
              <a:rPr lang="en-US" sz="3200" dirty="0"/>
              <a:t>Tower of Compassion </a:t>
            </a:r>
            <a:br>
              <a:rPr lang="en-US" sz="3200" dirty="0"/>
            </a:br>
            <a:endParaRPr lang="en-US" sz="2800"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26</a:t>
            </a:fld>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356350"/>
            <a:ext cx="5410444"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noProof="0"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
        <p:nvSpPr>
          <p:cNvPr id="6" name="Content Placeholder 5">
            <a:extLst>
              <a:ext uri="{FF2B5EF4-FFF2-40B4-BE49-F238E27FC236}">
                <a16:creationId xmlns:a16="http://schemas.microsoft.com/office/drawing/2014/main" id="{96E2C95F-4345-2413-5323-F409BB8A9AE0}"/>
              </a:ext>
            </a:extLst>
          </p:cNvPr>
          <p:cNvSpPr>
            <a:spLocks noGrp="1"/>
          </p:cNvSpPr>
          <p:nvPr>
            <p:ph idx="1"/>
          </p:nvPr>
        </p:nvSpPr>
        <p:spPr/>
        <p:txBody>
          <a:bodyPr/>
          <a:lstStyle/>
          <a:p>
            <a:pPr marL="0" marR="0" fontAlgn="base">
              <a:spcBef>
                <a:spcPts val="0"/>
              </a:spcBef>
              <a:spcAft>
                <a:spcPts val="0"/>
              </a:spcAft>
            </a:pPr>
            <a:r>
              <a:rPr lang="en-US" sz="2400" dirty="0">
                <a:solidFill>
                  <a:srgbClr val="666666"/>
                </a:solidFill>
                <a:effectLst/>
                <a:latin typeface="Proxima N W01 Smbd"/>
                <a:ea typeface="Times New Roman" panose="02020603050405020304" pitchFamily="18" charset="0"/>
              </a:rPr>
              <a:t>In 1972, the </a:t>
            </a:r>
            <a:r>
              <a:rPr lang="en-US" sz="2400" dirty="0" err="1">
                <a:solidFill>
                  <a:srgbClr val="666666"/>
                </a:solidFill>
                <a:effectLst/>
                <a:latin typeface="Proxima N W01 Smbd"/>
                <a:ea typeface="Times New Roman" panose="02020603050405020304" pitchFamily="18" charset="0"/>
              </a:rPr>
              <a:t>Kanemoto</a:t>
            </a:r>
            <a:r>
              <a:rPr lang="en-US" sz="2400" dirty="0">
                <a:solidFill>
                  <a:srgbClr val="666666"/>
                </a:solidFill>
                <a:effectLst/>
                <a:latin typeface="Proxima N W01 Smbd"/>
                <a:ea typeface="Times New Roman" panose="02020603050405020304" pitchFamily="18" charset="0"/>
              </a:rPr>
              <a:t> brothers commissioned the Tower of Compassion, located in </a:t>
            </a:r>
            <a:r>
              <a:rPr lang="en-US" sz="2400" dirty="0" err="1">
                <a:solidFill>
                  <a:srgbClr val="666666"/>
                </a:solidFill>
                <a:effectLst/>
                <a:latin typeface="Proxima N W01 Smbd"/>
                <a:ea typeface="Times New Roman" panose="02020603050405020304" pitchFamily="18" charset="0"/>
              </a:rPr>
              <a:t>Kanemoto</a:t>
            </a:r>
            <a:r>
              <a:rPr lang="en-US" sz="2400" dirty="0">
                <a:solidFill>
                  <a:srgbClr val="666666"/>
                </a:solidFill>
                <a:effectLst/>
                <a:latin typeface="Proxima N W01 Smbd"/>
                <a:ea typeface="Times New Roman" panose="02020603050405020304" pitchFamily="18" charset="0"/>
              </a:rPr>
              <a:t> Park. The five-story tower was built in the traditional style of a Japanese temple, and each level represents the meaning of compassion – Love, Empathy, Understanding, Gratitude, and Selfless Giving. </a:t>
            </a:r>
            <a:endParaRPr lang="en-US" sz="2400" dirty="0">
              <a:effectLst/>
              <a:latin typeface="Calibri" panose="020F0502020204030204" pitchFamily="34" charset="0"/>
              <a:ea typeface="Calibri" panose="020F0502020204030204" pitchFamily="34" charset="0"/>
            </a:endParaRPr>
          </a:p>
          <a:p>
            <a:endParaRPr lang="en-US" dirty="0"/>
          </a:p>
        </p:txBody>
      </p:sp>
      <p:pic>
        <p:nvPicPr>
          <p:cNvPr id="1027" name="BCC3B00E-6BCC-4154-A422-85AD90765432">
            <a:extLst>
              <a:ext uri="{FF2B5EF4-FFF2-40B4-BE49-F238E27FC236}">
                <a16:creationId xmlns:a16="http://schemas.microsoft.com/office/drawing/2014/main" id="{E1265F3C-1756-8A97-82BD-2CC87EAE02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4637" y="3595688"/>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977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Home and School Communication</a:t>
            </a:r>
          </a:p>
        </p:txBody>
      </p:sp>
      <p:sp>
        <p:nvSpPr>
          <p:cNvPr id="3" name="Content Placeholder 2"/>
          <p:cNvSpPr>
            <a:spLocks noGrp="1"/>
          </p:cNvSpPr>
          <p:nvPr>
            <p:ph idx="1"/>
          </p:nvPr>
        </p:nvSpPr>
        <p:spPr>
          <a:xfrm>
            <a:off x="328613" y="982981"/>
            <a:ext cx="8339137" cy="5096300"/>
          </a:xfrm>
        </p:spPr>
        <p:txBody>
          <a:bodyPr/>
          <a:lstStyle/>
          <a:p>
            <a:pPr algn="ctr"/>
            <a:r>
              <a:rPr lang="en-US" sz="2800" b="1" dirty="0">
                <a:solidFill>
                  <a:schemeClr val="tx1"/>
                </a:solidFill>
              </a:rPr>
              <a:t>Newsletter Blurb</a:t>
            </a:r>
            <a:endParaRPr lang="en-US" dirty="0">
              <a:solidFill>
                <a:schemeClr val="tx1"/>
              </a:solidFill>
            </a:endParaRPr>
          </a:p>
          <a:p>
            <a:pPr marL="0" algn="ctr"/>
            <a:r>
              <a:rPr lang="en-US" sz="2800" b="1" dirty="0">
                <a:solidFill>
                  <a:schemeClr val="tx1"/>
                </a:solidFill>
              </a:rPr>
              <a:t>Student Stickers</a:t>
            </a:r>
          </a:p>
          <a:p>
            <a:pPr algn="ctr"/>
            <a:r>
              <a:rPr lang="en-US" sz="2800" b="1" dirty="0">
                <a:solidFill>
                  <a:schemeClr val="tx1"/>
                </a:solidFill>
              </a:rPr>
              <a:t>Parent Letter or Email Blurb</a:t>
            </a:r>
            <a:endParaRPr lang="en-US" sz="1600" dirty="0">
              <a:solidFill>
                <a:schemeClr val="tx1"/>
              </a:solidFill>
            </a:endParaRPr>
          </a:p>
          <a:p>
            <a:pPr algn="ctr"/>
            <a:r>
              <a:rPr lang="en-US" sz="2800" b="1" dirty="0">
                <a:solidFill>
                  <a:schemeClr val="tx1"/>
                </a:solidFill>
              </a:rPr>
              <a:t>Family Movie Night</a:t>
            </a:r>
          </a:p>
          <a:p>
            <a:pPr algn="ctr"/>
            <a:endParaRPr lang="en-US" sz="2000" dirty="0">
              <a:solidFill>
                <a:schemeClr val="tx1"/>
              </a:solidFill>
            </a:endParaRPr>
          </a:p>
          <a:p>
            <a:pPr algn="ctr"/>
            <a:endParaRPr lang="en-US" sz="2000" dirty="0">
              <a:effectLst/>
              <a:latin typeface="Comic Sans MS" panose="030F0702030302020204" pitchFamily="66" charset="0"/>
              <a:ea typeface="MS Mincho" panose="02020609040205080304" pitchFamily="49" charset="-128"/>
              <a:cs typeface="Times New Roman" panose="02020603050405020304" pitchFamily="18" charset="0"/>
            </a:endParaRPr>
          </a:p>
          <a:p>
            <a:pPr algn="ctr"/>
            <a:endParaRPr lang="en-US" sz="2000" dirty="0">
              <a:latin typeface="Comic Sans MS" panose="030F0702030302020204" pitchFamily="66" charset="0"/>
              <a:ea typeface="MS Mincho" panose="02020609040205080304" pitchFamily="49" charset="-128"/>
              <a:cs typeface="Times New Roman" panose="02020603050405020304" pitchFamily="18" charset="0"/>
            </a:endParaRPr>
          </a:p>
          <a:p>
            <a:pPr algn="ctr"/>
            <a:endParaRPr lang="en-US" sz="2000" dirty="0">
              <a:effectLst/>
              <a:latin typeface="Comic Sans MS" panose="030F0702030302020204" pitchFamily="66" charset="0"/>
              <a:ea typeface="MS Mincho" panose="02020609040205080304" pitchFamily="49" charset="-128"/>
              <a:cs typeface="Times New Roman" panose="02020603050405020304" pitchFamily="18" charset="0"/>
            </a:endParaRPr>
          </a:p>
          <a:p>
            <a:pPr algn="ctr"/>
            <a:r>
              <a:rPr lang="en-US" sz="2000" b="1" dirty="0">
                <a:solidFill>
                  <a:schemeClr val="tx1"/>
                </a:solidFill>
                <a:latin typeface="Comic Sans MS" panose="030F0702030302020204" pitchFamily="66" charset="0"/>
                <a:ea typeface="MS Mincho" panose="02020609040205080304" pitchFamily="49" charset="-128"/>
                <a:cs typeface="Times New Roman" panose="02020603050405020304" pitchFamily="18" charset="0"/>
              </a:rPr>
              <a:t>LISTEN WITH YOUR WHOLE HEART</a:t>
            </a:r>
            <a:endParaRPr lang="en-US" sz="3200" b="1" dirty="0">
              <a:solidFill>
                <a:schemeClr val="tx1"/>
              </a:solidFill>
            </a:endParaRPr>
          </a:p>
          <a:p>
            <a:pPr algn="ctr"/>
            <a:endParaRPr lang="en-US" dirty="0"/>
          </a:p>
          <a:p>
            <a:pPr algn="ctr"/>
            <a:endParaRPr lang="en-US" sz="2800" b="1"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rPr>
              <a:t>30</a:t>
            </a:r>
          </a:p>
        </p:txBody>
      </p:sp>
      <p:sp>
        <p:nvSpPr>
          <p:cNvPr id="6" name="Footer Placeholder 5">
            <a:extLst>
              <a:ext uri="{FF2B5EF4-FFF2-40B4-BE49-F238E27FC236}">
                <a16:creationId xmlns:a16="http://schemas.microsoft.com/office/drawing/2014/main" id="{22AD2B0A-99C9-4896-C6D0-88DC18B2B644}"/>
              </a:ext>
            </a:extLst>
          </p:cNvPr>
          <p:cNvSpPr>
            <a:spLocks noGrp="1"/>
          </p:cNvSpPr>
          <p:nvPr>
            <p:ph type="ftr" sz="quarter" idx="11"/>
          </p:nvPr>
        </p:nvSpPr>
        <p:spPr>
          <a:xfrm>
            <a:off x="1066800" y="6356350"/>
            <a:ext cx="4192588"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464847"/>
                </a:solidFill>
              </a:rPr>
              <a:t>I Wish You Knew</a:t>
            </a:r>
            <a:r>
              <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rPr>
              <a:t> @2023 YMCA Project Cornerstone </a:t>
            </a:r>
          </a:p>
        </p:txBody>
      </p:sp>
      <p:pic>
        <p:nvPicPr>
          <p:cNvPr id="5" name="Picture 4" descr="1,600+ Pink Earphone Illustrations, Royalty-Free Vector Graphics &amp; Clip Art  - iStock | Pink ice cream">
            <a:extLst>
              <a:ext uri="{FF2B5EF4-FFF2-40B4-BE49-F238E27FC236}">
                <a16:creationId xmlns:a16="http://schemas.microsoft.com/office/drawing/2014/main" id="{9F96A7A2-51AD-CA97-2DBD-F25C50FCC7A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95938" y="3879727"/>
            <a:ext cx="1152123" cy="1225154"/>
          </a:xfrm>
          <a:prstGeom prst="rect">
            <a:avLst/>
          </a:prstGeom>
          <a:noFill/>
          <a:ln>
            <a:noFill/>
          </a:ln>
        </p:spPr>
      </p:pic>
    </p:spTree>
    <p:extLst>
      <p:ext uri="{BB962C8B-B14F-4D97-AF65-F5344CB8AC3E}">
        <p14:creationId xmlns:p14="http://schemas.microsoft.com/office/powerpoint/2010/main" val="286392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Closing Comments</a:t>
            </a:r>
          </a:p>
        </p:txBody>
      </p:sp>
      <p:sp>
        <p:nvSpPr>
          <p:cNvPr id="3" name="Content Placeholder 2"/>
          <p:cNvSpPr>
            <a:spLocks noGrp="1"/>
          </p:cNvSpPr>
          <p:nvPr>
            <p:ph idx="1"/>
          </p:nvPr>
        </p:nvSpPr>
        <p:spPr>
          <a:xfrm>
            <a:off x="4452937" y="2120899"/>
            <a:ext cx="3649663" cy="2603501"/>
          </a:xfrm>
          <a:ln/>
        </p:spPr>
        <p:style>
          <a:lnRef idx="2">
            <a:schemeClr val="accent6"/>
          </a:lnRef>
          <a:fillRef idx="1">
            <a:schemeClr val="lt1"/>
          </a:fillRef>
          <a:effectRef idx="0">
            <a:schemeClr val="accent6"/>
          </a:effectRef>
          <a:fontRef idx="minor">
            <a:schemeClr val="dk1"/>
          </a:fontRef>
        </p:style>
        <p:txBody>
          <a:bodyPr/>
          <a:lstStyle/>
          <a:p>
            <a:pPr lvl="1">
              <a:buFont typeface="Arial" pitchFamily="34" charset="0"/>
              <a:buChar char="•"/>
            </a:pPr>
            <a:r>
              <a:rPr lang="en-US" sz="2400" dirty="0">
                <a:solidFill>
                  <a:srgbClr val="FF0000"/>
                </a:solidFill>
              </a:rPr>
              <a:t>Reminders for ABC Volunteers</a:t>
            </a:r>
          </a:p>
          <a:p>
            <a:pPr>
              <a:buFont typeface="Arial" pitchFamily="34" charset="0"/>
              <a:buChar char="•"/>
            </a:pPr>
            <a:r>
              <a:rPr lang="en-US" sz="2400" dirty="0">
                <a:solidFill>
                  <a:srgbClr val="00B0F0"/>
                </a:solidFill>
              </a:rPr>
              <a:t>Support for ABC Leads</a:t>
            </a:r>
          </a:p>
          <a:p>
            <a:pPr>
              <a:buFont typeface="Arial" pitchFamily="34" charset="0"/>
              <a:buChar char="•"/>
            </a:pPr>
            <a:r>
              <a:rPr lang="en-US" sz="2400" dirty="0">
                <a:solidFill>
                  <a:srgbClr val="7030A0"/>
                </a:solidFill>
              </a:rPr>
              <a:t>Top 3 Action Items</a:t>
            </a:r>
          </a:p>
          <a:p>
            <a:pPr marL="0" indent="0"/>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dirty="0"/>
              <a:t>I Wish You Knew 2023 PROJECT CORNERSTONE</a:t>
            </a:r>
            <a:endParaRPr lang="en-US" dirty="0">
              <a:solidFill>
                <a:schemeClr val="bg2"/>
              </a:solidFill>
            </a:endParaRPr>
          </a:p>
        </p:txBody>
      </p:sp>
      <p:pic>
        <p:nvPicPr>
          <p:cNvPr id="7" name="Picture 6">
            <a:extLst>
              <a:ext uri="{FF2B5EF4-FFF2-40B4-BE49-F238E27FC236}">
                <a16:creationId xmlns:a16="http://schemas.microsoft.com/office/drawing/2014/main" id="{B382B264-3CE4-AC99-6471-C1578DBC453C}"/>
              </a:ext>
            </a:extLst>
          </p:cNvPr>
          <p:cNvPicPr>
            <a:picLocks noChangeAspect="1"/>
          </p:cNvPicPr>
          <p:nvPr/>
        </p:nvPicPr>
        <p:blipFill>
          <a:blip r:embed="rId3"/>
          <a:stretch>
            <a:fillRect/>
          </a:stretch>
        </p:blipFill>
        <p:spPr>
          <a:xfrm>
            <a:off x="1243013" y="1556201"/>
            <a:ext cx="2796627" cy="3745598"/>
          </a:xfrm>
          <a:prstGeom prst="rect">
            <a:avLst/>
          </a:prstGeom>
        </p:spPr>
      </p:pic>
    </p:spTree>
    <p:extLst>
      <p:ext uri="{BB962C8B-B14F-4D97-AF65-F5344CB8AC3E}">
        <p14:creationId xmlns:p14="http://schemas.microsoft.com/office/powerpoint/2010/main" val="326020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Empathy: 	</a:t>
            </a:r>
            <a:br>
              <a:rPr lang="en-US" sz="3600" dirty="0"/>
            </a:br>
            <a:r>
              <a:rPr lang="en-US" sz="2800" dirty="0"/>
              <a:t>Connect with Empathy</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pic>
        <p:nvPicPr>
          <p:cNvPr id="6" name="Picture 5">
            <a:extLst>
              <a:ext uri="{FF2B5EF4-FFF2-40B4-BE49-F238E27FC236}">
                <a16:creationId xmlns:a16="http://schemas.microsoft.com/office/drawing/2014/main" id="{2B0E14AB-495F-A363-3E26-CC024F3F3369}"/>
              </a:ext>
            </a:extLst>
          </p:cNvPr>
          <p:cNvPicPr>
            <a:picLocks noChangeAspect="1"/>
          </p:cNvPicPr>
          <p:nvPr/>
        </p:nvPicPr>
        <p:blipFill>
          <a:blip r:embed="rId3"/>
          <a:stretch>
            <a:fillRect/>
          </a:stretch>
        </p:blipFill>
        <p:spPr>
          <a:xfrm>
            <a:off x="1919300" y="1442968"/>
            <a:ext cx="4496014" cy="1986032"/>
          </a:xfrm>
          <a:prstGeom prst="rect">
            <a:avLst/>
          </a:prstGeom>
        </p:spPr>
      </p:pic>
      <p:sp>
        <p:nvSpPr>
          <p:cNvPr id="8" name="TextBox 7">
            <a:extLst>
              <a:ext uri="{FF2B5EF4-FFF2-40B4-BE49-F238E27FC236}">
                <a16:creationId xmlns:a16="http://schemas.microsoft.com/office/drawing/2014/main" id="{6988715F-B46A-C76A-8210-76C8447DD785}"/>
              </a:ext>
            </a:extLst>
          </p:cNvPr>
          <p:cNvSpPr txBox="1"/>
          <p:nvPr/>
        </p:nvSpPr>
        <p:spPr>
          <a:xfrm>
            <a:off x="1132007" y="3721527"/>
            <a:ext cx="6070600" cy="2173608"/>
          </a:xfrm>
          <a:prstGeom prst="rect">
            <a:avLst/>
          </a:prstGeom>
          <a:noFill/>
          <a:ln w="38100">
            <a:solidFill>
              <a:srgbClr val="5C2E91"/>
            </a:solidFill>
          </a:ln>
        </p:spPr>
        <p:txBody>
          <a:bodyPr wrap="square" rtlCol="0">
            <a:spAutoFit/>
          </a:bodyPr>
          <a:lstStyle/>
          <a:p>
            <a:pPr>
              <a:lnSpc>
                <a:spcPct val="115000"/>
              </a:lnSpc>
              <a:spcBef>
                <a:spcPts val="0"/>
              </a:spcBef>
              <a:spcAft>
                <a:spcPts val="0"/>
              </a:spcAft>
            </a:pPr>
            <a:r>
              <a:rPr lang="en-US" b="1" dirty="0">
                <a:solidFill>
                  <a:srgbClr val="FF33CC"/>
                </a:solidFill>
                <a:latin typeface="Verdana" panose="020B0604030504040204" pitchFamily="34" charset="0"/>
                <a:ea typeface="Verdana" panose="020B0604030504040204" pitchFamily="34" charset="0"/>
              </a:rPr>
              <a:t>Focus on These Empathy Skills:</a:t>
            </a:r>
          </a:p>
          <a:p>
            <a:pPr marL="342884" indent="-342884">
              <a:lnSpc>
                <a:spcPct val="115000"/>
              </a:lnSpc>
              <a:spcBef>
                <a:spcPts val="0"/>
              </a:spcBef>
              <a:spcAft>
                <a:spcPts val="0"/>
              </a:spcAft>
              <a:buFont typeface="Symbol" panose="05050102010706020507" pitchFamily="18"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Focus on perspective taking.</a:t>
            </a:r>
          </a:p>
          <a:p>
            <a:pPr marL="342884" indent="-342884">
              <a:lnSpc>
                <a:spcPct val="115000"/>
              </a:lnSpc>
              <a:spcBef>
                <a:spcPts val="0"/>
              </a:spcBef>
              <a:spcAft>
                <a:spcPts val="0"/>
              </a:spcAft>
              <a:buFont typeface="Symbol" panose="05050102010706020507" pitchFamily="18"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Listen actively without judgement.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884" indent="-342884">
              <a:lnSpc>
                <a:spcPct val="115000"/>
              </a:lnSpc>
              <a:spcBef>
                <a:spcPts val="0"/>
              </a:spcBef>
              <a:spcAft>
                <a:spcPts val="1000"/>
              </a:spcAft>
              <a:buFont typeface="Symbol" panose="05050102010706020507" pitchFamily="18"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Be welcoming, accepting, tolerant, patient, and finally, be brave.</a:t>
            </a:r>
            <a:endParaRPr lang="en-US" dirty="0"/>
          </a:p>
        </p:txBody>
      </p:sp>
    </p:spTree>
    <p:extLst>
      <p:ext uri="{BB962C8B-B14F-4D97-AF65-F5344CB8AC3E}">
        <p14:creationId xmlns:p14="http://schemas.microsoft.com/office/powerpoint/2010/main" val="235282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a:p>
          <a:p>
            <a:pPr algn="ctr"/>
            <a:endParaRPr lang="en-US" sz="1000" b="1"/>
          </a:p>
          <a:p>
            <a:pPr algn="ctr"/>
            <a:endParaRPr lang="en-US" sz="1000" b="1"/>
          </a:p>
          <a:p>
            <a:pPr algn="ctr"/>
            <a:endParaRPr lang="en-US" sz="1000" b="1"/>
          </a:p>
          <a:p>
            <a:pPr algn="ctr"/>
            <a:endParaRPr lang="en-US" sz="1000" b="1"/>
          </a:p>
          <a:p>
            <a:pPr algn="ctr"/>
            <a:r>
              <a:rPr lang="en-US" sz="6000" b="1">
                <a:solidFill>
                  <a:schemeClr val="bg1"/>
                </a:solidFill>
              </a:rPr>
              <a:t>Information for ABC Readers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356350"/>
            <a:ext cx="5014790"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noProof="0"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Tree>
    <p:extLst>
      <p:ext uri="{BB962C8B-B14F-4D97-AF65-F5344CB8AC3E}">
        <p14:creationId xmlns:p14="http://schemas.microsoft.com/office/powerpoint/2010/main" val="257474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328612"/>
            <a:ext cx="8374062" cy="1290637"/>
          </a:xfrm>
        </p:spPr>
        <p:txBody>
          <a:bodyPr/>
          <a:lstStyle/>
          <a:p>
            <a:r>
              <a:rPr lang="en-US" sz="3600" dirty="0"/>
              <a:t>ABC Readers: </a:t>
            </a:r>
            <a:br>
              <a:rPr lang="en-US" sz="3600" dirty="0"/>
            </a:br>
            <a:r>
              <a:rPr lang="en-US" sz="3200" dirty="0"/>
              <a:t>Key Ideas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
        <p:nvSpPr>
          <p:cNvPr id="3" name="Rectangle 2"/>
          <p:cNvSpPr/>
          <p:nvPr/>
        </p:nvSpPr>
        <p:spPr>
          <a:xfrm>
            <a:off x="689545" y="1467803"/>
            <a:ext cx="7824865"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Verdana" pitchFamily="80" charset="0"/>
              <a:ea typeface="ＭＳ Ｐゴシック" pitchFamily="8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Verdana" pitchFamily="80" charset="0"/>
              <a:ea typeface="ＭＳ Ｐゴシック" pitchFamily="80" charset="-128"/>
            </a:endParaRPr>
          </a:p>
        </p:txBody>
      </p:sp>
      <p:pic>
        <p:nvPicPr>
          <p:cNvPr id="6" name="Picture 5">
            <a:extLst>
              <a:ext uri="{FF2B5EF4-FFF2-40B4-BE49-F238E27FC236}">
                <a16:creationId xmlns:a16="http://schemas.microsoft.com/office/drawing/2014/main" id="{1AA6B720-8752-8D63-06AC-8008768D9A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59388" y="3429000"/>
            <a:ext cx="3791709" cy="3334566"/>
          </a:xfrm>
          <a:prstGeom prst="rect">
            <a:avLst/>
          </a:prstGeom>
        </p:spPr>
      </p:pic>
      <p:sp>
        <p:nvSpPr>
          <p:cNvPr id="9" name="TextBox 8">
            <a:extLst>
              <a:ext uri="{FF2B5EF4-FFF2-40B4-BE49-F238E27FC236}">
                <a16:creationId xmlns:a16="http://schemas.microsoft.com/office/drawing/2014/main" id="{1508FE4D-4E97-CC45-72CE-7AF024F82D5D}"/>
              </a:ext>
            </a:extLst>
          </p:cNvPr>
          <p:cNvSpPr txBox="1"/>
          <p:nvPr/>
        </p:nvSpPr>
        <p:spPr>
          <a:xfrm>
            <a:off x="413755" y="1979182"/>
            <a:ext cx="5030442" cy="3046988"/>
          </a:xfrm>
          <a:prstGeom prst="rect">
            <a:avLst/>
          </a:prstGeom>
          <a:noFill/>
        </p:spPr>
        <p:txBody>
          <a:bodyPr wrap="square">
            <a:spAutoFit/>
          </a:bodyPr>
          <a:lstStyle/>
          <a:p>
            <a:pPr marL="0" marR="0">
              <a:spcBef>
                <a:spcPts val="0"/>
              </a:spcBef>
              <a:spcAft>
                <a:spcPts val="0"/>
              </a:spcAft>
            </a:pPr>
            <a:r>
              <a:rPr lang="en-US" sz="2400" dirty="0">
                <a:solidFill>
                  <a:srgbClr val="0070C0"/>
                </a:solidFill>
                <a:effectLst/>
                <a:latin typeface="Verdana" panose="020B0604030504040204" pitchFamily="34" charset="0"/>
                <a:ea typeface="Calibri" panose="020F0502020204030204" pitchFamily="34" charset="0"/>
                <a:cs typeface="Times New Roman" panose="02020603050405020304" pitchFamily="18" charset="0"/>
              </a:rPr>
              <a:t>Active listening skills allow the students to:</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Calibri" panose="020F0502020204030204" pitchFamily="34" charset="0"/>
                <a:cs typeface="Times New Roman" panose="02020603050405020304" pitchFamily="18" charset="0"/>
              </a:rPr>
              <a:t>Better understand the situation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Calibri" panose="020F0502020204030204" pitchFamily="34" charset="0"/>
                <a:cs typeface="Times New Roman" panose="02020603050405020304" pitchFamily="18" charset="0"/>
              </a:rPr>
              <a:t>Improve retention of information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Calibri" panose="020F0502020204030204" pitchFamily="34" charset="0"/>
                <a:cs typeface="Times New Roman" panose="02020603050405020304" pitchFamily="18" charset="0"/>
              </a:rPr>
              <a:t>Enhance engagement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Calibri" panose="020F0502020204030204" pitchFamily="34" charset="0"/>
                <a:cs typeface="Times New Roman" panose="02020603050405020304" pitchFamily="18" charset="0"/>
              </a:rPr>
              <a:t>Refine communication skills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985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a:p>
          <a:p>
            <a:pPr algn="ctr"/>
            <a:endParaRPr lang="en-US" sz="1000" b="1"/>
          </a:p>
          <a:p>
            <a:pPr algn="ctr"/>
            <a:endParaRPr lang="en-US" sz="1000" b="1"/>
          </a:p>
          <a:p>
            <a:pPr algn="ctr"/>
            <a:endParaRPr lang="en-US" sz="1000" b="1"/>
          </a:p>
          <a:p>
            <a:pPr algn="ctr"/>
            <a:endParaRPr lang="en-US" sz="1000" b="1"/>
          </a:p>
          <a:p>
            <a:pPr algn="ctr"/>
            <a:r>
              <a:rPr lang="en-US" sz="6000" b="1">
                <a:solidFill>
                  <a:schemeClr val="bg1"/>
                </a:solidFill>
              </a:rPr>
              <a:t>Conversation </a:t>
            </a:r>
          </a:p>
          <a:p>
            <a:pPr algn="ctr"/>
            <a:r>
              <a:rPr lang="en-US" sz="6000" b="1">
                <a:solidFill>
                  <a:schemeClr val="bg1"/>
                </a:solidFill>
              </a:rPr>
              <a:t>Starter</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356350"/>
            <a:ext cx="5014790"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Tree>
    <p:extLst>
      <p:ext uri="{BB962C8B-B14F-4D97-AF65-F5344CB8AC3E}">
        <p14:creationId xmlns:p14="http://schemas.microsoft.com/office/powerpoint/2010/main" val="201454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Conversation Starter:  All Grades</a:t>
            </a:r>
            <a:br>
              <a:rPr lang="en-US" sz="3600" dirty="0"/>
            </a:br>
            <a:br>
              <a:rPr lang="en-US" sz="3600" dirty="0"/>
            </a:br>
            <a:endParaRPr lang="en-US" sz="2400" dirty="0"/>
          </a:p>
        </p:txBody>
      </p:sp>
      <p:sp>
        <p:nvSpPr>
          <p:cNvPr id="3" name="Content Placeholder 2"/>
          <p:cNvSpPr>
            <a:spLocks noGrp="1"/>
          </p:cNvSpPr>
          <p:nvPr>
            <p:ph idx="1"/>
          </p:nvPr>
        </p:nvSpPr>
        <p:spPr>
          <a:xfrm>
            <a:off x="402430" y="3427045"/>
            <a:ext cx="8339137" cy="2702659"/>
          </a:xfrm>
        </p:spPr>
        <p:txBody>
          <a:bodyPr/>
          <a:lstStyle/>
          <a:p>
            <a:pPr marL="0" indent="0"/>
            <a:endParaRPr lang="en-US" sz="2400" dirty="0"/>
          </a:p>
          <a:p>
            <a:pPr>
              <a:buFont typeface="Arial" pitchFamily="34" charset="0"/>
              <a:buChar char="•"/>
            </a:pPr>
            <a:endParaRPr lang="en-US" sz="1100" i="1" dirty="0"/>
          </a:p>
          <a:p>
            <a:r>
              <a:rPr lang="en-US" sz="2400" dirty="0"/>
              <a:t>	</a:t>
            </a:r>
            <a:endParaRPr lang="en-US" sz="2400" b="1" i="1" dirty="0"/>
          </a:p>
          <a:p>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dirty="0"/>
              <a:t>I Wish You Knew 2023 PROJECT CORNERSTONE</a:t>
            </a:r>
            <a:endParaRPr lang="en-US" dirty="0">
              <a:solidFill>
                <a:schemeClr val="bg2"/>
              </a:solidFill>
            </a:endParaRPr>
          </a:p>
        </p:txBody>
      </p:sp>
      <p:sp>
        <p:nvSpPr>
          <p:cNvPr id="7" name="Rectangle: Rounded Corners 6">
            <a:extLst>
              <a:ext uri="{FF2B5EF4-FFF2-40B4-BE49-F238E27FC236}">
                <a16:creationId xmlns:a16="http://schemas.microsoft.com/office/drawing/2014/main" id="{2DFFE5CC-228F-E6FD-3040-53BA2160C82F}"/>
              </a:ext>
            </a:extLst>
          </p:cNvPr>
          <p:cNvSpPr/>
          <p:nvPr/>
        </p:nvSpPr>
        <p:spPr bwMode="auto">
          <a:xfrm>
            <a:off x="1397794" y="1622424"/>
            <a:ext cx="6235700" cy="157797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spcBef>
                <a:spcPts val="0"/>
              </a:spcBef>
            </a:pPr>
            <a:r>
              <a:rPr lang="en-US" sz="2800" b="1" i="1" dirty="0">
                <a:solidFill>
                  <a:schemeClr val="bg1"/>
                </a:solidFill>
              </a:rPr>
              <a:t>Ask students: What do you wish grown ups knew about kids?</a:t>
            </a:r>
            <a:endParaRPr lang="en-US" sz="2800" i="1" dirty="0">
              <a:solidFill>
                <a:schemeClr val="bg1"/>
              </a:solidFill>
            </a:endParaRPr>
          </a:p>
        </p:txBody>
      </p:sp>
      <p:pic>
        <p:nvPicPr>
          <p:cNvPr id="8" name="Picture 7">
            <a:extLst>
              <a:ext uri="{FF2B5EF4-FFF2-40B4-BE49-F238E27FC236}">
                <a16:creationId xmlns:a16="http://schemas.microsoft.com/office/drawing/2014/main" id="{FADFAB4F-BA99-BCAE-F193-E77B3F195213}"/>
              </a:ext>
            </a:extLst>
          </p:cNvPr>
          <p:cNvPicPr>
            <a:picLocks noChangeAspect="1"/>
          </p:cNvPicPr>
          <p:nvPr/>
        </p:nvPicPr>
        <p:blipFill>
          <a:blip r:embed="rId3"/>
          <a:stretch>
            <a:fillRect/>
          </a:stretch>
        </p:blipFill>
        <p:spPr>
          <a:xfrm>
            <a:off x="2600762" y="3427045"/>
            <a:ext cx="4318706" cy="2879137"/>
          </a:xfrm>
          <a:prstGeom prst="rect">
            <a:avLst/>
          </a:prstGeom>
        </p:spPr>
      </p:pic>
    </p:spTree>
    <p:extLst>
      <p:ext uri="{BB962C8B-B14F-4D97-AF65-F5344CB8AC3E}">
        <p14:creationId xmlns:p14="http://schemas.microsoft.com/office/powerpoint/2010/main" val="209223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Conversation </a:t>
            </a:r>
            <a:r>
              <a:rPr lang="en-US" sz="3200" dirty="0" err="1"/>
              <a:t>Starter:Grades</a:t>
            </a:r>
            <a:r>
              <a:rPr lang="en-US" sz="3200" dirty="0"/>
              <a:t> 3-6</a:t>
            </a:r>
          </a:p>
        </p:txBody>
      </p:sp>
      <p:sp>
        <p:nvSpPr>
          <p:cNvPr id="3" name="Content Placeholder 2"/>
          <p:cNvSpPr>
            <a:spLocks noGrp="1"/>
          </p:cNvSpPr>
          <p:nvPr>
            <p:ph idx="1"/>
          </p:nvPr>
        </p:nvSpPr>
        <p:spPr>
          <a:xfrm>
            <a:off x="293722" y="971550"/>
            <a:ext cx="8339137" cy="5178040"/>
          </a:xfrm>
        </p:spPr>
        <p:txBody>
          <a:bodyPr/>
          <a:lstStyle/>
          <a:p>
            <a:pPr marL="0">
              <a:spcBef>
                <a:spcPts val="0"/>
              </a:spcBef>
            </a:pPr>
            <a:r>
              <a:rPr lang="en-US" sz="3200" b="1" dirty="0">
                <a:solidFill>
                  <a:srgbClr val="ED7D31"/>
                </a:solidFill>
                <a:effectLst/>
                <a:latin typeface="Verdana" panose="020B0604030504040204" pitchFamily="34" charset="0"/>
                <a:ea typeface="Calibri" panose="020F0502020204030204" pitchFamily="34" charset="0"/>
                <a:cs typeface="Arial" panose="020B0604020202020204" pitchFamily="34" charset="0"/>
              </a:rPr>
              <a:t>D-icebreakers</a:t>
            </a:r>
            <a:endParaRPr lang="en-US" sz="2400" b="1" i="1" dirty="0">
              <a:solidFill>
                <a:srgbClr val="0070C0"/>
              </a:solidFill>
            </a:endParaRPr>
          </a:p>
          <a:p>
            <a:pPr marL="0" algn="ctr">
              <a:spcBef>
                <a:spcPts val="0"/>
              </a:spcBef>
            </a:pPr>
            <a:r>
              <a:rPr lang="en-US" sz="2800" b="1" dirty="0"/>
              <a:t> </a:t>
            </a:r>
            <a:endParaRPr lang="en-US" sz="2400" dirty="0"/>
          </a:p>
          <a:p>
            <a:pPr marL="0" algn="ctr">
              <a:spcBef>
                <a:spcPts val="0"/>
              </a:spcBef>
            </a:pPr>
            <a:endParaRPr lang="en-US" sz="2400" dirty="0"/>
          </a:p>
          <a:p>
            <a:pPr marL="0" algn="ctr">
              <a:spcBef>
                <a:spcPts val="0"/>
              </a:spcBef>
            </a:pPr>
            <a:endParaRPr lang="en-US" sz="2400"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8</a:t>
            </a:fld>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356350"/>
            <a:ext cx="5356225"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noProof="0"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  ©2023YMCA/Project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pic>
        <p:nvPicPr>
          <p:cNvPr id="6" name="Picture 5">
            <a:extLst>
              <a:ext uri="{FF2B5EF4-FFF2-40B4-BE49-F238E27FC236}">
                <a16:creationId xmlns:a16="http://schemas.microsoft.com/office/drawing/2014/main" id="{0E3DAF39-D23D-1A91-EB50-E825ECB553FC}"/>
              </a:ext>
            </a:extLst>
          </p:cNvPr>
          <p:cNvPicPr>
            <a:picLocks noChangeAspect="1"/>
          </p:cNvPicPr>
          <p:nvPr/>
        </p:nvPicPr>
        <p:blipFill>
          <a:blip r:embed="rId3"/>
          <a:stretch>
            <a:fillRect/>
          </a:stretch>
        </p:blipFill>
        <p:spPr>
          <a:xfrm>
            <a:off x="980240" y="2447459"/>
            <a:ext cx="1296385" cy="1280479"/>
          </a:xfrm>
          <a:prstGeom prst="rect">
            <a:avLst/>
          </a:prstGeom>
        </p:spPr>
      </p:pic>
      <p:sp>
        <p:nvSpPr>
          <p:cNvPr id="7" name="Cuadro de texto 2">
            <a:extLst>
              <a:ext uri="{FF2B5EF4-FFF2-40B4-BE49-F238E27FC236}">
                <a16:creationId xmlns:a16="http://schemas.microsoft.com/office/drawing/2014/main" id="{AB8A028F-363F-2BF6-DE3C-2B649278DC06}"/>
              </a:ext>
            </a:extLst>
          </p:cNvPr>
          <p:cNvSpPr txBox="1">
            <a:spLocks noChangeArrowheads="1"/>
          </p:cNvSpPr>
          <p:nvPr/>
        </p:nvSpPr>
        <p:spPr bwMode="auto">
          <a:xfrm>
            <a:off x="2402205" y="2146603"/>
            <a:ext cx="4705350" cy="158133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dirty="0">
                <a:solidFill>
                  <a:srgbClr val="00B050"/>
                </a:solidFill>
                <a:effectLst/>
                <a:latin typeface="Verdana" panose="020B060403050404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b="1" dirty="0">
                <a:solidFill>
                  <a:srgbClr val="00B050"/>
                </a:solidFill>
                <a:effectLst/>
                <a:latin typeface="Verdana" panose="020B0604030504040204" pitchFamily="34" charset="0"/>
                <a:ea typeface="Calibri" panose="020F0502020204030204" pitchFamily="34" charset="0"/>
                <a:cs typeface="Arial" panose="020B0604020202020204" pitchFamily="34" charset="0"/>
              </a:rPr>
              <a:t>Which of your personality traits do you admire the most?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9B814E7-4BF4-A917-E98C-D88334EC0867}"/>
              </a:ext>
            </a:extLst>
          </p:cNvPr>
          <p:cNvPicPr>
            <a:picLocks noChangeAspect="1"/>
          </p:cNvPicPr>
          <p:nvPr/>
        </p:nvPicPr>
        <p:blipFill>
          <a:blip r:embed="rId4"/>
          <a:stretch>
            <a:fillRect/>
          </a:stretch>
        </p:blipFill>
        <p:spPr>
          <a:xfrm>
            <a:off x="980240" y="4149415"/>
            <a:ext cx="1264544" cy="1240981"/>
          </a:xfrm>
          <a:prstGeom prst="rect">
            <a:avLst/>
          </a:prstGeom>
        </p:spPr>
      </p:pic>
      <p:sp>
        <p:nvSpPr>
          <p:cNvPr id="8" name="Cuadro de texto 2">
            <a:extLst>
              <a:ext uri="{FF2B5EF4-FFF2-40B4-BE49-F238E27FC236}">
                <a16:creationId xmlns:a16="http://schemas.microsoft.com/office/drawing/2014/main" id="{B808972F-3972-BB5C-7D5F-823FF3A6046F}"/>
              </a:ext>
            </a:extLst>
          </p:cNvPr>
          <p:cNvSpPr txBox="1">
            <a:spLocks noChangeArrowheads="1"/>
          </p:cNvSpPr>
          <p:nvPr/>
        </p:nvSpPr>
        <p:spPr bwMode="auto">
          <a:xfrm>
            <a:off x="2402205" y="3809061"/>
            <a:ext cx="4705350" cy="158133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dirty="0">
                <a:solidFill>
                  <a:srgbClr val="00B050"/>
                </a:solidFill>
                <a:effectLst/>
                <a:latin typeface="Verdana" panose="020B060403050404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b="1" dirty="0">
                <a:solidFill>
                  <a:srgbClr val="00B050"/>
                </a:solidFill>
                <a:effectLst/>
                <a:latin typeface="Verdana" panose="020B0604030504040204" pitchFamily="34" charset="0"/>
                <a:ea typeface="Calibri" panose="020F0502020204030204" pitchFamily="34" charset="0"/>
                <a:cs typeface="Arial" panose="020B0604020202020204" pitchFamily="34" charset="0"/>
              </a:rPr>
              <a:t>What is the most difficult time you have had?</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481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a:p>
          <a:p>
            <a:pPr algn="ctr"/>
            <a:endParaRPr lang="en-US" sz="1000" b="1"/>
          </a:p>
          <a:p>
            <a:pPr algn="ctr"/>
            <a:endParaRPr lang="en-US" sz="1000" b="1"/>
          </a:p>
          <a:p>
            <a:pPr algn="ctr"/>
            <a:endParaRPr lang="en-US" sz="1000" b="1"/>
          </a:p>
          <a:p>
            <a:pPr algn="ctr"/>
            <a:endParaRPr lang="en-US" sz="1000" b="1"/>
          </a:p>
          <a:p>
            <a:pPr algn="ctr"/>
            <a:r>
              <a:rPr lang="en-US" sz="6000" b="1">
                <a:solidFill>
                  <a:schemeClr val="bg1"/>
                </a:solidFill>
              </a:rPr>
              <a:t>Reading </a:t>
            </a:r>
          </a:p>
          <a:p>
            <a:pPr algn="ctr"/>
            <a:r>
              <a:rPr lang="en-US" sz="6000" b="1">
                <a:solidFill>
                  <a:schemeClr val="bg1"/>
                </a:solidFill>
              </a:rPr>
              <a:t>The Book</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0" lang="en-US" sz="800" b="0" i="0" u="none" strike="noStrike" kern="1200" cap="none" spc="0" normalizeH="0" baseline="0" noProof="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356350"/>
            <a:ext cx="5014790" cy="287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I Wish You Knew</a:t>
            </a:r>
            <a:r>
              <a:rPr kumimoji="0" lang="en-US" sz="8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rPr>
              <a:t>  ©2023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Tree>
    <p:extLst>
      <p:ext uri="{BB962C8B-B14F-4D97-AF65-F5344CB8AC3E}">
        <p14:creationId xmlns:p14="http://schemas.microsoft.com/office/powerpoint/2010/main" val="1728776072"/>
      </p:ext>
    </p:extLst>
  </p:cSld>
  <p:clrMapOvr>
    <a:masterClrMapping/>
  </p:clrMapOvr>
</p:sld>
</file>

<file path=ppt/theme/theme1.xml><?xml version="1.0" encoding="utf-8"?>
<a:theme xmlns:a="http://schemas.openxmlformats.org/drawingml/2006/main" name="CS_PPT_template_REV">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IENDS">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RIENDS">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RIENDS">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A240A4369BD4B8E62ADC970CDAB73" ma:contentTypeVersion="17" ma:contentTypeDescription="Create a new document." ma:contentTypeScope="" ma:versionID="5bd3471c19b159aef2cea44eca4af322">
  <xsd:schema xmlns:xsd="http://www.w3.org/2001/XMLSchema" xmlns:xs="http://www.w3.org/2001/XMLSchema" xmlns:p="http://schemas.microsoft.com/office/2006/metadata/properties" xmlns:ns2="b2a57fa4-c662-4c21-ac6a-d9b9cbcda439" xmlns:ns3="9ebef5b9-c5d5-4c25-a9fe-bec868ad469b" targetNamespace="http://schemas.microsoft.com/office/2006/metadata/properties" ma:root="true" ma:fieldsID="31c4b496514f6c7a4db17234376c307a" ns2:_="" ns3:_="">
    <xsd:import namespace="b2a57fa4-c662-4c21-ac6a-d9b9cbcda439"/>
    <xsd:import namespace="9ebef5b9-c5d5-4c25-a9fe-bec868ad4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57fa4-c662-4c21-ac6a-d9b9cbcda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938087-ec50-45ed-980d-13c342d101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bef5b9-c5d5-4c25-a9fe-bec868ad46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02b53e-a439-4259-aabb-ef34b2061265}" ma:internalName="TaxCatchAll" ma:showField="CatchAllData" ma:web="9ebef5b9-c5d5-4c25-a9fe-bec868ad4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2a57fa4-c662-4c21-ac6a-d9b9cbcda439">
      <Terms xmlns="http://schemas.microsoft.com/office/infopath/2007/PartnerControls"/>
    </lcf76f155ced4ddcb4097134ff3c332f>
    <TaxCatchAll xmlns="9ebef5b9-c5d5-4c25-a9fe-bec868ad46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EFF2A8-132E-4E27-838D-7CE7BFE5C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57fa4-c662-4c21-ac6a-d9b9cbcda439"/>
    <ds:schemaRef ds:uri="9ebef5b9-c5d5-4c25-a9fe-bec868ad4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BED1BA-ABC3-4072-92FE-284FE4E687EF}">
  <ds:schemaRefs>
    <ds:schemaRef ds:uri="http://schemas.openxmlformats.org/package/2006/metadata/core-properties"/>
    <ds:schemaRef ds:uri="b2a57fa4-c662-4c21-ac6a-d9b9cbcda439"/>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9ebef5b9-c5d5-4c25-a9fe-bec868ad469b"/>
    <ds:schemaRef ds:uri="http://www.w3.org/XML/1998/namespace"/>
    <ds:schemaRef ds:uri="http://purl.org/dc/terms/"/>
  </ds:schemaRefs>
</ds:datastoreItem>
</file>

<file path=customXml/itemProps3.xml><?xml version="1.0" encoding="utf-8"?>
<ds:datastoreItem xmlns:ds="http://schemas.openxmlformats.org/officeDocument/2006/customXml" ds:itemID="{53E496C4-EEFE-4052-B8B9-9DA64B4574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CS_PPT_template_REV</Template>
  <TotalTime>4318</TotalTime>
  <Words>5420</Words>
  <Application>Microsoft Office PowerPoint</Application>
  <PresentationFormat>On-screen Show (4:3)</PresentationFormat>
  <Paragraphs>563</Paragraphs>
  <Slides>28</Slides>
  <Notes>28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28</vt:i4>
      </vt:variant>
    </vt:vector>
  </HeadingPairs>
  <TitlesOfParts>
    <vt:vector size="45" baseType="lpstr">
      <vt:lpstr>Arial</vt:lpstr>
      <vt:lpstr>Calibri</vt:lpstr>
      <vt:lpstr>Comic Sans MS</vt:lpstr>
      <vt:lpstr>Courier</vt:lpstr>
      <vt:lpstr>Courier New</vt:lpstr>
      <vt:lpstr>CronosPro-Disp</vt:lpstr>
      <vt:lpstr>Helvetica</vt:lpstr>
      <vt:lpstr>Proxima N W01 Smbd</vt:lpstr>
      <vt:lpstr>Symbol</vt:lpstr>
      <vt:lpstr>Times</vt:lpstr>
      <vt:lpstr>Times New Roman</vt:lpstr>
      <vt:lpstr>Verdana</vt:lpstr>
      <vt:lpstr>Wingdings</vt:lpstr>
      <vt:lpstr>CS_PPT_template_REV</vt:lpstr>
      <vt:lpstr>FRIENDS</vt:lpstr>
      <vt:lpstr>1_FRIENDS</vt:lpstr>
      <vt:lpstr>2_FRIENDS</vt:lpstr>
      <vt:lpstr>I Wish You Knew Ojalá Supieras</vt:lpstr>
      <vt:lpstr>ABC/Los Dichos:        Champion </vt:lpstr>
      <vt:lpstr>Empathy:   Connect with Empathy</vt:lpstr>
      <vt:lpstr>PowerPoint Presentation</vt:lpstr>
      <vt:lpstr>ABC Readers:  Key Ideas</vt:lpstr>
      <vt:lpstr>PowerPoint Presentation</vt:lpstr>
      <vt:lpstr>Conversation Starter:  All Grades  </vt:lpstr>
      <vt:lpstr>Conversation Starter:Grades 3-6</vt:lpstr>
      <vt:lpstr>PowerPoint Presentation</vt:lpstr>
      <vt:lpstr>Reading the Book</vt:lpstr>
      <vt:lpstr>PowerPoint Presentation</vt:lpstr>
      <vt:lpstr>Discussion:       Grades K-2</vt:lpstr>
      <vt:lpstr>Discussion:       Grades 3-6  </vt:lpstr>
      <vt:lpstr>PowerPoint Presentation</vt:lpstr>
      <vt:lpstr>Activity Options:      Grades K-2 Who Wears This Shoe? </vt:lpstr>
      <vt:lpstr>Activity Options:      Grades K-2 Who Wears This Shoe-Part 2 </vt:lpstr>
      <vt:lpstr>Activity Options:      Grades K-6 Healing Hand     </vt:lpstr>
      <vt:lpstr>Activity Options:      Grades 3-6 Active Listening    </vt:lpstr>
      <vt:lpstr>Activity Options:     Grades 3-6 Walking In Someone Else’s Shoes</vt:lpstr>
      <vt:lpstr>PowerPoint Presentation</vt:lpstr>
      <vt:lpstr>Closing:     I WISH …</vt:lpstr>
      <vt:lpstr>PowerPoint Presentation</vt:lpstr>
      <vt:lpstr>School Wide Extension</vt:lpstr>
      <vt:lpstr>School Wide Extension:   Mandala Project  </vt:lpstr>
      <vt:lpstr>School Wide Extension: Stand Together in Empathy   </vt:lpstr>
      <vt:lpstr>School Wide Extension: Tower of Compassion  </vt:lpstr>
      <vt:lpstr>Home and School Communication</vt:lpstr>
      <vt:lpstr>Closing Comments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TO THE END</dc:title>
  <dc:creator>Kelly Noftz (Association Office)</dc:creator>
  <cp:lastModifiedBy>Lori Maitski (Project Cornerstone)</cp:lastModifiedBy>
  <cp:revision>176</cp:revision>
  <cp:lastPrinted>2023-09-01T17:14:03Z</cp:lastPrinted>
  <dcterms:created xsi:type="dcterms:W3CDTF">2014-06-13T21:18:18Z</dcterms:created>
  <dcterms:modified xsi:type="dcterms:W3CDTF">2023-09-14T15:16:37Z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0x010100724A240A4369BD4B8E62ADC970CDAB73</vt:lpwstr>
  </property>
  <property fmtid="{D5CDD505-2E9C-101B-9397-08002B2CF9AE}" pid="3" name="MediaServiceImageTags">
    <vt:lpwstr/>
  </property>
</Properties>
</file>