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 id="2147483660" r:id="rId5"/>
    <p:sldMasterId id="2147483672" r:id="rId6"/>
    <p:sldMasterId id="2147483684" r:id="rId7"/>
  </p:sldMasterIdLst>
  <p:notesMasterIdLst>
    <p:notesMasterId r:id="rId37"/>
  </p:notesMasterIdLst>
  <p:handoutMasterIdLst>
    <p:handoutMasterId r:id="rId38"/>
  </p:handoutMasterIdLst>
  <p:sldIdLst>
    <p:sldId id="256" r:id="rId8"/>
    <p:sldId id="348" r:id="rId9"/>
    <p:sldId id="461" r:id="rId10"/>
    <p:sldId id="334" r:id="rId11"/>
    <p:sldId id="361" r:id="rId12"/>
    <p:sldId id="342" r:id="rId13"/>
    <p:sldId id="282" r:id="rId14"/>
    <p:sldId id="462" r:id="rId15"/>
    <p:sldId id="464" r:id="rId16"/>
    <p:sldId id="283" r:id="rId17"/>
    <p:sldId id="463" r:id="rId18"/>
    <p:sldId id="335" r:id="rId19"/>
    <p:sldId id="292" r:id="rId20"/>
    <p:sldId id="336" r:id="rId21"/>
    <p:sldId id="380" r:id="rId22"/>
    <p:sldId id="381" r:id="rId23"/>
    <p:sldId id="339" r:id="rId24"/>
    <p:sldId id="410" r:id="rId25"/>
    <p:sldId id="304" r:id="rId26"/>
    <p:sldId id="390" r:id="rId27"/>
    <p:sldId id="385" r:id="rId28"/>
    <p:sldId id="301" r:id="rId29"/>
    <p:sldId id="340" r:id="rId30"/>
    <p:sldId id="289" r:id="rId31"/>
    <p:sldId id="341" r:id="rId32"/>
    <p:sldId id="290" r:id="rId33"/>
    <p:sldId id="363" r:id="rId34"/>
    <p:sldId id="319" r:id="rId35"/>
    <p:sldId id="291" r:id="rId36"/>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Verdana" pitchFamily="80" charset="0"/>
        <a:ea typeface="ＭＳ Ｐゴシック" pitchFamily="80" charset="-128"/>
        <a:cs typeface="ＭＳ Ｐゴシック" pitchFamily="80" charset="-128"/>
      </a:defRPr>
    </a:lvl1pPr>
    <a:lvl2pPr marL="457200" algn="l" rtl="0" eaLnBrk="0" fontAlgn="base" hangingPunct="0">
      <a:spcBef>
        <a:spcPct val="0"/>
      </a:spcBef>
      <a:spcAft>
        <a:spcPct val="0"/>
      </a:spcAft>
      <a:defRPr sz="2400" kern="1200">
        <a:solidFill>
          <a:schemeClr val="tx1"/>
        </a:solidFill>
        <a:latin typeface="Verdana" pitchFamily="80" charset="0"/>
        <a:ea typeface="ＭＳ Ｐゴシック" pitchFamily="80" charset="-128"/>
        <a:cs typeface="ＭＳ Ｐゴシック" pitchFamily="80" charset="-128"/>
      </a:defRPr>
    </a:lvl2pPr>
    <a:lvl3pPr marL="914400" algn="l" rtl="0" eaLnBrk="0" fontAlgn="base" hangingPunct="0">
      <a:spcBef>
        <a:spcPct val="0"/>
      </a:spcBef>
      <a:spcAft>
        <a:spcPct val="0"/>
      </a:spcAft>
      <a:defRPr sz="2400" kern="1200">
        <a:solidFill>
          <a:schemeClr val="tx1"/>
        </a:solidFill>
        <a:latin typeface="Verdana" pitchFamily="80" charset="0"/>
        <a:ea typeface="ＭＳ Ｐゴシック" pitchFamily="80" charset="-128"/>
        <a:cs typeface="ＭＳ Ｐゴシック" pitchFamily="80" charset="-128"/>
      </a:defRPr>
    </a:lvl3pPr>
    <a:lvl4pPr marL="1371600" algn="l" rtl="0" eaLnBrk="0" fontAlgn="base" hangingPunct="0">
      <a:spcBef>
        <a:spcPct val="0"/>
      </a:spcBef>
      <a:spcAft>
        <a:spcPct val="0"/>
      </a:spcAft>
      <a:defRPr sz="2400" kern="1200">
        <a:solidFill>
          <a:schemeClr val="tx1"/>
        </a:solidFill>
        <a:latin typeface="Verdana" pitchFamily="80" charset="0"/>
        <a:ea typeface="ＭＳ Ｐゴシック" pitchFamily="80" charset="-128"/>
        <a:cs typeface="ＭＳ Ｐゴシック" pitchFamily="80" charset="-128"/>
      </a:defRPr>
    </a:lvl4pPr>
    <a:lvl5pPr marL="1828800" algn="l" rtl="0" eaLnBrk="0" fontAlgn="base" hangingPunct="0">
      <a:spcBef>
        <a:spcPct val="0"/>
      </a:spcBef>
      <a:spcAft>
        <a:spcPct val="0"/>
      </a:spcAft>
      <a:defRPr sz="2400" kern="1200">
        <a:solidFill>
          <a:schemeClr val="tx1"/>
        </a:solidFill>
        <a:latin typeface="Verdana" pitchFamily="80" charset="0"/>
        <a:ea typeface="ＭＳ Ｐゴシック" pitchFamily="80" charset="-128"/>
        <a:cs typeface="ＭＳ Ｐゴシック" pitchFamily="80" charset="-128"/>
      </a:defRPr>
    </a:lvl5pPr>
    <a:lvl6pPr marL="2286000" algn="l" defTabSz="457200" rtl="0" eaLnBrk="1" latinLnBrk="0" hangingPunct="1">
      <a:defRPr sz="2400" kern="1200">
        <a:solidFill>
          <a:schemeClr val="tx1"/>
        </a:solidFill>
        <a:latin typeface="Verdana" pitchFamily="80" charset="0"/>
        <a:ea typeface="ＭＳ Ｐゴシック" pitchFamily="80" charset="-128"/>
        <a:cs typeface="ＭＳ Ｐゴシック" pitchFamily="80" charset="-128"/>
      </a:defRPr>
    </a:lvl6pPr>
    <a:lvl7pPr marL="2743200" algn="l" defTabSz="457200" rtl="0" eaLnBrk="1" latinLnBrk="0" hangingPunct="1">
      <a:defRPr sz="2400" kern="1200">
        <a:solidFill>
          <a:schemeClr val="tx1"/>
        </a:solidFill>
        <a:latin typeface="Verdana" pitchFamily="80" charset="0"/>
        <a:ea typeface="ＭＳ Ｐゴシック" pitchFamily="80" charset="-128"/>
        <a:cs typeface="ＭＳ Ｐゴシック" pitchFamily="80" charset="-128"/>
      </a:defRPr>
    </a:lvl7pPr>
    <a:lvl8pPr marL="3200400" algn="l" defTabSz="457200" rtl="0" eaLnBrk="1" latinLnBrk="0" hangingPunct="1">
      <a:defRPr sz="2400" kern="1200">
        <a:solidFill>
          <a:schemeClr val="tx1"/>
        </a:solidFill>
        <a:latin typeface="Verdana" pitchFamily="80" charset="0"/>
        <a:ea typeface="ＭＳ Ｐゴシック" pitchFamily="80" charset="-128"/>
        <a:cs typeface="ＭＳ Ｐゴシック" pitchFamily="80" charset="-128"/>
      </a:defRPr>
    </a:lvl8pPr>
    <a:lvl9pPr marL="3657600" algn="l" defTabSz="457200" rtl="0" eaLnBrk="1" latinLnBrk="0" hangingPunct="1">
      <a:defRPr sz="2400" kern="1200">
        <a:solidFill>
          <a:schemeClr val="tx1"/>
        </a:solidFill>
        <a:latin typeface="Verdana" pitchFamily="80" charset="0"/>
        <a:ea typeface="ＭＳ Ｐゴシック" pitchFamily="80" charset="-128"/>
        <a:cs typeface="ＭＳ Ｐゴシック" pitchFamily="80" charset="-128"/>
      </a:defRPr>
    </a:lvl9pPr>
  </p:defaultTextStyle>
  <p:extLst>
    <p:ext uri="{EFAFB233-063F-42B5-8137-9DF3F51BA10A}">
      <p15:sldGuideLst xmlns:p15="http://schemas.microsoft.com/office/powerpoint/2012/main">
        <p15:guide id="1" orient="horz" pos="3888">
          <p15:clr>
            <a:srgbClr val="A4A3A4"/>
          </p15:clr>
        </p15:guide>
        <p15:guide id="2" pos="5472">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FF33CC"/>
    <a:srgbClr val="0060AF"/>
    <a:srgbClr val="C6168D"/>
    <a:srgbClr val="5C2E91"/>
    <a:srgbClr val="F15922"/>
    <a:srgbClr val="A92B31"/>
    <a:srgbClr val="DD5828"/>
    <a:srgbClr val="FFFFFF"/>
    <a:srgbClr val="FCAF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59"/>
    <p:restoredTop sz="95448"/>
  </p:normalViewPr>
  <p:slideViewPr>
    <p:cSldViewPr snapToGrid="0">
      <p:cViewPr varScale="1">
        <p:scale>
          <a:sx n="109" d="100"/>
          <a:sy n="109" d="100"/>
        </p:scale>
        <p:origin x="1674" y="96"/>
      </p:cViewPr>
      <p:guideLst>
        <p:guide orient="horz" pos="3888"/>
        <p:guide pos="5472"/>
      </p:guideLst>
    </p:cSldViewPr>
  </p:slideViewPr>
  <p:outlineViewPr>
    <p:cViewPr>
      <p:scale>
        <a:sx n="33" d="100"/>
        <a:sy n="33" d="100"/>
      </p:scale>
      <p:origin x="0" y="-7722"/>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83" d="100"/>
          <a:sy n="83" d="100"/>
        </p:scale>
        <p:origin x="3816" y="8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presProps" Target="presProps.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3" tIns="48332" rIns="96663" bIns="48332" rtlCol="0"/>
          <a:lstStyle>
            <a:lvl1pPr algn="l">
              <a:defRPr sz="1300"/>
            </a:lvl1pPr>
          </a:lstStyle>
          <a:p>
            <a:endParaRPr lang="en-US"/>
          </a:p>
        </p:txBody>
      </p:sp>
      <p:sp>
        <p:nvSpPr>
          <p:cNvPr id="3" name="Date Placeholder 2"/>
          <p:cNvSpPr>
            <a:spLocks noGrp="1"/>
          </p:cNvSpPr>
          <p:nvPr>
            <p:ph type="dt" sz="quarter" idx="1"/>
          </p:nvPr>
        </p:nvSpPr>
        <p:spPr>
          <a:xfrm>
            <a:off x="4143588" y="0"/>
            <a:ext cx="3169920" cy="480060"/>
          </a:xfrm>
          <a:prstGeom prst="rect">
            <a:avLst/>
          </a:prstGeom>
        </p:spPr>
        <p:txBody>
          <a:bodyPr vert="horz" lIns="96663" tIns="48332" rIns="96663" bIns="48332" rtlCol="0"/>
          <a:lstStyle>
            <a:lvl1pPr algn="r">
              <a:defRPr sz="1300"/>
            </a:lvl1pPr>
          </a:lstStyle>
          <a:p>
            <a:fld id="{41AE5CB9-94D3-4939-9459-BA305C5605F3}" type="datetimeFigureOut">
              <a:rPr lang="en-US" smtClean="0"/>
              <a:t>8/16/2023</a:t>
            </a:fld>
            <a:endParaRPr lang="en-US"/>
          </a:p>
        </p:txBody>
      </p:sp>
      <p:sp>
        <p:nvSpPr>
          <p:cNvPr id="4" name="Footer Placeholder 3"/>
          <p:cNvSpPr>
            <a:spLocks noGrp="1"/>
          </p:cNvSpPr>
          <p:nvPr>
            <p:ph type="ftr" sz="quarter" idx="2"/>
          </p:nvPr>
        </p:nvSpPr>
        <p:spPr>
          <a:xfrm>
            <a:off x="0" y="9119473"/>
            <a:ext cx="3169920" cy="480060"/>
          </a:xfrm>
          <a:prstGeom prst="rect">
            <a:avLst/>
          </a:prstGeom>
        </p:spPr>
        <p:txBody>
          <a:bodyPr vert="horz" lIns="96663" tIns="48332" rIns="96663" bIns="48332" rtlCol="0" anchor="b"/>
          <a:lstStyle>
            <a:lvl1pPr algn="l">
              <a:defRPr sz="1300"/>
            </a:lvl1pPr>
          </a:lstStyle>
          <a:p>
            <a:endParaRPr lang="en-US"/>
          </a:p>
        </p:txBody>
      </p:sp>
      <p:sp>
        <p:nvSpPr>
          <p:cNvPr id="5" name="Slide Number Placeholder 4"/>
          <p:cNvSpPr>
            <a:spLocks noGrp="1"/>
          </p:cNvSpPr>
          <p:nvPr>
            <p:ph type="sldNum" sz="quarter" idx="3"/>
          </p:nvPr>
        </p:nvSpPr>
        <p:spPr>
          <a:xfrm>
            <a:off x="4143588" y="9119473"/>
            <a:ext cx="3169920" cy="480060"/>
          </a:xfrm>
          <a:prstGeom prst="rect">
            <a:avLst/>
          </a:prstGeom>
        </p:spPr>
        <p:txBody>
          <a:bodyPr vert="horz" lIns="96663" tIns="48332" rIns="96663" bIns="48332" rtlCol="0" anchor="b"/>
          <a:lstStyle>
            <a:lvl1pPr algn="r">
              <a:defRPr sz="1300"/>
            </a:lvl1pPr>
          </a:lstStyle>
          <a:p>
            <a:fld id="{9209DE20-322A-477B-862D-B2F2B25E7392}" type="slidenum">
              <a:rPr lang="en-US" smtClean="0"/>
              <a:t>‹#›</a:t>
            </a:fld>
            <a:endParaRPr lang="en-US"/>
          </a:p>
        </p:txBody>
      </p:sp>
    </p:spTree>
    <p:extLst>
      <p:ext uri="{BB962C8B-B14F-4D97-AF65-F5344CB8AC3E}">
        <p14:creationId xmlns:p14="http://schemas.microsoft.com/office/powerpoint/2010/main" val="20812491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169920" cy="480060"/>
          </a:xfrm>
          <a:prstGeom prst="rect">
            <a:avLst/>
          </a:prstGeom>
          <a:noFill/>
          <a:ln w="9525">
            <a:noFill/>
            <a:miter lim="800000"/>
            <a:headEnd/>
            <a:tailEnd/>
          </a:ln>
        </p:spPr>
        <p:txBody>
          <a:bodyPr vert="horz" wrap="square" lIns="96663" tIns="48332" rIns="96663" bIns="48332" numCol="1" anchor="t" anchorCtr="0" compatLnSpc="1">
            <a:prstTxWarp prst="textNoShape">
              <a:avLst/>
            </a:prstTxWarp>
          </a:bodyPr>
          <a:lstStyle>
            <a:lvl1pPr>
              <a:defRPr sz="1300">
                <a:latin typeface="Verdana" pitchFamily="64" charset="0"/>
                <a:ea typeface="ＭＳ Ｐゴシック" pitchFamily="64" charset="-128"/>
                <a:cs typeface="ＭＳ Ｐゴシック" pitchFamily="64" charset="-128"/>
              </a:defRPr>
            </a:lvl1pPr>
          </a:lstStyle>
          <a:p>
            <a:pPr>
              <a:defRPr/>
            </a:pPr>
            <a:endParaRPr lang="en-US" dirty="0"/>
          </a:p>
        </p:txBody>
      </p:sp>
      <p:sp>
        <p:nvSpPr>
          <p:cNvPr id="4099" name="Rectangle 3"/>
          <p:cNvSpPr>
            <a:spLocks noGrp="1" noChangeArrowheads="1"/>
          </p:cNvSpPr>
          <p:nvPr>
            <p:ph type="dt" idx="1"/>
          </p:nvPr>
        </p:nvSpPr>
        <p:spPr bwMode="auto">
          <a:xfrm>
            <a:off x="4145281" y="0"/>
            <a:ext cx="3169920" cy="480060"/>
          </a:xfrm>
          <a:prstGeom prst="rect">
            <a:avLst/>
          </a:prstGeom>
          <a:noFill/>
          <a:ln w="9525">
            <a:noFill/>
            <a:miter lim="800000"/>
            <a:headEnd/>
            <a:tailEnd/>
          </a:ln>
        </p:spPr>
        <p:txBody>
          <a:bodyPr vert="horz" wrap="square" lIns="96663" tIns="48332" rIns="96663" bIns="48332" numCol="1" anchor="t" anchorCtr="0" compatLnSpc="1">
            <a:prstTxWarp prst="textNoShape">
              <a:avLst/>
            </a:prstTxWarp>
          </a:bodyPr>
          <a:lstStyle>
            <a:lvl1pPr algn="r">
              <a:defRPr sz="1300">
                <a:latin typeface="Verdana" pitchFamily="64" charset="0"/>
                <a:ea typeface="ＭＳ Ｐゴシック" pitchFamily="64" charset="-128"/>
                <a:cs typeface="ＭＳ Ｐゴシック" pitchFamily="64" charset="-128"/>
              </a:defRPr>
            </a:lvl1pPr>
          </a:lstStyle>
          <a:p>
            <a:pPr>
              <a:defRPr/>
            </a:pPr>
            <a:endParaRPr lang="en-US" dirty="0"/>
          </a:p>
        </p:txBody>
      </p:sp>
      <p:sp>
        <p:nvSpPr>
          <p:cNvPr id="123908" name="Rectangle 4"/>
          <p:cNvSpPr>
            <a:spLocks noGrp="1" noRot="1" noChangeAspect="1" noChangeArrowheads="1" noTextEdit="1"/>
          </p:cNvSpPr>
          <p:nvPr>
            <p:ph type="sldImg" idx="2"/>
          </p:nvPr>
        </p:nvSpPr>
        <p:spPr bwMode="auto">
          <a:xfrm>
            <a:off x="1257300" y="719138"/>
            <a:ext cx="4800600" cy="360045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75361" y="4560571"/>
            <a:ext cx="5364480" cy="4320540"/>
          </a:xfrm>
          <a:prstGeom prst="rect">
            <a:avLst/>
          </a:prstGeom>
          <a:noFill/>
          <a:ln w="9525">
            <a:noFill/>
            <a:miter lim="800000"/>
            <a:headEnd/>
            <a:tailEnd/>
          </a:ln>
        </p:spPr>
        <p:txBody>
          <a:bodyPr vert="horz" wrap="square" lIns="96663" tIns="48332" rIns="96663" bIns="4833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9121140"/>
            <a:ext cx="3169920" cy="480060"/>
          </a:xfrm>
          <a:prstGeom prst="rect">
            <a:avLst/>
          </a:prstGeom>
          <a:noFill/>
          <a:ln w="9525">
            <a:noFill/>
            <a:miter lim="800000"/>
            <a:headEnd/>
            <a:tailEnd/>
          </a:ln>
        </p:spPr>
        <p:txBody>
          <a:bodyPr vert="horz" wrap="square" lIns="96663" tIns="48332" rIns="96663" bIns="48332" numCol="1" anchor="b" anchorCtr="0" compatLnSpc="1">
            <a:prstTxWarp prst="textNoShape">
              <a:avLst/>
            </a:prstTxWarp>
          </a:bodyPr>
          <a:lstStyle>
            <a:lvl1pPr>
              <a:defRPr sz="1300">
                <a:latin typeface="Verdana" pitchFamily="64" charset="0"/>
                <a:ea typeface="ＭＳ Ｐゴシック" pitchFamily="64" charset="-128"/>
                <a:cs typeface="ＭＳ Ｐゴシック" pitchFamily="64" charset="-128"/>
              </a:defRPr>
            </a:lvl1pPr>
          </a:lstStyle>
          <a:p>
            <a:pPr>
              <a:defRPr/>
            </a:pPr>
            <a:endParaRPr lang="en-US" dirty="0"/>
          </a:p>
        </p:txBody>
      </p:sp>
      <p:sp>
        <p:nvSpPr>
          <p:cNvPr id="4103" name="Rectangle 7"/>
          <p:cNvSpPr>
            <a:spLocks noGrp="1" noChangeArrowheads="1"/>
          </p:cNvSpPr>
          <p:nvPr>
            <p:ph type="sldNum" sz="quarter" idx="5"/>
          </p:nvPr>
        </p:nvSpPr>
        <p:spPr bwMode="auto">
          <a:xfrm>
            <a:off x="4145281" y="9121140"/>
            <a:ext cx="3169920" cy="480060"/>
          </a:xfrm>
          <a:prstGeom prst="rect">
            <a:avLst/>
          </a:prstGeom>
          <a:noFill/>
          <a:ln w="9525">
            <a:noFill/>
            <a:miter lim="800000"/>
            <a:headEnd/>
            <a:tailEnd/>
          </a:ln>
        </p:spPr>
        <p:txBody>
          <a:bodyPr vert="horz" wrap="square" lIns="96663" tIns="48332" rIns="96663" bIns="48332" numCol="1" anchor="b" anchorCtr="0" compatLnSpc="1">
            <a:prstTxWarp prst="textNoShape">
              <a:avLst/>
            </a:prstTxWarp>
          </a:bodyPr>
          <a:lstStyle>
            <a:lvl1pPr algn="r">
              <a:defRPr sz="1300">
                <a:latin typeface="Verdana" pitchFamily="64" charset="0"/>
                <a:ea typeface="ＭＳ Ｐゴシック" pitchFamily="64" charset="-128"/>
                <a:cs typeface="ＭＳ Ｐゴシック" pitchFamily="64" charset="-128"/>
              </a:defRPr>
            </a:lvl1pPr>
          </a:lstStyle>
          <a:p>
            <a:pPr>
              <a:defRPr/>
            </a:pPr>
            <a:fld id="{F50C3D00-B2F6-4D83-A049-FE51B6E62AD3}" type="slidenum">
              <a:rPr lang="en-US"/>
              <a:pPr>
                <a:defRPr/>
              </a:pPr>
              <a:t>‹#›</a:t>
            </a:fld>
            <a:endParaRPr lang="en-US" dirty="0"/>
          </a:p>
        </p:txBody>
      </p:sp>
    </p:spTree>
    <p:extLst>
      <p:ext uri="{BB962C8B-B14F-4D97-AF65-F5344CB8AC3E}">
        <p14:creationId xmlns:p14="http://schemas.microsoft.com/office/powerpoint/2010/main" val="21649193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Verdana" pitchFamily="64" charset="0"/>
        <a:ea typeface="ＭＳ Ｐゴシック" pitchFamily="64" charset="-128"/>
        <a:cs typeface="ＭＳ Ｐゴシック" pitchFamily="64" charset="-128"/>
      </a:defRPr>
    </a:lvl1pPr>
    <a:lvl2pPr marL="457200" algn="l" rtl="0" eaLnBrk="0" fontAlgn="base" hangingPunct="0">
      <a:spcBef>
        <a:spcPct val="30000"/>
      </a:spcBef>
      <a:spcAft>
        <a:spcPct val="0"/>
      </a:spcAft>
      <a:defRPr sz="1200" kern="1200">
        <a:solidFill>
          <a:schemeClr val="tx1"/>
        </a:solidFill>
        <a:latin typeface="Verdana" pitchFamily="64" charset="0"/>
        <a:ea typeface="ＭＳ Ｐゴシック" pitchFamily="64" charset="-128"/>
        <a:cs typeface="+mn-cs"/>
      </a:defRPr>
    </a:lvl2pPr>
    <a:lvl3pPr marL="914400" algn="l" rtl="0" eaLnBrk="0" fontAlgn="base" hangingPunct="0">
      <a:spcBef>
        <a:spcPct val="30000"/>
      </a:spcBef>
      <a:spcAft>
        <a:spcPct val="0"/>
      </a:spcAft>
      <a:defRPr sz="1200" kern="1200">
        <a:solidFill>
          <a:schemeClr val="tx1"/>
        </a:solidFill>
        <a:latin typeface="Verdana" pitchFamily="64" charset="0"/>
        <a:ea typeface="ＭＳ Ｐゴシック" pitchFamily="64" charset="-128"/>
        <a:cs typeface="+mn-cs"/>
      </a:defRPr>
    </a:lvl3pPr>
    <a:lvl4pPr marL="1371600" algn="l" rtl="0" eaLnBrk="0" fontAlgn="base" hangingPunct="0">
      <a:spcBef>
        <a:spcPct val="30000"/>
      </a:spcBef>
      <a:spcAft>
        <a:spcPct val="0"/>
      </a:spcAft>
      <a:defRPr sz="1200" kern="1200">
        <a:solidFill>
          <a:schemeClr val="tx1"/>
        </a:solidFill>
        <a:latin typeface="Verdana" pitchFamily="64" charset="0"/>
        <a:ea typeface="ＭＳ Ｐゴシック" pitchFamily="64" charset="-128"/>
        <a:cs typeface="+mn-cs"/>
      </a:defRPr>
    </a:lvl4pPr>
    <a:lvl5pPr marL="1828800" algn="l" rtl="0" eaLnBrk="0" fontAlgn="base" hangingPunct="0">
      <a:spcBef>
        <a:spcPct val="30000"/>
      </a:spcBef>
      <a:spcAft>
        <a:spcPct val="0"/>
      </a:spcAft>
      <a:defRPr sz="1200" kern="1200">
        <a:solidFill>
          <a:schemeClr val="tx1"/>
        </a:solidFill>
        <a:latin typeface="Verdana" pitchFamily="64" charset="0"/>
        <a:ea typeface="ＭＳ Ｐゴシック" pitchFamily="6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projectcornerstone.org/"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cbsnews.com/video/kindness-101-students-teach-us-all-a-lesson-in-friendship/"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youtube.com/watch?v=zBiz9ABtyqM&amp;list=PLBsUra9Uf_ExzBGASzOBfwwE0mjwrERzD&amp;index=4"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youtube.com/watch?v=s_vSz6undg8&amp;feature=youtu.be"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outube.com/watch?v=owylgnhqEc4"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youtube.com/watch?v=Itp21tly8nM"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projectcornerstone.org/"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GjJqlEusg1o"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aU3QfyqvHk8"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youtube.com/watch?v=QVqZ4WgI9q8"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This presentation is intended for use by ABC Leads who have attended the monthly ABC Lead training.  </a:t>
            </a:r>
          </a:p>
          <a:p>
            <a:pPr>
              <a:spcBef>
                <a:spcPts val="0"/>
              </a:spcBef>
            </a:pPr>
            <a:endParaRPr lang="en-US" b="1" dirty="0"/>
          </a:p>
          <a:p>
            <a:pPr>
              <a:spcBef>
                <a:spcPts val="0"/>
              </a:spcBef>
            </a:pPr>
            <a:r>
              <a:rPr lang="en-US" b="1" dirty="0"/>
              <a:t>ABC Lesson Plan Revised</a:t>
            </a:r>
          </a:p>
          <a:p>
            <a:pPr>
              <a:spcBef>
                <a:spcPts val="0"/>
              </a:spcBef>
            </a:pPr>
            <a:r>
              <a:rPr lang="en-US" dirty="0"/>
              <a:t>Project Cornerstone has created a new template for this lesson.  </a:t>
            </a:r>
          </a:p>
          <a:p>
            <a:pPr>
              <a:spcBef>
                <a:spcPts val="0"/>
              </a:spcBef>
            </a:pPr>
            <a:endParaRPr lang="en-US" dirty="0"/>
          </a:p>
          <a:p>
            <a:pPr>
              <a:spcBef>
                <a:spcPts val="0"/>
              </a:spcBef>
            </a:pPr>
            <a:r>
              <a:rPr lang="en-US" b="1" dirty="0"/>
              <a:t>ABC Original Lesson Available on Website</a:t>
            </a:r>
            <a:endParaRPr lang="en-US" dirty="0"/>
          </a:p>
          <a:p>
            <a:pPr>
              <a:spcBef>
                <a:spcPts val="0"/>
              </a:spcBef>
            </a:pPr>
            <a:endParaRPr lang="en-US" b="1" dirty="0"/>
          </a:p>
          <a:p>
            <a:pPr>
              <a:spcBef>
                <a:spcPts val="0"/>
              </a:spcBef>
            </a:pPr>
            <a:r>
              <a:rPr lang="en-US" b="1" dirty="0"/>
              <a:t>ABC GPS</a:t>
            </a:r>
          </a:p>
          <a:p>
            <a:pPr>
              <a:spcBef>
                <a:spcPts val="0"/>
              </a:spcBef>
            </a:pPr>
            <a:r>
              <a:rPr lang="en-US" dirty="0"/>
              <a:t>Use this to help with planning for your school training. It will help you select the goals and activities for your readers.</a:t>
            </a:r>
          </a:p>
          <a:p>
            <a:endParaRPr lang="en-US" b="1" dirty="0"/>
          </a:p>
          <a:p>
            <a:pPr>
              <a:spcBef>
                <a:spcPts val="0"/>
              </a:spcBef>
            </a:pPr>
            <a:r>
              <a:rPr lang="en-US" b="1" dirty="0"/>
              <a:t>Parent Letter or Email Newsletter Blurb</a:t>
            </a:r>
          </a:p>
          <a:p>
            <a:pPr>
              <a:spcBef>
                <a:spcPts val="0"/>
              </a:spcBef>
            </a:pPr>
            <a:r>
              <a:rPr lang="en-US" dirty="0"/>
              <a:t>Available to use in emails or newsletter to parents at home.</a:t>
            </a:r>
          </a:p>
          <a:p>
            <a:endParaRPr lang="en-US" b="1" dirty="0"/>
          </a:p>
          <a:p>
            <a:pPr>
              <a:spcBef>
                <a:spcPts val="0"/>
              </a:spcBef>
            </a:pPr>
            <a:r>
              <a:rPr lang="en-US" b="1" dirty="0"/>
              <a:t>Yard Duty Tips and Lanyards</a:t>
            </a:r>
          </a:p>
          <a:p>
            <a:pPr>
              <a:spcBef>
                <a:spcPts val="0"/>
              </a:spcBef>
            </a:pPr>
            <a:r>
              <a:rPr lang="en-US" dirty="0"/>
              <a:t>Post the yard duty tips. Pass out the lanyard tags to wear.</a:t>
            </a:r>
          </a:p>
          <a:p>
            <a:pPr lvl="0"/>
            <a:endParaRPr lang="en-US" sz="1100" b="1" dirty="0"/>
          </a:p>
          <a:p>
            <a:r>
              <a:rPr lang="en-US" sz="1100" b="1" dirty="0"/>
              <a:t>Staff Letter</a:t>
            </a:r>
          </a:p>
          <a:p>
            <a:r>
              <a:rPr lang="en-US" sz="1100" dirty="0"/>
              <a:t>Email all school staff about the lesson. </a:t>
            </a:r>
            <a:endParaRPr lang="en-US" dirty="0"/>
          </a:p>
        </p:txBody>
      </p:sp>
      <p:sp>
        <p:nvSpPr>
          <p:cNvPr id="4" name="Slide Number Placeholder 3"/>
          <p:cNvSpPr>
            <a:spLocks noGrp="1"/>
          </p:cNvSpPr>
          <p:nvPr>
            <p:ph type="sldNum" sz="quarter" idx="10"/>
          </p:nvPr>
        </p:nvSpPr>
        <p:spPr/>
        <p:txBody>
          <a:bodyPr/>
          <a:lstStyle/>
          <a:p>
            <a:pPr>
              <a:defRPr/>
            </a:pPr>
            <a:fld id="{F50C3D00-B2F6-4D83-A049-FE51B6E62AD3}" type="slidenum">
              <a:rPr lang="en-US" smtClean="0"/>
              <a:pPr>
                <a:defRPr/>
              </a:pPr>
              <a:t>1</a:t>
            </a:fld>
            <a:endParaRPr lang="en-US" dirty="0"/>
          </a:p>
        </p:txBody>
      </p:sp>
    </p:spTree>
    <p:extLst>
      <p:ext uri="{BB962C8B-B14F-4D97-AF65-F5344CB8AC3E}">
        <p14:creationId xmlns:p14="http://schemas.microsoft.com/office/powerpoint/2010/main" val="33951840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These ABC Rules should support and reinforce existing class and school rules. For some classrooms, a review of class rules will replace the ABC Rules. Feel free to add a rule relevant to your classroom or school.</a:t>
            </a:r>
            <a:endParaRPr lang="en-US" dirty="0"/>
          </a:p>
          <a:p>
            <a:r>
              <a:rPr lang="en-US" b="1" dirty="0"/>
              <a:t>“No Name” policy: </a:t>
            </a:r>
          </a:p>
          <a:p>
            <a:pPr marL="179182" indent="-179182">
              <a:buFont typeface="Arial" panose="020B0604020202020204" pitchFamily="34" charset="0"/>
              <a:buChar char="•"/>
            </a:pPr>
            <a:r>
              <a:rPr lang="en-US" dirty="0"/>
              <a:t>Stories are wonderful ways to learn about tricky social interactions. Using the “No Name” rule allows us to learn, and keep others safe. </a:t>
            </a:r>
          </a:p>
          <a:p>
            <a:pPr marL="179182" indent="-179182">
              <a:buFont typeface="Arial" panose="020B0604020202020204" pitchFamily="34" charset="0"/>
              <a:buChar char="•"/>
            </a:pPr>
            <a:r>
              <a:rPr lang="en-US" dirty="0"/>
              <a:t>Remind grades K-2 about this every time you read.</a:t>
            </a:r>
          </a:p>
          <a:p>
            <a:endParaRPr lang="en-US" dirty="0"/>
          </a:p>
          <a:p>
            <a:r>
              <a:rPr lang="en-US" dirty="0"/>
              <a:t>The ABC Rules- also available on our website, as a document to download:</a:t>
            </a:r>
          </a:p>
          <a:p>
            <a:r>
              <a:rPr lang="en-US" b="1" dirty="0">
                <a:hlinkClick r:id="rId3"/>
              </a:rPr>
              <a:t>www.projectcornerstone.org</a:t>
            </a:r>
            <a:endParaRPr lang="en-US" b="1" dirty="0"/>
          </a:p>
          <a:p>
            <a:r>
              <a:rPr lang="en-US" b="1" dirty="0"/>
              <a:t>Click on Materials</a:t>
            </a:r>
          </a:p>
          <a:p>
            <a:r>
              <a:rPr lang="en-US" b="1" dirty="0"/>
              <a:t>Log-in required:</a:t>
            </a:r>
          </a:p>
          <a:p>
            <a:r>
              <a:rPr lang="en-US" b="1" dirty="0">
                <a:effectLst>
                  <a:outerShdw blurRad="38100" dist="38100" dir="2700000" algn="tl">
                    <a:srgbClr val="000000">
                      <a:alpha val="43137"/>
                    </a:srgbClr>
                  </a:outerShdw>
                </a:effectLst>
              </a:rPr>
              <a:t>Username: </a:t>
            </a:r>
            <a:r>
              <a:rPr lang="en-US" b="1" dirty="0" err="1">
                <a:effectLst>
                  <a:outerShdw blurRad="38100" dist="38100" dir="2700000" algn="tl">
                    <a:srgbClr val="000000">
                      <a:alpha val="43137"/>
                    </a:srgbClr>
                  </a:outerShdw>
                </a:effectLst>
              </a:rPr>
              <a:t>Projectcornerstone</a:t>
            </a:r>
            <a:endParaRPr lang="en-US" b="1" dirty="0">
              <a:effectLst>
                <a:outerShdw blurRad="38100" dist="38100" dir="2700000" algn="tl">
                  <a:srgbClr val="000000">
                    <a:alpha val="43137"/>
                  </a:srgbClr>
                </a:outerShdw>
              </a:effectLst>
            </a:endParaRPr>
          </a:p>
          <a:p>
            <a:r>
              <a:rPr lang="en-US" b="1" dirty="0">
                <a:effectLst>
                  <a:outerShdw blurRad="38100" dist="38100" dir="2700000" algn="tl">
                    <a:srgbClr val="000000">
                      <a:alpha val="43137"/>
                    </a:srgbClr>
                  </a:outerShdw>
                </a:effectLst>
              </a:rPr>
              <a:t>Password: Connect!</a:t>
            </a:r>
          </a:p>
          <a:p>
            <a:r>
              <a:rPr lang="en-US" b="1" dirty="0"/>
              <a:t>Click book name</a:t>
            </a:r>
          </a:p>
          <a:p>
            <a:endParaRPr lang="en-US" b="1" dirty="0"/>
          </a:p>
          <a:p>
            <a:endParaRPr lang="en-US" dirty="0"/>
          </a:p>
        </p:txBody>
      </p:sp>
      <p:sp>
        <p:nvSpPr>
          <p:cNvPr id="4" name="Slide Number Placeholder 3"/>
          <p:cNvSpPr>
            <a:spLocks noGrp="1"/>
          </p:cNvSpPr>
          <p:nvPr>
            <p:ph type="sldNum" sz="quarter" idx="10"/>
          </p:nvPr>
        </p:nvSpPr>
        <p:spPr/>
        <p:txBody>
          <a:bodyPr/>
          <a:lstStyle/>
          <a:p>
            <a:pPr>
              <a:defRPr/>
            </a:pPr>
            <a:fld id="{F50C3D00-B2F6-4D83-A049-FE51B6E62AD3}" type="slidenum">
              <a:rPr lang="en-US" smtClean="0"/>
              <a:pPr>
                <a:defRPr/>
              </a:pPr>
              <a:t>10</a:t>
            </a:fld>
            <a:endParaRPr lang="en-US" dirty="0"/>
          </a:p>
        </p:txBody>
      </p:sp>
    </p:spTree>
    <p:extLst>
      <p:ext uri="{BB962C8B-B14F-4D97-AF65-F5344CB8AC3E}">
        <p14:creationId xmlns:p14="http://schemas.microsoft.com/office/powerpoint/2010/main" val="16307603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Refer to </a:t>
            </a:r>
            <a:r>
              <a:rPr lang="en-US" b="1" dirty="0"/>
              <a:t>Lesson Plan</a:t>
            </a:r>
            <a:r>
              <a:rPr lang="en-US" dirty="0"/>
              <a:t>, Conversation Starter, page 3</a:t>
            </a:r>
          </a:p>
          <a:p>
            <a:endParaRPr lang="en-US" dirty="0"/>
          </a:p>
          <a:p>
            <a:pPr>
              <a:spcBef>
                <a:spcPts val="0"/>
              </a:spcBef>
              <a:spcAft>
                <a:spcPts val="0"/>
              </a:spcAft>
            </a:pPr>
            <a:r>
              <a:rPr lang="en-US" baseline="30000" dirty="0">
                <a:effectLst/>
                <a:latin typeface="Verdana" panose="020B0604030504040204" pitchFamily="34" charset="0"/>
                <a:ea typeface="Times New Roman" panose="02020603050405020304" pitchFamily="18" charset="0"/>
              </a:rPr>
              <a:t> </a:t>
            </a:r>
            <a:endParaRPr lang="en-US" dirty="0">
              <a:effectLst/>
              <a:latin typeface="Times New Roman" panose="02020603050405020304" pitchFamily="18" charset="0"/>
              <a:ea typeface="Times New Roman" panose="02020603050405020304" pitchFamily="18" charset="0"/>
            </a:endParaRPr>
          </a:p>
          <a:p>
            <a:pPr>
              <a:spcBef>
                <a:spcPts val="0"/>
              </a:spcBef>
              <a:spcAft>
                <a:spcPts val="0"/>
              </a:spcAft>
            </a:pPr>
            <a:r>
              <a:rPr lang="en-US" b="1" dirty="0">
                <a:effectLst/>
                <a:latin typeface="Verdana" panose="020B0604030504040204" pitchFamily="34" charset="0"/>
                <a:ea typeface="Times New Roman" panose="02020603050405020304" pitchFamily="18" charset="0"/>
              </a:rPr>
              <a:t>Names in Action for grades </a:t>
            </a:r>
            <a:r>
              <a:rPr lang="en-US" b="1" dirty="0">
                <a:latin typeface="Verdana" panose="020B0604030504040204" pitchFamily="34" charset="0"/>
                <a:ea typeface="Times New Roman" panose="02020603050405020304" pitchFamily="18" charset="0"/>
              </a:rPr>
              <a:t>K-2</a:t>
            </a:r>
            <a:endParaRPr lang="en-US" b="1" dirty="0">
              <a:effectLst/>
              <a:latin typeface="Times New Roman" panose="02020603050405020304" pitchFamily="18" charset="0"/>
              <a:ea typeface="Times New Roman" panose="02020603050405020304" pitchFamily="18" charset="0"/>
            </a:endParaRPr>
          </a:p>
          <a:p>
            <a:pPr marL="374483" indent="-374483">
              <a:spcBef>
                <a:spcPts val="0"/>
              </a:spcBef>
              <a:spcAft>
                <a:spcPts val="0"/>
              </a:spcAft>
              <a:buFont typeface="Symbol" panose="05050102010706020507" pitchFamily="18" charset="2"/>
              <a:buChar char=""/>
            </a:pPr>
            <a:r>
              <a:rPr lang="en-US" dirty="0">
                <a:effectLst/>
                <a:latin typeface="Verdana" panose="020B0604030504040204" pitchFamily="34" charset="0"/>
                <a:ea typeface="Times New Roman" panose="02020603050405020304" pitchFamily="18" charset="0"/>
              </a:rPr>
              <a:t>Have students introduce themselves to the group.</a:t>
            </a:r>
            <a:endParaRPr lang="en-US" dirty="0">
              <a:effectLst/>
              <a:latin typeface="Times New Roman" panose="02020603050405020304" pitchFamily="18" charset="0"/>
              <a:ea typeface="Times New Roman" panose="02020603050405020304" pitchFamily="18" charset="0"/>
            </a:endParaRPr>
          </a:p>
          <a:p>
            <a:pPr marL="374483" indent="-374483">
              <a:spcBef>
                <a:spcPts val="0"/>
              </a:spcBef>
              <a:spcAft>
                <a:spcPts val="0"/>
              </a:spcAft>
              <a:buFont typeface="Symbol" panose="05050102010706020507" pitchFamily="18" charset="2"/>
              <a:buChar char=""/>
            </a:pPr>
            <a:r>
              <a:rPr lang="en-US" dirty="0">
                <a:effectLst/>
                <a:latin typeface="Verdana" panose="020B0604030504040204" pitchFamily="34" charset="0"/>
                <a:ea typeface="Times New Roman" panose="02020603050405020304" pitchFamily="18" charset="0"/>
              </a:rPr>
              <a:t>The second time, have students say their name and add a fun motion as they say it.</a:t>
            </a:r>
            <a:endParaRPr lang="en-US" dirty="0">
              <a:effectLst/>
              <a:latin typeface="Times New Roman" panose="02020603050405020304" pitchFamily="18" charset="0"/>
              <a:ea typeface="Times New Roman" panose="02020603050405020304" pitchFamily="18" charset="0"/>
            </a:endParaRPr>
          </a:p>
          <a:p>
            <a:pPr marL="374483" indent="-374483">
              <a:spcBef>
                <a:spcPts val="0"/>
              </a:spcBef>
              <a:spcAft>
                <a:spcPts val="0"/>
              </a:spcAft>
              <a:buFont typeface="Symbol" panose="05050102010706020507" pitchFamily="18" charset="2"/>
              <a:buChar char=""/>
            </a:pPr>
            <a:r>
              <a:rPr lang="en-US" dirty="0">
                <a:effectLst/>
                <a:latin typeface="Verdana" panose="020B0604030504040204" pitchFamily="34" charset="0"/>
                <a:ea typeface="Times New Roman" panose="02020603050405020304" pitchFamily="18" charset="0"/>
              </a:rPr>
              <a:t>The group responds by repeating the name and the action that was made.</a:t>
            </a:r>
            <a:endParaRPr lang="en-US" dirty="0">
              <a:effectLst/>
              <a:latin typeface="Times New Roman" panose="02020603050405020304" pitchFamily="18" charset="0"/>
              <a:ea typeface="Times New Roman" panose="02020603050405020304" pitchFamily="18" charset="0"/>
            </a:endParaRPr>
          </a:p>
          <a:p>
            <a:pPr marL="374483" indent="-374483">
              <a:spcBef>
                <a:spcPts val="0"/>
              </a:spcBef>
              <a:spcAft>
                <a:spcPts val="0"/>
              </a:spcAft>
              <a:buFont typeface="Symbol" panose="05050102010706020507" pitchFamily="18" charset="2"/>
              <a:buChar char=""/>
            </a:pPr>
            <a:r>
              <a:rPr lang="en-US" dirty="0">
                <a:effectLst/>
                <a:latin typeface="Verdana" panose="020B0604030504040204" pitchFamily="34" charset="0"/>
                <a:ea typeface="Times New Roman" panose="02020603050405020304" pitchFamily="18" charset="0"/>
              </a:rPr>
              <a:t>After everyone has it down, add music to this and have the students all do the move when you call out a name.</a:t>
            </a:r>
            <a:endParaRPr lang="en-US" dirty="0">
              <a:effectLst/>
              <a:latin typeface="Times New Roman" panose="02020603050405020304" pitchFamily="18" charset="0"/>
              <a:ea typeface="Times New Roman" panose="02020603050405020304" pitchFamily="18" charset="0"/>
            </a:endParaRPr>
          </a:p>
          <a:p>
            <a:endParaRPr lang="en-US" dirty="0"/>
          </a:p>
          <a:p>
            <a:pPr>
              <a:spcBef>
                <a:spcPts val="0"/>
              </a:spcBef>
              <a:spcAft>
                <a:spcPts val="0"/>
              </a:spcAft>
            </a:pPr>
            <a:r>
              <a:rPr lang="en-US" sz="1100" b="1" dirty="0">
                <a:latin typeface="Verdana" panose="020B0604030504040204" pitchFamily="34" charset="0"/>
                <a:ea typeface="Calibri" panose="020F0502020204030204" pitchFamily="34" charset="0"/>
                <a:cs typeface="Times New Roman" panose="02020603050405020304" pitchFamily="18" charset="0"/>
              </a:rPr>
              <a:t>Name Storytelling for grades 3-6</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58365" indent="-358365">
              <a:spcBef>
                <a:spcPts val="0"/>
              </a:spcBef>
              <a:spcAft>
                <a:spcPts val="0"/>
              </a:spcAft>
              <a:buFont typeface="Symbol" panose="05050102010706020507" pitchFamily="18" charset="2"/>
              <a:buChar char=""/>
            </a:pPr>
            <a:r>
              <a:rPr lang="en-US" sz="1100" dirty="0">
                <a:latin typeface="Verdana" panose="020B0604030504040204" pitchFamily="34" charset="0"/>
                <a:ea typeface="Calibri" panose="020F0502020204030204" pitchFamily="34" charset="0"/>
                <a:cs typeface="Times New Roman" panose="02020603050405020304" pitchFamily="18" charset="0"/>
              </a:rPr>
              <a:t>Start a story with a sentence about a character with the student using their own name. “Once upon a time there was a brave night named Dana who was hopping on one foot”.</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58365" indent="-358365">
              <a:spcBef>
                <a:spcPts val="0"/>
              </a:spcBef>
              <a:spcAft>
                <a:spcPts val="0"/>
              </a:spcAft>
              <a:buFont typeface="Symbol" panose="05050102010706020507" pitchFamily="18" charset="2"/>
              <a:buChar char=""/>
            </a:pPr>
            <a:r>
              <a:rPr lang="en-US" sz="1100" dirty="0">
                <a:latin typeface="Verdana" panose="020B0604030504040204" pitchFamily="34" charset="0"/>
                <a:ea typeface="Calibri" panose="020F0502020204030204" pitchFamily="34" charset="0"/>
                <a:cs typeface="Times New Roman" panose="02020603050405020304" pitchFamily="18" charset="0"/>
              </a:rPr>
              <a:t>Then have each child add another sentence using their name, and so on, creating a collaborative tale.</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endParaRPr lang="en-US" sz="1000" dirty="0"/>
          </a:p>
        </p:txBody>
      </p:sp>
      <p:sp>
        <p:nvSpPr>
          <p:cNvPr id="4" name="Slide Number Placeholder 3"/>
          <p:cNvSpPr>
            <a:spLocks noGrp="1"/>
          </p:cNvSpPr>
          <p:nvPr>
            <p:ph type="sldNum" sz="quarter" idx="10"/>
          </p:nvPr>
        </p:nvSpPr>
        <p:spPr/>
        <p:txBody>
          <a:bodyPr/>
          <a:lstStyle/>
          <a:p>
            <a:pPr defTabSz="955639">
              <a:defRPr/>
            </a:pPr>
            <a:fld id="{F50C3D00-B2F6-4D83-A049-FE51B6E62AD3}" type="slidenum">
              <a:rPr lang="en-US">
                <a:solidFill>
                  <a:srgbClr val="000000"/>
                </a:solidFill>
              </a:rPr>
              <a:pPr defTabSz="955639">
                <a:defRPr/>
              </a:pPr>
              <a:t>11</a:t>
            </a:fld>
            <a:endParaRPr lang="en-US">
              <a:solidFill>
                <a:srgbClr val="000000"/>
              </a:solidFill>
            </a:endParaRPr>
          </a:p>
        </p:txBody>
      </p:sp>
    </p:spTree>
    <p:extLst>
      <p:ext uri="{BB962C8B-B14F-4D97-AF65-F5344CB8AC3E}">
        <p14:creationId xmlns:p14="http://schemas.microsoft.com/office/powerpoint/2010/main" val="267350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55661">
              <a:spcBef>
                <a:spcPts val="462"/>
              </a:spcBef>
              <a:defRPr b="1"/>
            </a:pPr>
            <a:r>
              <a:rPr lang="en-US" dirty="0"/>
              <a:t>Reading to Grades 3-6</a:t>
            </a:r>
          </a:p>
          <a:p>
            <a:pPr defTabSz="1055661">
              <a:spcBef>
                <a:spcPts val="462"/>
              </a:spcBef>
              <a:defRPr b="1"/>
            </a:pPr>
            <a:r>
              <a:rPr lang="en-US" dirty="0"/>
              <a:t>Steve Hartman from CBS News has a series called Kindness 101. It talks to children about building character. With the help of his children, they discuss how to develop these essential character traits using videos. Each ABC book is connected to one of his videos.</a:t>
            </a:r>
          </a:p>
          <a:p>
            <a:pPr rtl="0"/>
            <a:r>
              <a:rPr lang="en-US" dirty="0"/>
              <a:t>Show these videos:</a:t>
            </a:r>
          </a:p>
          <a:p>
            <a:pPr marL="187263" indent="-187263">
              <a:spcBef>
                <a:spcPts val="0"/>
              </a:spcBef>
              <a:buFont typeface="Arial" panose="020B0604020202020204" pitchFamily="34" charset="0"/>
              <a:buChar char="•"/>
            </a:pPr>
            <a:r>
              <a:rPr lang="en-US" dirty="0"/>
              <a:t>Steve Hartman this month is friendship: </a:t>
            </a:r>
            <a:r>
              <a:rPr lang="en-US" sz="1100" u="sng" dirty="0">
                <a:solidFill>
                  <a:srgbClr val="0000FF"/>
                </a:solidFill>
                <a:latin typeface="Verdana" panose="020B0604030504040204" pitchFamily="34" charset="0"/>
                <a:ea typeface="Calibri" panose="020F0502020204030204" pitchFamily="34" charset="0"/>
                <a:cs typeface="Times New Roman" panose="02020603050405020304" pitchFamily="18" charset="0"/>
                <a:hlinkClick r:id="rId3"/>
              </a:rPr>
              <a:t>https://www.cbsnews.com/video/kindness-101-students-teach-us-all-a-lesson-in-friendship/</a:t>
            </a:r>
            <a:endParaRPr lang="en-US" dirty="0">
              <a:latin typeface="Verdana" panose="020B0604030504040204" pitchFamily="34" charset="0"/>
              <a:ea typeface="Verdana" panose="020B0604030504040204" pitchFamily="34" charset="0"/>
              <a:cs typeface="Times New Roman" panose="02020603050405020304" pitchFamily="18" charset="0"/>
            </a:endParaRPr>
          </a:p>
          <a:p>
            <a:pPr marL="187263" indent="-187263">
              <a:spcBef>
                <a:spcPts val="0"/>
              </a:spcBef>
              <a:spcAft>
                <a:spcPts val="0"/>
              </a:spcAft>
              <a:buFont typeface="Arial" panose="020B0604020202020204" pitchFamily="34" charset="0"/>
              <a:buChar char="•"/>
            </a:pPr>
            <a:r>
              <a:rPr lang="en-US" dirty="0">
                <a:latin typeface="Verdana" panose="020B0604030504040204" pitchFamily="34" charset="0"/>
                <a:ea typeface="Verdana" panose="020B0604030504040204" pitchFamily="34" charset="0"/>
                <a:cs typeface="Times New Roman" panose="02020603050405020304" pitchFamily="18" charset="0"/>
              </a:rPr>
              <a:t> Pre-recorded Conversation Video by SLC student Alina:</a:t>
            </a:r>
          </a:p>
          <a:p>
            <a:pPr marL="187263" indent="-187263">
              <a:spcBef>
                <a:spcPts val="0"/>
              </a:spcBef>
              <a:spcAft>
                <a:spcPts val="0"/>
              </a:spcAft>
              <a:buFont typeface="Arial" panose="020B0604020202020204" pitchFamily="34" charset="0"/>
              <a:buChar char="•"/>
            </a:pPr>
            <a:r>
              <a:rPr lang="en-US" dirty="0">
                <a:latin typeface="Verdana" panose="020B0604030504040204" pitchFamily="34" charset="0"/>
                <a:ea typeface="Verdana" panose="020B0604030504040204" pitchFamily="34" charset="0"/>
                <a:cs typeface="Times New Roman" panose="02020603050405020304" pitchFamily="18" charset="0"/>
                <a:hlinkClick r:id="rId4"/>
              </a:rPr>
              <a:t>https://www.youtube.com/watch?v=zBiz9ABtyqM&amp;list=PLBsUra9Uf_ExzBGASzOBfwwE0mjwrERzD&amp;index=4</a:t>
            </a:r>
            <a:endParaRPr lang="en-US" dirty="0">
              <a:effectLst/>
              <a:latin typeface="Calibri" panose="020F0502020204030204" pitchFamily="34" charset="0"/>
              <a:ea typeface="Calibri" panose="020F0502020204030204" pitchFamily="34" charset="0"/>
            </a:endParaRPr>
          </a:p>
          <a:p>
            <a:r>
              <a:rPr lang="en-US" b="1" dirty="0"/>
              <a:t>Follow up with discussion and choose one activity:</a:t>
            </a:r>
          </a:p>
          <a:p>
            <a:pPr marL="238910" indent="-238910">
              <a:buFont typeface="+mj-lt"/>
              <a:buAutoNum type="arabicPeriod"/>
            </a:pPr>
            <a:r>
              <a:rPr lang="en-US" dirty="0"/>
              <a:t>Empathy discussion and Learning Empathy</a:t>
            </a:r>
          </a:p>
          <a:p>
            <a:pPr marL="238910" indent="-238910">
              <a:buFont typeface="+mj-lt"/>
              <a:buAutoNum type="arabicPeriod"/>
            </a:pPr>
            <a:r>
              <a:rPr lang="en-US" dirty="0"/>
              <a:t>New Student Role Play and Class Friendship Plan</a:t>
            </a:r>
          </a:p>
          <a:p>
            <a:pPr marL="238910" indent="-238910">
              <a:buFont typeface="+mj-lt"/>
              <a:buAutoNum type="arabicPeriod"/>
            </a:pPr>
            <a:r>
              <a:rPr lang="en-US" dirty="0"/>
              <a:t>Everyone Wants to Be Invited Role Play</a:t>
            </a:r>
          </a:p>
          <a:p>
            <a:pPr marL="238910" indent="-238910">
              <a:buFont typeface="+mj-lt"/>
              <a:buAutoNum type="arabicPeriod"/>
            </a:pPr>
            <a:r>
              <a:rPr lang="en-US" dirty="0"/>
              <a:t>Hula Hoop Game</a:t>
            </a:r>
          </a:p>
          <a:p>
            <a:pPr marL="238910" indent="-238910">
              <a:buFont typeface="+mj-lt"/>
              <a:buAutoNum type="arabicPeriod"/>
            </a:pPr>
            <a:r>
              <a:rPr lang="en-US" dirty="0"/>
              <a:t>Plan out School Wide Events</a:t>
            </a:r>
          </a:p>
          <a:p>
            <a:pPr marL="187263" indent="-187263">
              <a:spcBef>
                <a:spcPts val="0"/>
              </a:spcBef>
              <a:buFont typeface="Arial" panose="020B0604020202020204" pitchFamily="34" charset="0"/>
              <a:buChar char="•"/>
            </a:pPr>
            <a:endParaRPr lang="en-US" dirty="0"/>
          </a:p>
          <a:p>
            <a:endParaRPr lang="en-US" b="1" dirty="0"/>
          </a:p>
          <a:p>
            <a:pPr marL="187263" indent="-187263">
              <a:buFont typeface="Arial" panose="020B0604020202020204" pitchFamily="34" charset="0"/>
              <a:buChar char="•"/>
            </a:pPr>
            <a:endParaRPr lang="en-US" sz="1100" b="1" dirty="0"/>
          </a:p>
          <a:p>
            <a:pPr marL="187263" indent="-187263">
              <a:buFont typeface="Arial" panose="020B0604020202020204" pitchFamily="34" charset="0"/>
              <a:buChar char="•"/>
            </a:pPr>
            <a:endParaRPr lang="en-US" sz="1100" dirty="0"/>
          </a:p>
          <a:p>
            <a:endParaRPr lang="en-US" sz="1400" dirty="0"/>
          </a:p>
          <a:p>
            <a:endParaRPr lang="en-US" dirty="0"/>
          </a:p>
        </p:txBody>
      </p:sp>
      <p:sp>
        <p:nvSpPr>
          <p:cNvPr id="4" name="Slide Number Placeholder 3"/>
          <p:cNvSpPr>
            <a:spLocks noGrp="1"/>
          </p:cNvSpPr>
          <p:nvPr>
            <p:ph type="sldNum" sz="quarter" idx="10"/>
          </p:nvPr>
        </p:nvSpPr>
        <p:spPr/>
        <p:txBody>
          <a:bodyPr/>
          <a:lstStyle/>
          <a:p>
            <a:pPr defTabSz="955639">
              <a:defRPr/>
            </a:pPr>
            <a:fld id="{F50C3D00-B2F6-4D83-A049-FE51B6E62AD3}" type="slidenum">
              <a:rPr lang="en-US" sz="1400">
                <a:solidFill>
                  <a:srgbClr val="000000"/>
                </a:solidFill>
              </a:rPr>
              <a:pPr defTabSz="955639">
                <a:defRPr/>
              </a:pPr>
              <a:t>12</a:t>
            </a:fld>
            <a:endParaRPr lang="en-US" sz="1400">
              <a:solidFill>
                <a:srgbClr val="000000"/>
              </a:solidFill>
            </a:endParaRPr>
          </a:p>
        </p:txBody>
      </p:sp>
    </p:spTree>
    <p:extLst>
      <p:ext uri="{BB962C8B-B14F-4D97-AF65-F5344CB8AC3E}">
        <p14:creationId xmlns:p14="http://schemas.microsoft.com/office/powerpoint/2010/main" val="3245492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 to  </a:t>
            </a:r>
            <a:r>
              <a:rPr lang="en-US" b="1" dirty="0"/>
              <a:t>Lesson Plan</a:t>
            </a:r>
            <a:r>
              <a:rPr lang="en-US" dirty="0"/>
              <a:t>, Read the book, pages 3-4</a:t>
            </a:r>
          </a:p>
          <a:p>
            <a:pPr>
              <a:spcBef>
                <a:spcPts val="0"/>
              </a:spcBef>
              <a:spcAft>
                <a:spcPts val="0"/>
              </a:spcAft>
            </a:pPr>
            <a:r>
              <a:rPr lang="en-US" sz="1100" dirty="0">
                <a:latin typeface="Verdana" panose="020B0604030504040204" pitchFamily="34" charset="0"/>
                <a:ea typeface="Calibri" panose="020F0502020204030204" pitchFamily="34" charset="0"/>
                <a:cs typeface="Times New Roman" panose="02020603050405020304" pitchFamily="18" charset="0"/>
              </a:rPr>
              <a:t>To keep younger students engaged maintain eye contact, use pauses, and ask questions as you read. If you start to see students losing concentration, stop and do a quick fingerplay, mindful breathing, or simple song to help them reengage.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58365" indent="-358365">
              <a:spcBef>
                <a:spcPts val="0"/>
              </a:spcBef>
              <a:spcAft>
                <a:spcPts val="0"/>
              </a:spcAft>
              <a:buFont typeface="Symbol" panose="05050102010706020507" pitchFamily="18" charset="2"/>
              <a:buChar char=""/>
            </a:pPr>
            <a:r>
              <a:rPr lang="en-US" sz="1100" dirty="0">
                <a:latin typeface="Verdana" panose="020B0604030504040204" pitchFamily="34" charset="0"/>
                <a:ea typeface="Calibri" panose="020F0502020204030204" pitchFamily="34" charset="0"/>
                <a:cs typeface="Times New Roman" panose="02020603050405020304" pitchFamily="18" charset="0"/>
              </a:rPr>
              <a:t>Have students look at the illustrations to “read” the body language.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58365" indent="-358365">
              <a:spcBef>
                <a:spcPts val="0"/>
              </a:spcBef>
              <a:spcAft>
                <a:spcPts val="0"/>
              </a:spcAft>
              <a:buFont typeface="Symbol" panose="05050102010706020507" pitchFamily="18" charset="2"/>
              <a:buChar char=""/>
            </a:pPr>
            <a:r>
              <a:rPr lang="en-US" sz="1100" dirty="0">
                <a:latin typeface="Verdana" panose="020B0604030504040204" pitchFamily="34" charset="0"/>
                <a:ea typeface="Calibri" panose="020F0502020204030204" pitchFamily="34" charset="0"/>
                <a:cs typeface="Times New Roman" panose="02020603050405020304" pitchFamily="18" charset="0"/>
              </a:rPr>
              <a:t>Have them participate with a thumbs up every time they see or hear how Brian appears invisible.</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58365" indent="-358365">
              <a:spcBef>
                <a:spcPts val="0"/>
              </a:spcBef>
              <a:spcAft>
                <a:spcPts val="0"/>
              </a:spcAft>
              <a:buFont typeface="Symbol" panose="05050102010706020507" pitchFamily="18" charset="2"/>
              <a:buChar char=""/>
            </a:pPr>
            <a:r>
              <a:rPr lang="en-US" sz="1100" dirty="0">
                <a:latin typeface="Verdana" panose="020B0604030504040204" pitchFamily="34" charset="0"/>
                <a:ea typeface="Calibri" panose="020F0502020204030204" pitchFamily="34" charset="0"/>
                <a:cs typeface="Times New Roman" panose="02020603050405020304" pitchFamily="18" charset="0"/>
              </a:rPr>
              <a:t>Ask students to be on the lookout for signs of Brian’s changes as the story unfolds.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0"/>
              </a:spcAft>
            </a:pPr>
            <a:r>
              <a:rPr lang="en-US" sz="1100" dirty="0">
                <a:latin typeface="Verdana" panose="020B0604030504040204" pitchFamily="34" charset="0"/>
                <a:ea typeface="Calibri" panose="020F0502020204030204" pitchFamily="34" charset="0"/>
                <a:cs typeface="Times New Roman" panose="02020603050405020304" pitchFamily="18" charset="0"/>
              </a:rPr>
              <a:t>For older students: </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marL="358365" indent="-358365">
              <a:spcBef>
                <a:spcPts val="0"/>
              </a:spcBef>
              <a:spcAft>
                <a:spcPts val="0"/>
              </a:spcAft>
              <a:buFont typeface="Symbol" panose="05050102010706020507" pitchFamily="18" charset="2"/>
              <a:buChar char=""/>
            </a:pPr>
            <a:r>
              <a:rPr lang="en-US" sz="1100" dirty="0">
                <a:latin typeface="Verdana" panose="020B0604030504040204" pitchFamily="34" charset="0"/>
                <a:ea typeface="Calibri" panose="020F0502020204030204" pitchFamily="34" charset="0"/>
                <a:cs typeface="Times New Roman" panose="02020603050405020304" pitchFamily="18" charset="0"/>
              </a:rPr>
              <a:t>Last year had the theme of Inclusion. </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marL="358365" indent="-358365">
              <a:spcBef>
                <a:spcPts val="0"/>
              </a:spcBef>
              <a:spcAft>
                <a:spcPts val="0"/>
              </a:spcAft>
              <a:buFont typeface="Symbol" panose="05050102010706020507" pitchFamily="18" charset="2"/>
              <a:buChar char=""/>
            </a:pPr>
            <a:r>
              <a:rPr lang="en-US" sz="1100" dirty="0">
                <a:latin typeface="Verdana" panose="020B0604030504040204" pitchFamily="34" charset="0"/>
                <a:ea typeface="Calibri" panose="020F0502020204030204" pitchFamily="34" charset="0"/>
                <a:cs typeface="Times New Roman" panose="02020603050405020304" pitchFamily="18" charset="0"/>
              </a:rPr>
              <a:t>This year all our books will have the theme of Connect with Empathy. What is empathy? How do show empathy to others? Is kindness a part of empathy? </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marL="358365" indent="-358365">
              <a:spcBef>
                <a:spcPts val="0"/>
              </a:spcBef>
              <a:spcAft>
                <a:spcPts val="0"/>
              </a:spcAft>
              <a:buFont typeface="Symbol" panose="05050102010706020507" pitchFamily="18" charset="2"/>
              <a:buChar char=""/>
            </a:pPr>
            <a:r>
              <a:rPr lang="en-US" sz="1100" dirty="0">
                <a:latin typeface="Verdana" panose="020B0604030504040204" pitchFamily="34" charset="0"/>
                <a:ea typeface="Calibri" panose="020F0502020204030204" pitchFamily="34" charset="0"/>
                <a:cs typeface="Times New Roman" panose="02020603050405020304" pitchFamily="18" charset="0"/>
              </a:rPr>
              <a:t>Show the empathy video on slide 10.</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marL="358365" indent="-358365">
              <a:spcBef>
                <a:spcPts val="0"/>
              </a:spcBef>
              <a:spcAft>
                <a:spcPts val="0"/>
              </a:spcAft>
              <a:buFont typeface="Symbol" panose="05050102010706020507" pitchFamily="18" charset="2"/>
              <a:buChar char=""/>
            </a:pPr>
            <a:r>
              <a:rPr lang="en-US" sz="1100" dirty="0">
                <a:latin typeface="Verdana" panose="020B0604030504040204" pitchFamily="34" charset="0"/>
                <a:ea typeface="Calibri" panose="020F0502020204030204" pitchFamily="34" charset="0"/>
                <a:cs typeface="Times New Roman" panose="02020603050405020304" pitchFamily="18" charset="0"/>
              </a:rPr>
              <a:t>Listen to the story to see how empathy is shown and built with the characters. </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marL="358365" indent="-358365">
              <a:spcBef>
                <a:spcPts val="0"/>
              </a:spcBef>
              <a:spcAft>
                <a:spcPts val="0"/>
              </a:spcAft>
              <a:buFont typeface="Symbol" panose="05050102010706020507" pitchFamily="18" charset="2"/>
              <a:buChar char=""/>
            </a:pPr>
            <a:r>
              <a:rPr lang="en-US" sz="1100" dirty="0">
                <a:latin typeface="Verdana" panose="020B0604030504040204" pitchFamily="34" charset="0"/>
                <a:ea typeface="Calibri" panose="020F0502020204030204" pitchFamily="34" charset="0"/>
                <a:cs typeface="Times New Roman" panose="02020603050405020304" pitchFamily="18" charset="0"/>
              </a:rPr>
              <a:t>This book also focuses on developing friendship skills. </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marL="776457" lvl="1" indent="-298637">
              <a:spcBef>
                <a:spcPts val="0"/>
              </a:spcBef>
              <a:spcAft>
                <a:spcPts val="0"/>
              </a:spcAft>
              <a:buFont typeface="Courier New" panose="02070309020205020404" pitchFamily="49" charset="0"/>
              <a:buChar char="o"/>
            </a:pPr>
            <a:r>
              <a:rPr lang="en-US" sz="1100" dirty="0">
                <a:latin typeface="Verdana" panose="020B0604030504040204" pitchFamily="34" charset="0"/>
                <a:ea typeface="Calibri" panose="020F0502020204030204" pitchFamily="34" charset="0"/>
                <a:cs typeface="Times New Roman" panose="02020603050405020304" pitchFamily="18" charset="0"/>
              </a:rPr>
              <a:t>Ask students to define: What is a friend?</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marL="776457" lvl="1" indent="-298637">
              <a:spcBef>
                <a:spcPts val="0"/>
              </a:spcBef>
              <a:spcAft>
                <a:spcPts val="0"/>
              </a:spcAft>
              <a:buFont typeface="Courier New" panose="02070309020205020404" pitchFamily="49" charset="0"/>
              <a:buChar char="o"/>
            </a:pPr>
            <a:r>
              <a:rPr lang="en-US" sz="1100" dirty="0">
                <a:latin typeface="Verdana" panose="020B0604030504040204" pitchFamily="34" charset="0"/>
                <a:ea typeface="Calibri" panose="020F0502020204030204" pitchFamily="34" charset="0"/>
                <a:cs typeface="Times New Roman" panose="02020603050405020304" pitchFamily="18" charset="0"/>
              </a:rPr>
              <a:t>Discuss what it takes to make and be a friend. What have they learned from other ABC books from the last 2 years? </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a:p>
            <a:pPr marL="249656" indent="-249656">
              <a:spcBef>
                <a:spcPts val="1311"/>
              </a:spcBef>
              <a:buFont typeface="+mj-lt"/>
              <a:buAutoNum type="arabicPeriod"/>
            </a:pP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a:p>
            <a:endParaRPr lang="en-US" b="1" dirty="0"/>
          </a:p>
        </p:txBody>
      </p:sp>
      <p:sp>
        <p:nvSpPr>
          <p:cNvPr id="4" name="Slide Number Placeholder 3"/>
          <p:cNvSpPr>
            <a:spLocks noGrp="1"/>
          </p:cNvSpPr>
          <p:nvPr>
            <p:ph type="sldNum" sz="quarter" idx="10"/>
          </p:nvPr>
        </p:nvSpPr>
        <p:spPr/>
        <p:txBody>
          <a:bodyPr/>
          <a:lstStyle/>
          <a:p>
            <a:pPr>
              <a:defRPr/>
            </a:pPr>
            <a:fld id="{F50C3D00-B2F6-4D83-A049-FE51B6E62AD3}" type="slidenum">
              <a:rPr lang="en-US" smtClean="0"/>
              <a:pPr>
                <a:defRPr/>
              </a:pPr>
              <a:t>13</a:t>
            </a:fld>
            <a:endParaRPr lang="en-US" dirty="0"/>
          </a:p>
        </p:txBody>
      </p:sp>
    </p:spTree>
    <p:extLst>
      <p:ext uri="{BB962C8B-B14F-4D97-AF65-F5344CB8AC3E}">
        <p14:creationId xmlns:p14="http://schemas.microsoft.com/office/powerpoint/2010/main" val="2093078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 </a:t>
            </a:r>
          </a:p>
        </p:txBody>
      </p:sp>
      <p:sp>
        <p:nvSpPr>
          <p:cNvPr id="4" name="Slide Number Placeholder 3"/>
          <p:cNvSpPr>
            <a:spLocks noGrp="1"/>
          </p:cNvSpPr>
          <p:nvPr>
            <p:ph type="sldNum" sz="quarter" idx="10"/>
          </p:nvPr>
        </p:nvSpPr>
        <p:spPr/>
        <p:txBody>
          <a:bodyPr/>
          <a:lstStyle/>
          <a:p>
            <a:pPr defTabSz="955639">
              <a:defRPr/>
            </a:pPr>
            <a:fld id="{F50C3D00-B2F6-4D83-A049-FE51B6E62AD3}" type="slidenum">
              <a:rPr lang="en-US" sz="1400">
                <a:solidFill>
                  <a:srgbClr val="000000"/>
                </a:solidFill>
              </a:rPr>
              <a:pPr defTabSz="955639">
                <a:defRPr/>
              </a:pPr>
              <a:t>14</a:t>
            </a:fld>
            <a:endParaRPr lang="en-US" sz="1400">
              <a:solidFill>
                <a:srgbClr val="000000"/>
              </a:solidFill>
            </a:endParaRPr>
          </a:p>
        </p:txBody>
      </p:sp>
      <p:sp>
        <p:nvSpPr>
          <p:cNvPr id="9" name="TextBox 8">
            <a:extLst>
              <a:ext uri="{FF2B5EF4-FFF2-40B4-BE49-F238E27FC236}">
                <a16:creationId xmlns:a16="http://schemas.microsoft.com/office/drawing/2014/main" id="{3D649A63-520E-A1B9-BC59-C5CF83C10E14}"/>
              </a:ext>
            </a:extLst>
          </p:cNvPr>
          <p:cNvSpPr txBox="1"/>
          <p:nvPr/>
        </p:nvSpPr>
        <p:spPr>
          <a:xfrm>
            <a:off x="1511197" y="4320376"/>
            <a:ext cx="4862319" cy="296552"/>
          </a:xfrm>
          <a:prstGeom prst="rect">
            <a:avLst/>
          </a:prstGeom>
          <a:noFill/>
        </p:spPr>
        <p:txBody>
          <a:bodyPr wrap="square" lIns="95564" tIns="47782" rIns="95564" bIns="47782">
            <a:spAutoFit/>
          </a:bodyPr>
          <a:lstStyle/>
          <a:p>
            <a:pPr defTabSz="966630">
              <a:defRPr/>
            </a:pPr>
            <a:endParaRPr lang="en-US" sz="1300" i="1" dirty="0"/>
          </a:p>
        </p:txBody>
      </p:sp>
      <p:sp>
        <p:nvSpPr>
          <p:cNvPr id="10" name="TextBox 9">
            <a:extLst>
              <a:ext uri="{FF2B5EF4-FFF2-40B4-BE49-F238E27FC236}">
                <a16:creationId xmlns:a16="http://schemas.microsoft.com/office/drawing/2014/main" id="{8997D882-9907-5B5C-D5CF-7952916A3A36}"/>
              </a:ext>
            </a:extLst>
          </p:cNvPr>
          <p:cNvSpPr txBox="1"/>
          <p:nvPr/>
        </p:nvSpPr>
        <p:spPr>
          <a:xfrm>
            <a:off x="1671604" y="4478800"/>
            <a:ext cx="4862319" cy="296552"/>
          </a:xfrm>
          <a:prstGeom prst="rect">
            <a:avLst/>
          </a:prstGeom>
          <a:noFill/>
        </p:spPr>
        <p:txBody>
          <a:bodyPr wrap="square" lIns="95564" tIns="47782" rIns="95564" bIns="47782">
            <a:spAutoFit/>
          </a:bodyPr>
          <a:lstStyle/>
          <a:p>
            <a:pPr defTabSz="966630">
              <a:defRPr/>
            </a:pPr>
            <a:endParaRPr lang="en-US" sz="1300" i="1" dirty="0"/>
          </a:p>
        </p:txBody>
      </p:sp>
      <p:sp>
        <p:nvSpPr>
          <p:cNvPr id="11" name="Notes Placeholder 2">
            <a:extLst>
              <a:ext uri="{FF2B5EF4-FFF2-40B4-BE49-F238E27FC236}">
                <a16:creationId xmlns:a16="http://schemas.microsoft.com/office/drawing/2014/main" id="{8625D4D2-A2C1-9C04-A417-D3C2964322DE}"/>
              </a:ext>
            </a:extLst>
          </p:cNvPr>
          <p:cNvSpPr txBox="1">
            <a:spLocks/>
          </p:cNvSpPr>
          <p:nvPr/>
        </p:nvSpPr>
        <p:spPr bwMode="auto">
          <a:xfrm>
            <a:off x="1135767" y="4718995"/>
            <a:ext cx="5364480" cy="4320540"/>
          </a:xfrm>
          <a:prstGeom prst="rect">
            <a:avLst/>
          </a:prstGeom>
          <a:noFill/>
          <a:ln w="9525">
            <a:noFill/>
            <a:miter lim="800000"/>
            <a:headEnd/>
            <a:tailEnd/>
          </a:ln>
        </p:spPr>
        <p:txBody>
          <a:bodyPr vert="horz" wrap="square" lIns="96663" tIns="48332" rIns="96663" bIns="48332" numCol="1" anchor="t" anchorCtr="0" compatLnSpc="1">
            <a:prstTxWarp prst="textNoShape">
              <a:avLst/>
            </a:prstTxWarp>
          </a:bodyPr>
          <a:lstStyle>
            <a:lvl1pPr algn="l" rtl="0" eaLnBrk="0" fontAlgn="base" hangingPunct="0">
              <a:spcBef>
                <a:spcPct val="30000"/>
              </a:spcBef>
              <a:spcAft>
                <a:spcPct val="0"/>
              </a:spcAft>
              <a:defRPr sz="1200" kern="1200">
                <a:solidFill>
                  <a:schemeClr val="tx1"/>
                </a:solidFill>
                <a:latin typeface="Verdana" pitchFamily="64" charset="0"/>
                <a:ea typeface="ＭＳ Ｐゴシック" pitchFamily="64" charset="-128"/>
                <a:cs typeface="ＭＳ Ｐゴシック" pitchFamily="64" charset="-128"/>
              </a:defRPr>
            </a:lvl1pPr>
            <a:lvl2pPr marL="457200" algn="l" rtl="0" eaLnBrk="0" fontAlgn="base" hangingPunct="0">
              <a:spcBef>
                <a:spcPct val="30000"/>
              </a:spcBef>
              <a:spcAft>
                <a:spcPct val="0"/>
              </a:spcAft>
              <a:defRPr sz="1200" kern="1200">
                <a:solidFill>
                  <a:schemeClr val="tx1"/>
                </a:solidFill>
                <a:latin typeface="Verdana" pitchFamily="64" charset="0"/>
                <a:ea typeface="ＭＳ Ｐゴシック" pitchFamily="64" charset="-128"/>
                <a:cs typeface="+mn-cs"/>
              </a:defRPr>
            </a:lvl2pPr>
            <a:lvl3pPr marL="914400" algn="l" rtl="0" eaLnBrk="0" fontAlgn="base" hangingPunct="0">
              <a:spcBef>
                <a:spcPct val="30000"/>
              </a:spcBef>
              <a:spcAft>
                <a:spcPct val="0"/>
              </a:spcAft>
              <a:defRPr sz="1200" kern="1200">
                <a:solidFill>
                  <a:schemeClr val="tx1"/>
                </a:solidFill>
                <a:latin typeface="Verdana" pitchFamily="64" charset="0"/>
                <a:ea typeface="ＭＳ Ｐゴシック" pitchFamily="64" charset="-128"/>
                <a:cs typeface="+mn-cs"/>
              </a:defRPr>
            </a:lvl3pPr>
            <a:lvl4pPr marL="1371600" algn="l" rtl="0" eaLnBrk="0" fontAlgn="base" hangingPunct="0">
              <a:spcBef>
                <a:spcPct val="30000"/>
              </a:spcBef>
              <a:spcAft>
                <a:spcPct val="0"/>
              </a:spcAft>
              <a:defRPr sz="1200" kern="1200">
                <a:solidFill>
                  <a:schemeClr val="tx1"/>
                </a:solidFill>
                <a:latin typeface="Verdana" pitchFamily="64" charset="0"/>
                <a:ea typeface="ＭＳ Ｐゴシック" pitchFamily="64" charset="-128"/>
                <a:cs typeface="+mn-cs"/>
              </a:defRPr>
            </a:lvl4pPr>
            <a:lvl5pPr marL="1828800" algn="l" rtl="0" eaLnBrk="0" fontAlgn="base" hangingPunct="0">
              <a:spcBef>
                <a:spcPct val="30000"/>
              </a:spcBef>
              <a:spcAft>
                <a:spcPct val="0"/>
              </a:spcAft>
              <a:defRPr sz="1200" kern="1200">
                <a:solidFill>
                  <a:schemeClr val="tx1"/>
                </a:solidFill>
                <a:latin typeface="Verdana" pitchFamily="64" charset="0"/>
                <a:ea typeface="ＭＳ Ｐゴシック" pitchFamily="6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pPr defTabSz="966630">
              <a:defRPr/>
            </a:pPr>
            <a:r>
              <a:rPr lang="en-US" dirty="0"/>
              <a:t>Let the discussion of the book be a relationship booster! Look to the discussion questions as ways to begin relationships and learn about each other. </a:t>
            </a:r>
          </a:p>
          <a:p>
            <a:pPr defTabSz="966630">
              <a:defRPr/>
            </a:pPr>
            <a:r>
              <a:rPr lang="en-US" dirty="0"/>
              <a:t>The conversations, connections and insights gained through conversation about the book are crucial to internalizing the skills of the lesson. Don’t rush.</a:t>
            </a:r>
          </a:p>
          <a:p>
            <a:pPr defTabSz="966630">
              <a:defRPr/>
            </a:pPr>
            <a:r>
              <a:rPr lang="en-US" sz="1300" dirty="0"/>
              <a:t>Take advantage of opportunities to discuss Digital Citizenship with all grade levels. Students can be invisible online too. Discuss how kindness, caring, and support in face–to-face and digital environments counters cyberbullying. </a:t>
            </a:r>
            <a:endParaRPr lang="en-US" dirty="0"/>
          </a:p>
          <a:p>
            <a:pPr defTabSz="966630">
              <a:defRPr/>
            </a:pPr>
            <a:r>
              <a:rPr lang="en-US" dirty="0"/>
              <a:t>On the website under materials is a handout called Sondra’s Story. This could be used as a follow up for grades 3-6.</a:t>
            </a:r>
          </a:p>
          <a:p>
            <a:pPr defTabSz="966630">
              <a:defRPr/>
            </a:pPr>
            <a:endParaRPr lang="en-US" dirty="0"/>
          </a:p>
        </p:txBody>
      </p:sp>
    </p:spTree>
    <p:extLst>
      <p:ext uri="{BB962C8B-B14F-4D97-AF65-F5344CB8AC3E}">
        <p14:creationId xmlns:p14="http://schemas.microsoft.com/office/powerpoint/2010/main" val="26766518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26602" y="4740863"/>
            <a:ext cx="5566984" cy="4598845"/>
          </a:xfrm>
        </p:spPr>
        <p:txBody>
          <a:bodyPr/>
          <a:lstStyle/>
          <a:p>
            <a:pPr>
              <a:spcBef>
                <a:spcPts val="0"/>
              </a:spcBef>
            </a:pPr>
            <a:r>
              <a:rPr lang="en-US" dirty="0"/>
              <a:t>Refer to </a:t>
            </a:r>
            <a:r>
              <a:rPr lang="en-US" b="1" dirty="0"/>
              <a:t>Lesson Plan, </a:t>
            </a:r>
            <a:r>
              <a:rPr lang="en-US" dirty="0"/>
              <a:t>Discussion, pages 3-4</a:t>
            </a:r>
            <a:endParaRPr lang="en-US" dirty="0">
              <a:effectLst/>
              <a:latin typeface="Verdana" panose="020B0604030504040204" pitchFamily="34" charset="0"/>
              <a:ea typeface="Cambria" panose="02040503050406030204" pitchFamily="18" charset="0"/>
              <a:cs typeface="Arial" panose="020B0604020202020204" pitchFamily="34" charset="0"/>
            </a:endParaRPr>
          </a:p>
          <a:p>
            <a:pPr>
              <a:spcBef>
                <a:spcPts val="0"/>
              </a:spcBef>
              <a:spcAft>
                <a:spcPts val="0"/>
              </a:spcAft>
            </a:pPr>
            <a:r>
              <a:rPr lang="en-US" sz="1900" dirty="0">
                <a:latin typeface="Verdana" panose="020B0604030504040204" pitchFamily="34" charset="0"/>
                <a:ea typeface="Calibri" panose="020F0502020204030204" pitchFamily="34" charset="0"/>
                <a:cs typeface="Times New Roman" panose="02020603050405020304" pitchFamily="18" charset="0"/>
              </a:rPr>
              <a:t> </a:t>
            </a:r>
          </a:p>
          <a:p>
            <a:pPr marL="358365" indent="-358365">
              <a:spcBef>
                <a:spcPts val="0"/>
              </a:spcBef>
              <a:spcAft>
                <a:spcPts val="0"/>
              </a:spcAft>
              <a:buFont typeface="+mj-lt"/>
              <a:buAutoNum type="arabicPeriod"/>
            </a:pPr>
            <a:r>
              <a:rPr lang="en-US" sz="1100" dirty="0">
                <a:latin typeface="Verdana" panose="020B0604030504040204" pitchFamily="34" charset="0"/>
                <a:ea typeface="Calibri" panose="020F0502020204030204" pitchFamily="34" charset="0"/>
                <a:cs typeface="Times New Roman" panose="02020603050405020304" pitchFamily="18" charset="0"/>
              </a:rPr>
              <a:t>How did Brian feel at the beginning? Have you ever felt that way?</a:t>
            </a:r>
          </a:p>
          <a:p>
            <a:pPr marL="358365" indent="-358365">
              <a:spcBef>
                <a:spcPts val="0"/>
              </a:spcBef>
              <a:spcAft>
                <a:spcPts val="0"/>
              </a:spcAft>
              <a:buFont typeface="+mj-lt"/>
              <a:buAutoNum type="arabicPeriod"/>
            </a:pPr>
            <a:r>
              <a:rPr lang="en-US" sz="1100" dirty="0">
                <a:latin typeface="Verdana" panose="020B0604030504040204" pitchFamily="34" charset="0"/>
                <a:ea typeface="Calibri" panose="020F0502020204030204" pitchFamily="34" charset="0"/>
                <a:cs typeface="Times New Roman" panose="02020603050405020304" pitchFamily="18" charset="0"/>
              </a:rPr>
              <a:t>What changed? How did Brian feel at the end? (Show the pictures.) </a:t>
            </a:r>
          </a:p>
          <a:p>
            <a:pPr marL="358365" indent="-358365">
              <a:spcBef>
                <a:spcPts val="0"/>
              </a:spcBef>
              <a:spcAft>
                <a:spcPts val="0"/>
              </a:spcAft>
              <a:buFont typeface="+mj-lt"/>
              <a:buAutoNum type="arabicPeriod"/>
            </a:pPr>
            <a:r>
              <a:rPr lang="en-US" sz="1100" dirty="0">
                <a:latin typeface="Verdana" panose="020B0604030504040204" pitchFamily="34" charset="0"/>
                <a:ea typeface="Calibri" panose="020F0502020204030204" pitchFamily="34" charset="0"/>
                <a:cs typeface="Times New Roman" panose="02020603050405020304" pitchFamily="18" charset="0"/>
              </a:rPr>
              <a:t>What can you do to get to know your classmates better?</a:t>
            </a:r>
          </a:p>
          <a:p>
            <a:pPr marL="358365" indent="-358365">
              <a:spcBef>
                <a:spcPts val="0"/>
              </a:spcBef>
              <a:spcAft>
                <a:spcPts val="0"/>
              </a:spcAft>
              <a:buFont typeface="+mj-lt"/>
              <a:buAutoNum type="arabicPeriod"/>
            </a:pPr>
            <a:r>
              <a:rPr lang="en-US" sz="1100" dirty="0">
                <a:latin typeface="Verdana" panose="020B0604030504040204" pitchFamily="34" charset="0"/>
                <a:ea typeface="Calibri" panose="020F0502020204030204" pitchFamily="34" charset="0"/>
                <a:cs typeface="Times New Roman" panose="02020603050405020304" pitchFamily="18" charset="0"/>
              </a:rPr>
              <a:t>How can you be like more like Justin and be a welcoming classmate?</a:t>
            </a:r>
          </a:p>
          <a:p>
            <a:pPr marL="358365" indent="-358365">
              <a:spcBef>
                <a:spcPts val="0"/>
              </a:spcBef>
              <a:spcAft>
                <a:spcPts val="0"/>
              </a:spcAft>
              <a:buFont typeface="+mj-lt"/>
              <a:buAutoNum type="arabicPeriod"/>
            </a:pPr>
            <a:r>
              <a:rPr lang="en-US" sz="1100" dirty="0">
                <a:latin typeface="Verdana" panose="020B0604030504040204" pitchFamily="34" charset="0"/>
                <a:ea typeface="Calibri" panose="020F0502020204030204" pitchFamily="34" charset="0"/>
                <a:cs typeface="Arial" panose="020B0604020202020204" pitchFamily="34" charset="0"/>
              </a:rPr>
              <a:t>What can you do when you want to </a:t>
            </a:r>
            <a:r>
              <a:rPr lang="en-US" sz="1100" i="1" dirty="0">
                <a:latin typeface="Verdana" panose="020B0604030504040204" pitchFamily="34" charset="0"/>
                <a:ea typeface="Calibri" panose="020F0502020204030204" pitchFamily="34" charset="0"/>
                <a:cs typeface="Arial" panose="020B0604020202020204" pitchFamily="34" charset="0"/>
              </a:rPr>
              <a:t>join in and play</a:t>
            </a:r>
            <a:r>
              <a:rPr lang="en-US" sz="1100" dirty="0">
                <a:latin typeface="Verdana" panose="020B0604030504040204" pitchFamily="34" charset="0"/>
                <a:ea typeface="Calibri" panose="020F0502020204030204" pitchFamily="34" charset="0"/>
                <a:cs typeface="Arial" panose="020B0604020202020204" pitchFamily="34" charset="0"/>
              </a:rPr>
              <a:t> with others? </a:t>
            </a:r>
            <a:endParaRPr lang="en-US" sz="1100" dirty="0">
              <a:latin typeface="Verdana" panose="020B0604030504040204" pitchFamily="34" charset="0"/>
              <a:ea typeface="Calibri" panose="020F0502020204030204" pitchFamily="34" charset="0"/>
              <a:cs typeface="Times New Roman" panose="02020603050405020304" pitchFamily="18" charset="0"/>
            </a:endParaRPr>
          </a:p>
          <a:p>
            <a:pPr marL="358365" indent="-358365">
              <a:spcBef>
                <a:spcPts val="0"/>
              </a:spcBef>
              <a:spcAft>
                <a:spcPts val="0"/>
              </a:spcAft>
              <a:buFont typeface="+mj-lt"/>
              <a:buAutoNum type="arabicPeriod"/>
            </a:pPr>
            <a:r>
              <a:rPr lang="en-US" sz="1100" dirty="0">
                <a:latin typeface="Verdana" panose="020B0604030504040204" pitchFamily="34" charset="0"/>
                <a:ea typeface="Calibri" panose="020F0502020204030204" pitchFamily="34" charset="0"/>
                <a:cs typeface="Arial" panose="020B0604020202020204" pitchFamily="34" charset="0"/>
              </a:rPr>
              <a:t>If you see someone playing alone, what can you say?</a:t>
            </a:r>
            <a:endParaRPr lang="en-US" sz="1100" dirty="0">
              <a:latin typeface="Verdana" panose="020B0604030504040204" pitchFamily="34" charset="0"/>
              <a:ea typeface="Calibri" panose="020F0502020204030204" pitchFamily="34" charset="0"/>
              <a:cs typeface="Times New Roman" panose="02020603050405020304" pitchFamily="18" charset="0"/>
            </a:endParaRPr>
          </a:p>
          <a:p>
            <a:pPr marL="358365" indent="-358365">
              <a:spcBef>
                <a:spcPts val="0"/>
              </a:spcBef>
              <a:spcAft>
                <a:spcPts val="0"/>
              </a:spcAft>
              <a:buFont typeface="+mj-lt"/>
              <a:buAutoNum type="arabicPeriod"/>
            </a:pPr>
            <a:r>
              <a:rPr lang="en-US" sz="1100" dirty="0">
                <a:latin typeface="Verdana" panose="020B0604030504040204" pitchFamily="34" charset="0"/>
                <a:ea typeface="Calibri" panose="020F0502020204030204" pitchFamily="34" charset="0"/>
                <a:cs typeface="Arial" panose="020B0604020202020204" pitchFamily="34" charset="0"/>
              </a:rPr>
              <a:t>Have you ever invited someone to play?</a:t>
            </a:r>
            <a:r>
              <a:rPr lang="en-US" sz="1100" b="1" dirty="0">
                <a:latin typeface="Verdana" panose="020B0604030504040204" pitchFamily="34" charset="0"/>
                <a:ea typeface="Calibri" panose="020F0502020204030204" pitchFamily="34" charset="0"/>
                <a:cs typeface="Arial" panose="020B0604020202020204" pitchFamily="34" charset="0"/>
              </a:rPr>
              <a:t> </a:t>
            </a:r>
            <a:r>
              <a:rPr lang="en-US" sz="1100" dirty="0">
                <a:latin typeface="Verdana" panose="020B0604030504040204" pitchFamily="34" charset="0"/>
                <a:ea typeface="Calibri" panose="020F0502020204030204" pitchFamily="34" charset="0"/>
                <a:cs typeface="Arial" panose="020B0604020202020204" pitchFamily="34" charset="0"/>
              </a:rPr>
              <a:t>What did you say? </a:t>
            </a:r>
            <a:endParaRPr lang="en-US" sz="1100" dirty="0">
              <a:latin typeface="Verdana" panose="020B0604030504040204" pitchFamily="34" charset="0"/>
              <a:ea typeface="Calibri" panose="020F0502020204030204" pitchFamily="34" charset="0"/>
              <a:cs typeface="Times New Roman" panose="02020603050405020304" pitchFamily="18" charset="0"/>
            </a:endParaRPr>
          </a:p>
          <a:p>
            <a:pPr marL="358365" indent="-358365">
              <a:spcBef>
                <a:spcPts val="0"/>
              </a:spcBef>
              <a:spcAft>
                <a:spcPts val="0"/>
              </a:spcAft>
              <a:buFont typeface="+mj-lt"/>
              <a:buAutoNum type="arabicPeriod"/>
            </a:pPr>
            <a:r>
              <a:rPr lang="en-US" sz="1100" dirty="0">
                <a:latin typeface="Verdana" panose="020B0604030504040204" pitchFamily="34" charset="0"/>
                <a:ea typeface="Calibri" panose="020F0502020204030204" pitchFamily="34" charset="0"/>
                <a:cs typeface="Arial" panose="020B0604020202020204" pitchFamily="34" charset="0"/>
              </a:rPr>
              <a:t>If you need help joining in, what can you do?</a:t>
            </a:r>
            <a:endParaRPr lang="en-US" sz="1100" dirty="0">
              <a:latin typeface="Verdana" panose="020B0604030504040204" pitchFamily="34" charset="0"/>
              <a:ea typeface="Calibri" panose="020F0502020204030204" pitchFamily="34" charset="0"/>
              <a:cs typeface="Times New Roman" panose="02020603050405020304" pitchFamily="18" charset="0"/>
            </a:endParaRPr>
          </a:p>
          <a:p>
            <a:pPr marL="358365" indent="-358365">
              <a:spcBef>
                <a:spcPts val="0"/>
              </a:spcBef>
              <a:spcAft>
                <a:spcPts val="0"/>
              </a:spcAft>
              <a:buFont typeface="+mj-lt"/>
              <a:buAutoNum type="arabicPeriod"/>
            </a:pPr>
            <a:r>
              <a:rPr lang="en-US" sz="1100" dirty="0">
                <a:latin typeface="Verdana" panose="020B0604030504040204" pitchFamily="34" charset="0"/>
                <a:ea typeface="Calibri" panose="020F0502020204030204" pitchFamily="34" charset="0"/>
                <a:cs typeface="Times New Roman" panose="02020603050405020304" pitchFamily="18" charset="0"/>
              </a:rPr>
              <a:t>How do you make a new friend? Give an example</a:t>
            </a:r>
            <a:endParaRPr lang="en-US" dirty="0"/>
          </a:p>
          <a:p>
            <a:pPr>
              <a:lnSpc>
                <a:spcPct val="150000"/>
              </a:lnSpc>
              <a:spcBef>
                <a:spcPts val="0"/>
              </a:spcBef>
            </a:pPr>
            <a:endParaRPr lang="en-US" dirty="0"/>
          </a:p>
          <a:p>
            <a:pPr lvl="0"/>
            <a:endParaRPr lang="en-US" dirty="0"/>
          </a:p>
          <a:p>
            <a:pPr lvl="0"/>
            <a:endParaRPr lang="en-US" dirty="0"/>
          </a:p>
          <a:p>
            <a:pPr marL="187242" indent="-187242">
              <a:buFont typeface="Arial" panose="020B0604020202020204" pitchFamily="34" charset="0"/>
              <a:buChar char="•"/>
            </a:pPr>
            <a:endParaRPr lang="en-US" dirty="0"/>
          </a:p>
          <a:p>
            <a:pPr>
              <a:lnSpc>
                <a:spcPct val="150000"/>
              </a:lnSpc>
              <a:spcBef>
                <a:spcPts val="0"/>
              </a:spcBef>
            </a:pPr>
            <a:endParaRPr lang="en-US" dirty="0"/>
          </a:p>
        </p:txBody>
      </p:sp>
      <p:sp>
        <p:nvSpPr>
          <p:cNvPr id="4" name="Slide Number Placeholder 3"/>
          <p:cNvSpPr>
            <a:spLocks noGrp="1"/>
          </p:cNvSpPr>
          <p:nvPr>
            <p:ph type="sldNum" sz="quarter" idx="10"/>
          </p:nvPr>
        </p:nvSpPr>
        <p:spPr/>
        <p:txBody>
          <a:bodyPr/>
          <a:lstStyle/>
          <a:p>
            <a:pPr defTabSz="955639">
              <a:defRPr/>
            </a:pPr>
            <a:fld id="{F50C3D00-B2F6-4D83-A049-FE51B6E62AD3}" type="slidenum">
              <a:rPr lang="en-US">
                <a:solidFill>
                  <a:srgbClr val="000000"/>
                </a:solidFill>
              </a:rPr>
              <a:pPr defTabSz="955639">
                <a:defRPr/>
              </a:pPr>
              <a:t>15</a:t>
            </a:fld>
            <a:endParaRPr lang="en-US">
              <a:solidFill>
                <a:srgbClr val="000000"/>
              </a:solidFill>
            </a:endParaRPr>
          </a:p>
        </p:txBody>
      </p:sp>
    </p:spTree>
    <p:extLst>
      <p:ext uri="{BB962C8B-B14F-4D97-AF65-F5344CB8AC3E}">
        <p14:creationId xmlns:p14="http://schemas.microsoft.com/office/powerpoint/2010/main" val="33883685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87135" y="4715195"/>
            <a:ext cx="5646306" cy="4491342"/>
          </a:xfrm>
        </p:spPr>
        <p:txBody>
          <a:bodyPr/>
          <a:lstStyle/>
          <a:p>
            <a:pPr>
              <a:spcBef>
                <a:spcPts val="0"/>
              </a:spcBef>
            </a:pPr>
            <a:r>
              <a:rPr lang="en-US" dirty="0"/>
              <a:t>Refer to </a:t>
            </a:r>
            <a:r>
              <a:rPr lang="en-US" b="1" dirty="0"/>
              <a:t>Lesson Plan, </a:t>
            </a:r>
            <a:r>
              <a:rPr lang="en-US" dirty="0"/>
              <a:t>Discussion, page 4</a:t>
            </a:r>
            <a:endParaRPr lang="en-US" dirty="0">
              <a:solidFill>
                <a:srgbClr val="00B050"/>
              </a:solidFill>
            </a:endParaRPr>
          </a:p>
          <a:p>
            <a:pPr>
              <a:spcBef>
                <a:spcPts val="0"/>
              </a:spcBef>
            </a:pPr>
            <a:endParaRPr lang="en-US" sz="1500" dirty="0"/>
          </a:p>
          <a:p>
            <a:pPr marL="358365" indent="-358365">
              <a:spcBef>
                <a:spcPts val="0"/>
              </a:spcBef>
              <a:spcAft>
                <a:spcPts val="0"/>
              </a:spcAft>
              <a:buFont typeface="+mj-lt"/>
              <a:buAutoNum type="arabicPeriod"/>
            </a:pPr>
            <a:r>
              <a:rPr lang="en-US" sz="1100" dirty="0">
                <a:latin typeface="Verdana" panose="020B0604030504040204" pitchFamily="34" charset="0"/>
                <a:ea typeface="Calibri" panose="020F0502020204030204" pitchFamily="34" charset="0"/>
                <a:cs typeface="Times New Roman" panose="02020603050405020304" pitchFamily="18" charset="0"/>
              </a:rPr>
              <a:t>Remember in the book, </a:t>
            </a:r>
            <a:r>
              <a:rPr lang="en-US" sz="1100" i="1" dirty="0">
                <a:latin typeface="Verdana" panose="020B0604030504040204" pitchFamily="34" charset="0"/>
                <a:ea typeface="Calibri" panose="020F0502020204030204" pitchFamily="34" charset="0"/>
                <a:cs typeface="Times New Roman" panose="02020603050405020304" pitchFamily="18" charset="0"/>
              </a:rPr>
              <a:t>Enemy Pie, </a:t>
            </a:r>
            <a:r>
              <a:rPr lang="en-US" sz="1100" dirty="0">
                <a:latin typeface="Verdana" panose="020B0604030504040204" pitchFamily="34" charset="0"/>
                <a:ea typeface="Calibri" panose="020F0502020204030204" pitchFamily="34" charset="0"/>
                <a:cs typeface="Times New Roman" panose="02020603050405020304" pitchFamily="18" charset="0"/>
              </a:rPr>
              <a:t>Jeremy needed help to become friends with the narrator. How can you remember to get to know others for who they really are.</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marL="358365" indent="-358365">
              <a:spcBef>
                <a:spcPts val="0"/>
              </a:spcBef>
              <a:spcAft>
                <a:spcPts val="0"/>
              </a:spcAft>
              <a:buFont typeface="+mj-lt"/>
              <a:buAutoNum type="arabicPeriod"/>
            </a:pPr>
            <a:r>
              <a:rPr lang="en-US" sz="1100" dirty="0">
                <a:latin typeface="Verdana" panose="020B0604030504040204" pitchFamily="34" charset="0"/>
                <a:ea typeface="Calibri" panose="020F0502020204030204" pitchFamily="34" charset="0"/>
                <a:cs typeface="Times New Roman" panose="02020603050405020304" pitchFamily="18" charset="0"/>
              </a:rPr>
              <a:t>How can knowing yourself help you get along with others?</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marL="358365" indent="-358365">
              <a:spcBef>
                <a:spcPts val="0"/>
              </a:spcBef>
              <a:spcAft>
                <a:spcPts val="0"/>
              </a:spcAft>
              <a:buFont typeface="+mj-lt"/>
              <a:buAutoNum type="arabicPeriod"/>
            </a:pPr>
            <a:r>
              <a:rPr lang="en-US" sz="1100" dirty="0">
                <a:latin typeface="Verdana" panose="020B0604030504040204" pitchFamily="34" charset="0"/>
                <a:ea typeface="Calibri" panose="020F0502020204030204" pitchFamily="34" charset="0"/>
                <a:cs typeface="Times New Roman" panose="02020603050405020304" pitchFamily="18" charset="0"/>
              </a:rPr>
              <a:t>What is a fair way to select players in a team other than ability?</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marL="358365" indent="-358365">
              <a:spcBef>
                <a:spcPts val="0"/>
              </a:spcBef>
              <a:spcAft>
                <a:spcPts val="0"/>
              </a:spcAft>
              <a:buFont typeface="+mj-lt"/>
              <a:buAutoNum type="arabicPeriod"/>
            </a:pPr>
            <a:r>
              <a:rPr lang="en-US" sz="1100" dirty="0">
                <a:latin typeface="Verdana" panose="020B0604030504040204" pitchFamily="34" charset="0"/>
                <a:ea typeface="Calibri" panose="020F0502020204030204" pitchFamily="34" charset="0"/>
                <a:cs typeface="Times New Roman" panose="02020603050405020304" pitchFamily="18" charset="0"/>
              </a:rPr>
              <a:t>Have you ever tried to join a group, game, or activity and others wouldn’t let you play? If so, what can you do to make sure this doesn’t happen to other kids in your school?</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marL="358365" indent="-358365">
              <a:spcBef>
                <a:spcPts val="0"/>
              </a:spcBef>
              <a:spcAft>
                <a:spcPts val="0"/>
              </a:spcAft>
              <a:buFont typeface="+mj-lt"/>
              <a:buAutoNum type="arabicPeriod"/>
            </a:pPr>
            <a:r>
              <a:rPr lang="en-US" sz="1100" dirty="0">
                <a:latin typeface="Verdana" panose="020B0604030504040204" pitchFamily="34" charset="0"/>
                <a:ea typeface="Calibri" panose="020F0502020204030204" pitchFamily="34" charset="0"/>
                <a:cs typeface="Times New Roman" panose="02020603050405020304" pitchFamily="18" charset="0"/>
              </a:rPr>
              <a:t>When Madison says, “I’m so glad you guys had fun!” Was that true? Was everyone invited, even Brian?</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marL="358365" indent="-358365">
              <a:spcBef>
                <a:spcPts val="0"/>
              </a:spcBef>
              <a:spcAft>
                <a:spcPts val="0"/>
              </a:spcAft>
              <a:buFont typeface="+mj-lt"/>
              <a:buAutoNum type="arabicPeriod"/>
            </a:pPr>
            <a:r>
              <a:rPr lang="en-US" sz="1100" dirty="0">
                <a:latin typeface="Verdana" panose="020B0604030504040204" pitchFamily="34" charset="0"/>
                <a:ea typeface="Calibri" panose="020F0502020204030204" pitchFamily="34" charset="0"/>
                <a:cs typeface="Times New Roman" panose="02020603050405020304" pitchFamily="18" charset="0"/>
              </a:rPr>
              <a:t>What does being empathetic to someone who’s different than you sound like? </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marL="358365" indent="-358365">
              <a:spcBef>
                <a:spcPts val="0"/>
              </a:spcBef>
              <a:spcAft>
                <a:spcPts val="0"/>
              </a:spcAft>
              <a:buFont typeface="+mj-lt"/>
              <a:buAutoNum type="arabicPeriod"/>
            </a:pPr>
            <a:r>
              <a:rPr lang="en-US" sz="1100" dirty="0">
                <a:latin typeface="Verdana" panose="020B0604030504040204" pitchFamily="34" charset="0"/>
                <a:ea typeface="Calibri" panose="020F0502020204030204" pitchFamily="34" charset="0"/>
                <a:cs typeface="Times New Roman" panose="02020603050405020304" pitchFamily="18" charset="0"/>
              </a:rPr>
              <a:t>What expressions can you use to show empathy?</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marL="358365" indent="-358365">
              <a:spcBef>
                <a:spcPts val="0"/>
              </a:spcBef>
              <a:spcAft>
                <a:spcPts val="0"/>
              </a:spcAft>
              <a:buFont typeface="+mj-lt"/>
              <a:buAutoNum type="arabicPeriod"/>
            </a:pPr>
            <a:r>
              <a:rPr lang="en-US" sz="1100" dirty="0">
                <a:latin typeface="Verdana" panose="020B0604030504040204" pitchFamily="34" charset="0"/>
                <a:ea typeface="Calibri" panose="020F0502020204030204" pitchFamily="34" charset="0"/>
                <a:cs typeface="Times New Roman" panose="02020603050405020304" pitchFamily="18" charset="0"/>
              </a:rPr>
              <a:t>Why is it important that everyone in your class feels they have a voice and can participate?</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marL="358365" indent="-358365">
              <a:spcBef>
                <a:spcPts val="0"/>
              </a:spcBef>
              <a:spcAft>
                <a:spcPts val="0"/>
              </a:spcAft>
              <a:buFont typeface="+mj-lt"/>
              <a:buAutoNum type="arabicPeriod"/>
            </a:pPr>
            <a:r>
              <a:rPr lang="en-US" sz="1100" dirty="0">
                <a:latin typeface="Verdana" panose="020B0604030504040204" pitchFamily="34" charset="0"/>
                <a:ea typeface="Calibri" panose="020F0502020204030204" pitchFamily="34" charset="0"/>
                <a:cs typeface="Times New Roman" panose="02020603050405020304" pitchFamily="18" charset="0"/>
              </a:rPr>
              <a:t>If you’re an extrovert you may not notice other kids that are calmer than you. What can you do to stop and really see everyone around you?</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marL="358365" indent="-358365">
              <a:spcBef>
                <a:spcPts val="0"/>
              </a:spcBef>
              <a:spcAft>
                <a:spcPts val="0"/>
              </a:spcAft>
              <a:buFont typeface="+mj-lt"/>
              <a:buAutoNum type="arabicPeriod"/>
            </a:pPr>
            <a:r>
              <a:rPr lang="en-US" sz="1100" dirty="0">
                <a:latin typeface="Verdana" panose="020B0604030504040204" pitchFamily="34" charset="0"/>
                <a:ea typeface="Calibri" panose="020F0502020204030204" pitchFamily="34" charset="0"/>
                <a:cs typeface="Times New Roman" panose="02020603050405020304" pitchFamily="18" charset="0"/>
              </a:rPr>
              <a:t>How can you </a:t>
            </a:r>
            <a:r>
              <a:rPr lang="en-US" sz="1100" i="1" dirty="0">
                <a:latin typeface="Verdana" panose="020B0604030504040204" pitchFamily="34" charset="0"/>
                <a:ea typeface="Calibri" panose="020F0502020204030204" pitchFamily="34" charset="0"/>
                <a:cs typeface="Times New Roman" panose="02020603050405020304" pitchFamily="18" charset="0"/>
              </a:rPr>
              <a:t>invite and include</a:t>
            </a:r>
            <a:r>
              <a:rPr lang="en-US" sz="1100" dirty="0">
                <a:latin typeface="Verdana" panose="020B0604030504040204" pitchFamily="34" charset="0"/>
                <a:ea typeface="Calibri" panose="020F0502020204030204" pitchFamily="34" charset="0"/>
                <a:cs typeface="Times New Roman" panose="02020603050405020304" pitchFamily="18" charset="0"/>
              </a:rPr>
              <a:t> your classmates so all feel welcome?</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marL="358365" indent="-358365">
              <a:spcBef>
                <a:spcPts val="0"/>
              </a:spcBef>
              <a:spcAft>
                <a:spcPts val="0"/>
              </a:spcAft>
              <a:buFont typeface="+mj-lt"/>
              <a:buAutoNum type="arabicPeriod"/>
            </a:pPr>
            <a:r>
              <a:rPr lang="en-US" sz="1100" dirty="0">
                <a:latin typeface="Verdana" panose="020B0604030504040204" pitchFamily="34" charset="0"/>
                <a:ea typeface="Calibri" panose="020F0502020204030204" pitchFamily="34" charset="0"/>
                <a:cs typeface="Times New Roman" panose="02020603050405020304" pitchFamily="18" charset="0"/>
              </a:rPr>
              <a:t>What kind acts can you do to make everyone feel welcome at your school?</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pPr>
            <a:endParaRPr lang="en-US" dirty="0"/>
          </a:p>
          <a:p>
            <a:pPr>
              <a:spcBef>
                <a:spcPts val="0"/>
              </a:spcBef>
            </a:pPr>
            <a:endParaRPr lang="en-US" dirty="0"/>
          </a:p>
          <a:p>
            <a:pPr>
              <a:spcBef>
                <a:spcPts val="0"/>
              </a:spcBef>
            </a:pPr>
            <a:endParaRPr lang="en-US" sz="1100" dirty="0"/>
          </a:p>
          <a:p>
            <a:endParaRPr lang="en-US" dirty="0"/>
          </a:p>
        </p:txBody>
      </p:sp>
      <p:sp>
        <p:nvSpPr>
          <p:cNvPr id="4" name="Slide Number Placeholder 3"/>
          <p:cNvSpPr>
            <a:spLocks noGrp="1"/>
          </p:cNvSpPr>
          <p:nvPr>
            <p:ph type="sldNum" sz="quarter" idx="10"/>
          </p:nvPr>
        </p:nvSpPr>
        <p:spPr/>
        <p:txBody>
          <a:bodyPr/>
          <a:lstStyle/>
          <a:p>
            <a:pPr defTabSz="955639">
              <a:defRPr/>
            </a:pPr>
            <a:fld id="{F50C3D00-B2F6-4D83-A049-FE51B6E62AD3}" type="slidenum">
              <a:rPr lang="en-US">
                <a:solidFill>
                  <a:srgbClr val="000000"/>
                </a:solidFill>
              </a:rPr>
              <a:pPr defTabSz="955639">
                <a:defRPr/>
              </a:pPr>
              <a:t>16</a:t>
            </a:fld>
            <a:endParaRPr lang="en-US">
              <a:solidFill>
                <a:srgbClr val="000000"/>
              </a:solidFill>
            </a:endParaRPr>
          </a:p>
        </p:txBody>
      </p:sp>
    </p:spTree>
    <p:extLst>
      <p:ext uri="{BB962C8B-B14F-4D97-AF65-F5344CB8AC3E}">
        <p14:creationId xmlns:p14="http://schemas.microsoft.com/office/powerpoint/2010/main" val="21388282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Choose </a:t>
            </a:r>
            <a:r>
              <a:rPr lang="en-US" b="1" dirty="0"/>
              <a:t>one</a:t>
            </a:r>
            <a:r>
              <a:rPr lang="en-US" dirty="0"/>
              <a:t> activity to match your intent/goals for the lesson. </a:t>
            </a:r>
          </a:p>
          <a:p>
            <a:r>
              <a:rPr lang="en-US" dirty="0"/>
              <a:t> </a:t>
            </a:r>
          </a:p>
          <a:p>
            <a:pPr marL="179182" indent="-179182">
              <a:buFont typeface="Arial" panose="020B0604020202020204" pitchFamily="34" charset="0"/>
              <a:buChar char="•"/>
            </a:pPr>
            <a:r>
              <a:rPr lang="en-US" dirty="0"/>
              <a:t>This part of the lesson can be done if you have 45 minutes to do the lesson. </a:t>
            </a:r>
          </a:p>
          <a:p>
            <a:pPr marL="179182" indent="-179182">
              <a:buFont typeface="Arial" panose="020B0604020202020204" pitchFamily="34" charset="0"/>
              <a:buChar char="•"/>
            </a:pPr>
            <a:r>
              <a:rPr lang="en-US" dirty="0"/>
              <a:t>If your discussion takes longer, it is ok to go directly to the Closing. </a:t>
            </a:r>
          </a:p>
          <a:p>
            <a:pPr marL="179182" indent="-179182">
              <a:buFont typeface="Arial" panose="020B0604020202020204" pitchFamily="34" charset="0"/>
              <a:buChar char="•"/>
            </a:pPr>
            <a:r>
              <a:rPr lang="en-US" dirty="0"/>
              <a:t>You can leave the activity for the teacher to do at a later time or ask to come back for a second visit.</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defTabSz="955639">
              <a:defRPr/>
            </a:pPr>
            <a:fld id="{F50C3D00-B2F6-4D83-A049-FE51B6E62AD3}" type="slidenum">
              <a:rPr lang="en-US" sz="1400">
                <a:solidFill>
                  <a:srgbClr val="000000"/>
                </a:solidFill>
              </a:rPr>
              <a:pPr defTabSz="955639">
                <a:defRPr/>
              </a:pPr>
              <a:t>17</a:t>
            </a:fld>
            <a:endParaRPr lang="en-US" sz="1400">
              <a:solidFill>
                <a:srgbClr val="000000"/>
              </a:solidFill>
            </a:endParaRPr>
          </a:p>
        </p:txBody>
      </p:sp>
    </p:spTree>
    <p:extLst>
      <p:ext uri="{BB962C8B-B14F-4D97-AF65-F5344CB8AC3E}">
        <p14:creationId xmlns:p14="http://schemas.microsoft.com/office/powerpoint/2010/main" val="22188872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52367" y="4741461"/>
            <a:ext cx="5646306" cy="4491342"/>
          </a:xfrm>
        </p:spPr>
        <p:txBody>
          <a:bodyPr/>
          <a:lstStyle/>
          <a:p>
            <a:r>
              <a:rPr lang="en-US" sz="1100" dirty="0"/>
              <a:t>Refer to </a:t>
            </a:r>
            <a:r>
              <a:rPr lang="en-US" sz="1100" b="1" dirty="0"/>
              <a:t>Lesson Plan</a:t>
            </a:r>
            <a:r>
              <a:rPr lang="en-US" sz="1100" dirty="0"/>
              <a:t>, Activity Ideas , pages 5-6</a:t>
            </a:r>
          </a:p>
          <a:p>
            <a:r>
              <a:rPr lang="en-US" sz="1100" dirty="0"/>
              <a:t> </a:t>
            </a:r>
          </a:p>
          <a:p>
            <a:pPr>
              <a:spcBef>
                <a:spcPts val="0"/>
              </a:spcBef>
              <a:spcAft>
                <a:spcPts val="0"/>
              </a:spcAft>
            </a:pPr>
            <a:r>
              <a:rPr lang="en-US" sz="1100" b="1" dirty="0">
                <a:latin typeface="Verdana" panose="020B0604030504040204" pitchFamily="34" charset="0"/>
                <a:ea typeface="Calibri" panose="020F0502020204030204" pitchFamily="34" charset="0"/>
                <a:cs typeface="Times New Roman" panose="02020603050405020304" pitchFamily="18" charset="0"/>
              </a:rPr>
              <a:t>Role Play</a:t>
            </a:r>
          </a:p>
          <a:p>
            <a:pPr>
              <a:spcBef>
                <a:spcPts val="0"/>
              </a:spcBef>
              <a:spcAft>
                <a:spcPts val="0"/>
              </a:spcAft>
            </a:pPr>
            <a:r>
              <a:rPr lang="en-US" sz="1100" dirty="0">
                <a:latin typeface="Verdana" panose="020B0604030504040204" pitchFamily="34" charset="0"/>
                <a:ea typeface="Calibri" panose="020F0502020204030204" pitchFamily="34" charset="0"/>
                <a:cs typeface="Times New Roman" panose="02020603050405020304" pitchFamily="18" charset="0"/>
              </a:rPr>
              <a:t>This activity provides students a way to practice the skill of welcoming everyone and including them on the playground.</a:t>
            </a:r>
          </a:p>
          <a:p>
            <a:pPr>
              <a:spcBef>
                <a:spcPts val="0"/>
              </a:spcBef>
              <a:spcAft>
                <a:spcPts val="0"/>
              </a:spcAft>
            </a:pPr>
            <a:endParaRPr lang="en-US" sz="1100" dirty="0">
              <a:latin typeface="Verdana" panose="020B0604030504040204" pitchFamily="34" charset="0"/>
              <a:ea typeface="Calibri" panose="020F0502020204030204" pitchFamily="34" charset="0"/>
              <a:cs typeface="Times New Roman" panose="02020603050405020304" pitchFamily="18" charset="0"/>
            </a:endParaRPr>
          </a:p>
          <a:p>
            <a:pPr>
              <a:spcBef>
                <a:spcPts val="0"/>
              </a:spcBef>
              <a:spcAft>
                <a:spcPts val="0"/>
              </a:spcAft>
            </a:pPr>
            <a:r>
              <a:rPr lang="en-US" sz="1100" dirty="0">
                <a:latin typeface="Verdana" panose="020B0604030504040204" pitchFamily="34" charset="0"/>
                <a:ea typeface="Calibri" panose="020F0502020204030204" pitchFamily="34" charset="0"/>
                <a:cs typeface="Times New Roman" panose="02020603050405020304" pitchFamily="18" charset="0"/>
              </a:rPr>
              <a:t>Tell your class, “Our goal is to be sure everyone is invited and has a chance to join in at school. It feels great to be invited, even if you choose not to play. Our class can start something wonderful by </a:t>
            </a:r>
            <a:r>
              <a:rPr lang="en-US" sz="1100" i="1" dirty="0">
                <a:latin typeface="Verdana" panose="020B0604030504040204" pitchFamily="34" charset="0"/>
                <a:ea typeface="Calibri" panose="020F0502020204030204" pitchFamily="34" charset="0"/>
                <a:cs typeface="Times New Roman" panose="02020603050405020304" pitchFamily="18" charset="0"/>
              </a:rPr>
              <a:t>inviting and including</a:t>
            </a:r>
            <a:r>
              <a:rPr lang="en-US" sz="1100" dirty="0">
                <a:latin typeface="Verdana" panose="020B0604030504040204" pitchFamily="34" charset="0"/>
                <a:ea typeface="Calibri" panose="020F0502020204030204" pitchFamily="34" charset="0"/>
                <a:cs typeface="Times New Roman" panose="02020603050405020304" pitchFamily="18" charset="0"/>
              </a:rPr>
              <a:t> others. </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0"/>
              </a:spcAft>
            </a:pPr>
            <a:r>
              <a:rPr lang="en-US" sz="1100" dirty="0">
                <a:latin typeface="Verdana" panose="020B0604030504040204" pitchFamily="34" charset="0"/>
                <a:ea typeface="Calibri" panose="020F0502020204030204" pitchFamily="34" charset="0"/>
                <a:cs typeface="Times New Roman" panose="02020603050405020304" pitchFamily="18" charset="0"/>
              </a:rPr>
              <a:t> </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0"/>
              </a:spcAft>
            </a:pPr>
            <a:r>
              <a:rPr lang="en-US" sz="1100" dirty="0">
                <a:latin typeface="Verdana" panose="020B0604030504040204" pitchFamily="34" charset="0"/>
                <a:ea typeface="Calibri" panose="020F0502020204030204" pitchFamily="34" charset="0"/>
                <a:cs typeface="Times New Roman" panose="02020603050405020304" pitchFamily="18" charset="0"/>
              </a:rPr>
              <a:t>In a large area divide the class in half. Have students stand facing each other with about 8 feet between lines.</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0"/>
              </a:spcAft>
            </a:pPr>
            <a:r>
              <a:rPr lang="en-US" sz="1100" dirty="0">
                <a:latin typeface="Verdana" panose="020B0604030504040204" pitchFamily="34" charset="0"/>
                <a:ea typeface="Calibri" panose="020F0502020204030204" pitchFamily="34" charset="0"/>
                <a:cs typeface="Times New Roman" panose="02020603050405020304" pitchFamily="18" charset="0"/>
              </a:rPr>
              <a:t>Ask students: </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marL="358365" indent="-358365">
              <a:spcBef>
                <a:spcPts val="0"/>
              </a:spcBef>
              <a:spcAft>
                <a:spcPts val="0"/>
              </a:spcAft>
              <a:buFont typeface="Symbol" panose="05050102010706020507" pitchFamily="18" charset="2"/>
              <a:buChar char=""/>
            </a:pPr>
            <a:r>
              <a:rPr lang="en-US" sz="1100" dirty="0">
                <a:latin typeface="Verdana" panose="020B0604030504040204" pitchFamily="34" charset="0"/>
                <a:ea typeface="Calibri" panose="020F0502020204030204" pitchFamily="34" charset="0"/>
                <a:cs typeface="Times New Roman" panose="02020603050405020304" pitchFamily="18" charset="0"/>
              </a:rPr>
              <a:t>What is the first thing you can do to help someone </a:t>
            </a:r>
            <a:r>
              <a:rPr lang="en-US" sz="1100" i="1" dirty="0">
                <a:latin typeface="Verdana" panose="020B0604030504040204" pitchFamily="34" charset="0"/>
                <a:ea typeface="Calibri" panose="020F0502020204030204" pitchFamily="34" charset="0"/>
                <a:cs typeface="Times New Roman" panose="02020603050405020304" pitchFamily="18" charset="0"/>
              </a:rPr>
              <a:t>feel invited and included</a:t>
            </a:r>
            <a:r>
              <a:rPr lang="en-US" sz="1100" dirty="0">
                <a:latin typeface="Verdana" panose="020B0604030504040204" pitchFamily="34" charset="0"/>
                <a:ea typeface="Calibri" panose="020F0502020204030204" pitchFamily="34" charset="0"/>
                <a:cs typeface="Times New Roman" panose="02020603050405020304" pitchFamily="18" charset="0"/>
              </a:rPr>
              <a:t>? </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marL="776457" lvl="1" indent="-298637">
              <a:spcBef>
                <a:spcPts val="0"/>
              </a:spcBef>
              <a:spcAft>
                <a:spcPts val="0"/>
              </a:spcAft>
              <a:buFont typeface="Courier New" panose="02070309020205020404" pitchFamily="49" charset="0"/>
              <a:buChar char="o"/>
            </a:pPr>
            <a:r>
              <a:rPr lang="en-US" sz="1100" dirty="0">
                <a:latin typeface="Verdana" panose="020B0604030504040204" pitchFamily="34" charset="0"/>
                <a:ea typeface="Calibri" panose="020F0502020204030204" pitchFamily="34" charset="0"/>
                <a:cs typeface="Times New Roman" panose="02020603050405020304" pitchFamily="18" charset="0"/>
              </a:rPr>
              <a:t>Smile! Ask everyone to practice smiling at the people in the other line. (They don’t need to move, yet!)</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marL="358365" indent="-358365">
              <a:spcBef>
                <a:spcPts val="0"/>
              </a:spcBef>
              <a:spcAft>
                <a:spcPts val="0"/>
              </a:spcAft>
              <a:buFont typeface="Symbol" panose="05050102010706020507" pitchFamily="18" charset="2"/>
              <a:buChar char=""/>
            </a:pPr>
            <a:r>
              <a:rPr lang="en-US" sz="1100" dirty="0">
                <a:latin typeface="Verdana" panose="020B0604030504040204" pitchFamily="34" charset="0"/>
                <a:ea typeface="Calibri" panose="020F0502020204030204" pitchFamily="34" charset="0"/>
                <a:cs typeface="Times New Roman" panose="02020603050405020304" pitchFamily="18" charset="0"/>
              </a:rPr>
              <a:t>What is the next step, to make other people </a:t>
            </a:r>
            <a:r>
              <a:rPr lang="en-US" sz="1100" i="1" dirty="0">
                <a:latin typeface="Verdana" panose="020B0604030504040204" pitchFamily="34" charset="0"/>
                <a:ea typeface="Calibri" panose="020F0502020204030204" pitchFamily="34" charset="0"/>
                <a:cs typeface="Times New Roman" panose="02020603050405020304" pitchFamily="18" charset="0"/>
              </a:rPr>
              <a:t>feel invited and included</a:t>
            </a:r>
            <a:r>
              <a:rPr lang="en-US" sz="1100" dirty="0">
                <a:latin typeface="Verdana" panose="020B0604030504040204" pitchFamily="34" charset="0"/>
                <a:ea typeface="Calibri" panose="020F0502020204030204" pitchFamily="34" charset="0"/>
                <a:cs typeface="Times New Roman" panose="02020603050405020304" pitchFamily="18" charset="0"/>
              </a:rPr>
              <a:t>? </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marL="776457" lvl="1" indent="-298637">
              <a:spcBef>
                <a:spcPts val="0"/>
              </a:spcBef>
              <a:spcAft>
                <a:spcPts val="0"/>
              </a:spcAft>
              <a:buFont typeface="Courier New" panose="02070309020205020404" pitchFamily="49" charset="0"/>
              <a:buChar char="o"/>
            </a:pPr>
            <a:r>
              <a:rPr lang="en-US" sz="1100" dirty="0">
                <a:latin typeface="Verdana" panose="020B0604030504040204" pitchFamily="34" charset="0"/>
                <a:ea typeface="Calibri" panose="020F0502020204030204" pitchFamily="34" charset="0"/>
                <a:cs typeface="Times New Roman" panose="02020603050405020304" pitchFamily="18" charset="0"/>
              </a:rPr>
              <a:t>Say,” Hi”. Ask everyone to practice smiling, saying “Hi” to the people in the other line. (They still don’t have to move!)</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r>
              <a:rPr lang="en-US" dirty="0"/>
              <a:t>See Lesson Plan for the rest of the activity.</a:t>
            </a:r>
          </a:p>
        </p:txBody>
      </p:sp>
      <p:sp>
        <p:nvSpPr>
          <p:cNvPr id="4" name="Slide Number Placeholder 3"/>
          <p:cNvSpPr>
            <a:spLocks noGrp="1"/>
          </p:cNvSpPr>
          <p:nvPr>
            <p:ph type="sldNum" sz="quarter" idx="10"/>
          </p:nvPr>
        </p:nvSpPr>
        <p:spPr/>
        <p:txBody>
          <a:bodyPr/>
          <a:lstStyle/>
          <a:p>
            <a:pPr defTabSz="955639">
              <a:defRPr/>
            </a:pPr>
            <a:fld id="{F50C3D00-B2F6-4D83-A049-FE51B6E62AD3}" type="slidenum">
              <a:rPr lang="en-US">
                <a:solidFill>
                  <a:srgbClr val="000000"/>
                </a:solidFill>
              </a:rPr>
              <a:pPr defTabSz="955639">
                <a:defRPr/>
              </a:pPr>
              <a:t>18</a:t>
            </a:fld>
            <a:endParaRPr lang="en-US">
              <a:solidFill>
                <a:srgbClr val="000000"/>
              </a:solidFill>
            </a:endParaRPr>
          </a:p>
        </p:txBody>
      </p:sp>
    </p:spTree>
    <p:extLst>
      <p:ext uri="{BB962C8B-B14F-4D97-AF65-F5344CB8AC3E}">
        <p14:creationId xmlns:p14="http://schemas.microsoft.com/office/powerpoint/2010/main" val="8287949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 to </a:t>
            </a:r>
            <a:r>
              <a:rPr lang="en-US" b="1" dirty="0"/>
              <a:t>Lesson Plan</a:t>
            </a:r>
            <a:r>
              <a:rPr lang="en-US" dirty="0"/>
              <a:t>, Activity, page</a:t>
            </a:r>
            <a:r>
              <a:rPr lang="en-US" baseline="0" dirty="0"/>
              <a:t> 6</a:t>
            </a:r>
            <a:r>
              <a:rPr lang="en-US" b="1" dirty="0"/>
              <a:t>,</a:t>
            </a:r>
          </a:p>
          <a:p>
            <a:r>
              <a:rPr lang="en-US" b="1" dirty="0"/>
              <a:t>You are Not Invisible Here!</a:t>
            </a:r>
          </a:p>
          <a:p>
            <a:r>
              <a:rPr lang="en-US" b="1" dirty="0"/>
              <a:t>Materials</a:t>
            </a:r>
            <a:r>
              <a:rPr lang="en-US" dirty="0"/>
              <a:t>: baking soda, grape juice, cotton swab, cotton ball, water, paper</a:t>
            </a:r>
          </a:p>
          <a:p>
            <a:r>
              <a:rPr lang="en-US" b="1" dirty="0"/>
              <a:t>Directions</a:t>
            </a:r>
            <a:r>
              <a:rPr lang="en-US" dirty="0"/>
              <a:t>: Mix 1/4 cup water with 1/4 cup baking soda. Dip a cotton swab into the mixture, then write a simple message on the paper. Let message dry. Dip cotton ball in grape juice and paint a thin layer over the paper.</a:t>
            </a:r>
          </a:p>
          <a:p>
            <a:r>
              <a:rPr lang="en-US" b="1" dirty="0"/>
              <a:t>Challenge:</a:t>
            </a:r>
            <a:r>
              <a:rPr lang="en-US" dirty="0"/>
              <a:t> Write a message to include, invite, or make others feel welcome. For best results, keep your message short</a:t>
            </a:r>
          </a:p>
          <a:p>
            <a:pPr marL="0" lvl="1" indent="-4977"/>
            <a:r>
              <a:rPr lang="en-US" b="1" dirty="0"/>
              <a:t>Debrief: </a:t>
            </a:r>
            <a:r>
              <a:rPr lang="en-US" dirty="0"/>
              <a:t>At first your message is invisible, just like Brian. Now, by taking the action of your message (smile, say hi, invite), kids like Brian won’t feel invisible.</a:t>
            </a:r>
            <a:r>
              <a:rPr lang="en-US" dirty="0">
                <a:solidFill>
                  <a:srgbClr val="009999"/>
                </a:solidFill>
              </a:rPr>
              <a:t> </a:t>
            </a:r>
          </a:p>
          <a:p>
            <a:pPr marL="0" lvl="1" indent="-4977"/>
            <a:r>
              <a:rPr lang="en-US" b="1" dirty="0"/>
              <a:t>Watch how to do on Pre-Recorded Video:</a:t>
            </a:r>
            <a:r>
              <a:rPr lang="en-US" b="1" dirty="0">
                <a:solidFill>
                  <a:srgbClr val="009999"/>
                </a:solidFill>
                <a:hlinkClick r:id="rId3">
                  <a:extLst>
                    <a:ext uri="{A12FA001-AC4F-418D-AE19-62706E023703}">
                      <ahyp:hlinkClr xmlns:ahyp="http://schemas.microsoft.com/office/drawing/2018/hyperlinkcolor" val="tx"/>
                    </a:ext>
                  </a:extLst>
                </a:hlinkClick>
              </a:rPr>
              <a:t>                   </a:t>
            </a:r>
          </a:p>
          <a:p>
            <a:pPr marL="0" lvl="1" indent="-4977"/>
            <a:r>
              <a:rPr lang="en-US" dirty="0">
                <a:solidFill>
                  <a:srgbClr val="009999"/>
                </a:solidFill>
                <a:hlinkClick r:id="rId3">
                  <a:extLst>
                    <a:ext uri="{A12FA001-AC4F-418D-AE19-62706E023703}">
                      <ahyp:hlinkClr xmlns:ahyp="http://schemas.microsoft.com/office/drawing/2018/hyperlinkcolor" val="tx"/>
                    </a:ext>
                  </a:extLst>
                </a:hlinkClick>
              </a:rPr>
              <a:t>https://www.youtube.com/watch?v=s_vSz6undg8&amp;feature=youtu.be</a:t>
            </a:r>
            <a:endParaRPr lang="en-US" b="1" dirty="0"/>
          </a:p>
          <a:p>
            <a:r>
              <a:rPr lang="en-US" dirty="0"/>
              <a:t>Alternative Ink Ideas are also found in the lesson plan and under materials on website.</a:t>
            </a:r>
          </a:p>
        </p:txBody>
      </p:sp>
      <p:sp>
        <p:nvSpPr>
          <p:cNvPr id="4" name="Slide Number Placeholder 3"/>
          <p:cNvSpPr>
            <a:spLocks noGrp="1"/>
          </p:cNvSpPr>
          <p:nvPr>
            <p:ph type="sldNum" sz="quarter" idx="10"/>
          </p:nvPr>
        </p:nvSpPr>
        <p:spPr/>
        <p:txBody>
          <a:bodyPr/>
          <a:lstStyle/>
          <a:p>
            <a:pPr>
              <a:defRPr/>
            </a:pPr>
            <a:fld id="{F50C3D00-B2F6-4D83-A049-FE51B6E62AD3}" type="slidenum">
              <a:rPr lang="en-US" smtClean="0">
                <a:solidFill>
                  <a:prstClr val="black"/>
                </a:solidFill>
              </a:rPr>
              <a:pPr>
                <a:defRPr/>
              </a:pPr>
              <a:t>19</a:t>
            </a:fld>
            <a:endParaRPr lang="en-US" dirty="0">
              <a:solidFill>
                <a:prstClr val="black"/>
              </a:solidFill>
            </a:endParaRPr>
          </a:p>
        </p:txBody>
      </p:sp>
    </p:spTree>
    <p:extLst>
      <p:ext uri="{BB962C8B-B14F-4D97-AF65-F5344CB8AC3E}">
        <p14:creationId xmlns:p14="http://schemas.microsoft.com/office/powerpoint/2010/main" val="3453581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26602" y="4640405"/>
            <a:ext cx="5646305" cy="4591798"/>
          </a:xfrm>
        </p:spPr>
        <p:txBody>
          <a:bodyPr/>
          <a:lstStyle/>
          <a:p>
            <a:r>
              <a:rPr lang="en-US" sz="1100" dirty="0">
                <a:latin typeface="Verdana" panose="020B0604030504040204" pitchFamily="34" charset="0"/>
                <a:ea typeface="Verdana" panose="020B0604030504040204" pitchFamily="34" charset="0"/>
              </a:rPr>
              <a:t>Refer to  </a:t>
            </a:r>
            <a:r>
              <a:rPr lang="en-US" sz="1100" b="1" dirty="0">
                <a:latin typeface="Verdana" panose="020B0604030504040204" pitchFamily="34" charset="0"/>
                <a:ea typeface="Verdana" panose="020B0604030504040204" pitchFamily="34" charset="0"/>
              </a:rPr>
              <a:t>Lesson Plan, </a:t>
            </a:r>
            <a:r>
              <a:rPr lang="en-US" sz="1100" dirty="0">
                <a:latin typeface="Verdana" panose="020B0604030504040204" pitchFamily="34" charset="0"/>
                <a:ea typeface="Verdana" panose="020B0604030504040204" pitchFamily="34" charset="0"/>
              </a:rPr>
              <a:t>pages 1-2</a:t>
            </a:r>
          </a:p>
          <a:p>
            <a:pPr>
              <a:spcBef>
                <a:spcPts val="0"/>
              </a:spcBef>
              <a:spcAft>
                <a:spcPts val="0"/>
              </a:spcAft>
            </a:pPr>
            <a:r>
              <a:rPr lang="en-US" sz="1100" b="1" dirty="0">
                <a:latin typeface="Verdana" panose="020B0604030504040204" pitchFamily="34" charset="0"/>
                <a:ea typeface="Verdana" panose="020B0604030504040204" pitchFamily="34" charset="0"/>
              </a:rPr>
              <a:t>This book builds the developmental relationships:</a:t>
            </a:r>
          </a:p>
          <a:p>
            <a:pPr>
              <a:spcBef>
                <a:spcPts val="0"/>
              </a:spcBef>
              <a:spcAft>
                <a:spcPts val="0"/>
              </a:spcAft>
            </a:pPr>
            <a:r>
              <a:rPr lang="en-US" sz="1100" dirty="0">
                <a:solidFill>
                  <a:srgbClr val="000000"/>
                </a:solidFill>
                <a:latin typeface="Verdana" panose="020B0604030504040204" pitchFamily="34" charset="0"/>
                <a:ea typeface="Verdana" panose="020B0604030504040204" pitchFamily="34" charset="0"/>
                <a:cs typeface="Verdana" panose="020B0604030504040204" pitchFamily="34" charset="0"/>
              </a:rPr>
              <a:t>Provide Support - Navigate, Empower, Advocate</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0"/>
              </a:spcAft>
            </a:pPr>
            <a:r>
              <a:rPr lang="en-US" sz="1100" dirty="0">
                <a:solidFill>
                  <a:srgbClr val="000000"/>
                </a:solidFill>
                <a:latin typeface="Verdana" panose="020B0604030504040204" pitchFamily="34" charset="0"/>
                <a:ea typeface="Verdana" panose="020B0604030504040204" pitchFamily="34" charset="0"/>
                <a:cs typeface="Verdana" panose="020B0604030504040204" pitchFamily="34" charset="0"/>
              </a:rPr>
              <a:t>Share Power – Respect me, Collaborate, Include me </a:t>
            </a:r>
            <a:endParaRPr lang="en-US" sz="1100" dirty="0">
              <a:solidFill>
                <a:srgbClr val="000000"/>
              </a:solidFill>
              <a:latin typeface="Calibri" panose="020F0502020204030204" pitchFamily="34" charset="0"/>
              <a:ea typeface="Verdana" panose="020B0604030504040204" pitchFamily="34" charset="0"/>
              <a:cs typeface="Times New Roman" panose="02020603050405020304" pitchFamily="18" charset="0"/>
            </a:endParaRPr>
          </a:p>
          <a:p>
            <a:pPr>
              <a:spcBef>
                <a:spcPts val="0"/>
              </a:spcBef>
              <a:spcAft>
                <a:spcPts val="0"/>
              </a:spcAft>
            </a:pPr>
            <a:endParaRPr lang="en-US" sz="1100" b="1" dirty="0"/>
          </a:p>
          <a:p>
            <a:pPr>
              <a:spcBef>
                <a:spcPts val="0"/>
              </a:spcBef>
            </a:pPr>
            <a:r>
              <a:rPr lang="en-US" sz="1100" b="1" dirty="0"/>
              <a:t>Social and Emotional Learning: </a:t>
            </a:r>
            <a:r>
              <a:rPr lang="en-US" sz="1100" dirty="0"/>
              <a:t>Relationship Skills</a:t>
            </a:r>
          </a:p>
          <a:p>
            <a:r>
              <a:rPr lang="en-US" sz="1100" dirty="0"/>
              <a:t>This book discusses the importance of making everyone </a:t>
            </a:r>
            <a:r>
              <a:rPr lang="en-US" sz="1100" i="1" dirty="0"/>
              <a:t>feel welcome and included. </a:t>
            </a:r>
            <a:r>
              <a:rPr lang="en-US" sz="1100" dirty="0"/>
              <a:t>It helps students develop the ability to establish and maintain healthy and rewarding relationships with a variety of people.</a:t>
            </a:r>
            <a:endParaRPr lang="en-US" sz="1100" dirty="0">
              <a:latin typeface="Verdana" panose="020B0604030504040204" pitchFamily="34" charset="0"/>
              <a:ea typeface="Verdana" panose="020B0604030504040204" pitchFamily="34" charset="0"/>
              <a:cs typeface="Times New Roman" panose="02020603050405020304" pitchFamily="18" charset="0"/>
            </a:endParaRPr>
          </a:p>
          <a:p>
            <a:pPr>
              <a:spcBef>
                <a:spcPts val="0"/>
              </a:spcBef>
              <a:spcAft>
                <a:spcPts val="0"/>
              </a:spcAft>
            </a:pPr>
            <a:endParaRPr lang="en-US" sz="1100" dirty="0">
              <a:latin typeface="Verdana" panose="020B0604030504040204" pitchFamily="34" charset="0"/>
              <a:ea typeface="Verdana" panose="020B0604030504040204" pitchFamily="34" charset="0"/>
              <a:cs typeface="Times New Roman" panose="02020603050405020304" pitchFamily="18" charset="0"/>
            </a:endParaRPr>
          </a:p>
          <a:p>
            <a:pPr>
              <a:spcBef>
                <a:spcPts val="0"/>
              </a:spcBef>
              <a:spcAft>
                <a:spcPts val="0"/>
              </a:spcAft>
            </a:pPr>
            <a:r>
              <a:rPr lang="en-US" sz="1100" dirty="0">
                <a:latin typeface="Verdana" panose="020B0604030504040204" pitchFamily="34" charset="0"/>
                <a:ea typeface="Verdana" panose="020B0604030504040204" pitchFamily="34" charset="0"/>
                <a:cs typeface="Times New Roman" panose="02020603050405020304" pitchFamily="18" charset="0"/>
              </a:rPr>
              <a:t> </a:t>
            </a:r>
            <a:r>
              <a:rPr lang="en-US" sz="1100" b="1" dirty="0">
                <a:latin typeface="Verdana" panose="020B0604030504040204" pitchFamily="34" charset="0"/>
                <a:ea typeface="Verdana" panose="020B0604030504040204" pitchFamily="34" charset="0"/>
              </a:rPr>
              <a:t>In our lesson today, our goals are:</a:t>
            </a:r>
          </a:p>
          <a:p>
            <a:pPr marL="358365" indent="-358365">
              <a:spcBef>
                <a:spcPts val="0"/>
              </a:spcBef>
              <a:spcAft>
                <a:spcPts val="0"/>
              </a:spcAft>
              <a:buFont typeface="Symbol" panose="05050102010706020507" pitchFamily="18" charset="2"/>
              <a:buChar char=""/>
            </a:pPr>
            <a:r>
              <a:rPr lang="en-US" sz="1100" dirty="0">
                <a:solidFill>
                  <a:srgbClr val="000000"/>
                </a:solidFill>
                <a:latin typeface="Verdana" panose="020B0604030504040204" pitchFamily="34" charset="0"/>
                <a:ea typeface="Verdana" panose="020B0604030504040204" pitchFamily="34" charset="0"/>
                <a:cs typeface="Verdana" panose="020B0604030504040204" pitchFamily="34" charset="0"/>
              </a:rPr>
              <a:t>Students will</a:t>
            </a:r>
            <a:r>
              <a:rPr lang="en-US" sz="1100" i="1" dirty="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US" sz="1100" i="1" dirty="0">
                <a:latin typeface="Verdana" panose="020B0604030504040204" pitchFamily="34" charset="0"/>
                <a:ea typeface="Times New Roman" panose="02020603050405020304" pitchFamily="18" charset="0"/>
                <a:cs typeface="Times New Roman" panose="02020603050405020304" pitchFamily="18" charset="0"/>
              </a:rPr>
              <a:t>invite, include, and make everyone feel welcome.</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58365" indent="-358365">
              <a:spcBef>
                <a:spcPts val="0"/>
              </a:spcBef>
              <a:spcAft>
                <a:spcPts val="0"/>
              </a:spcAft>
              <a:buFont typeface="Symbol" panose="05050102010706020507" pitchFamily="18" charset="2"/>
              <a:buChar char=""/>
            </a:pPr>
            <a:r>
              <a:rPr lang="en-US" sz="1100" dirty="0">
                <a:latin typeface="Verdana" panose="020B0604030504040204" pitchFamily="34" charset="0"/>
                <a:ea typeface="Calibri" panose="020F0502020204030204" pitchFamily="34" charset="0"/>
                <a:cs typeface="Times New Roman" panose="02020603050405020304" pitchFamily="18" charset="0"/>
              </a:rPr>
              <a:t>Students will </a:t>
            </a:r>
            <a:r>
              <a:rPr lang="en-US" sz="1100" dirty="0">
                <a:latin typeface="Verdana" panose="020B0604030504040204" pitchFamily="34" charset="0"/>
                <a:ea typeface="Times New Roman" panose="02020603050405020304" pitchFamily="18" charset="0"/>
                <a:cs typeface="Times New Roman" panose="02020603050405020304" pitchFamily="18" charset="0"/>
              </a:rPr>
              <a:t>identify social clues (verbal, physical) to determine how others feel.</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58365" indent="-358365">
              <a:spcBef>
                <a:spcPts val="0"/>
              </a:spcBef>
              <a:spcAft>
                <a:spcPts val="0"/>
              </a:spcAft>
              <a:buFont typeface="Symbol" panose="05050102010706020507" pitchFamily="18" charset="2"/>
              <a:buChar char=""/>
            </a:pPr>
            <a:r>
              <a:rPr lang="en-US" sz="1100" dirty="0">
                <a:latin typeface="Verdana" panose="020B0604030504040204" pitchFamily="34" charset="0"/>
                <a:ea typeface="Calibri" panose="020F0502020204030204" pitchFamily="34" charset="0"/>
                <a:cs typeface="Times New Roman" panose="02020603050405020304" pitchFamily="18" charset="0"/>
              </a:rPr>
              <a:t>Students will </a:t>
            </a:r>
            <a:r>
              <a:rPr lang="en-US" sz="1100" dirty="0">
                <a:latin typeface="Verdana" panose="020B0604030504040204" pitchFamily="34" charset="0"/>
                <a:ea typeface="Times New Roman" panose="02020603050405020304" pitchFamily="18" charset="0"/>
                <a:cs typeface="Times New Roman" panose="02020603050405020304" pitchFamily="18" charset="0"/>
              </a:rPr>
              <a:t>build relationships by </a:t>
            </a:r>
            <a:r>
              <a:rPr lang="en-US" sz="1100" i="1" dirty="0">
                <a:latin typeface="Verdana" panose="020B0604030504040204" pitchFamily="34" charset="0"/>
                <a:ea typeface="Times New Roman" panose="02020603050405020304" pitchFamily="18" charset="0"/>
                <a:cs typeface="Times New Roman" panose="02020603050405020304" pitchFamily="18" charset="0"/>
              </a:rPr>
              <a:t>filling buckets</a:t>
            </a:r>
            <a:r>
              <a:rPr lang="en-US" sz="1100" dirty="0">
                <a:latin typeface="Verdana" panose="020B0604030504040204" pitchFamily="34" charset="0"/>
                <a:ea typeface="Times New Roman" panose="02020603050405020304" pitchFamily="18" charset="0"/>
                <a:cs typeface="Times New Roman" panose="02020603050405020304" pitchFamily="18" charset="0"/>
              </a:rPr>
              <a:t> with kindness.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58365" indent="-358365">
              <a:spcBef>
                <a:spcPts val="0"/>
              </a:spcBef>
              <a:spcAft>
                <a:spcPts val="0"/>
              </a:spcAft>
              <a:buFont typeface="Symbol" panose="05050102010706020507" pitchFamily="18" charset="2"/>
              <a:buChar char=""/>
            </a:pPr>
            <a:r>
              <a:rPr lang="en-US" sz="1100" dirty="0">
                <a:latin typeface="Verdana" panose="020B0604030504040204" pitchFamily="34" charset="0"/>
                <a:ea typeface="Calibri" panose="020F0502020204030204" pitchFamily="34" charset="0"/>
                <a:cs typeface="Times New Roman" panose="02020603050405020304" pitchFamily="18" charset="0"/>
              </a:rPr>
              <a:t>Students will behave and speak in an empathetic manner by demonstrating genuine care, understanding, and consideration for others.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58365" indent="-358365">
              <a:spcBef>
                <a:spcPts val="0"/>
              </a:spcBef>
              <a:spcAft>
                <a:spcPts val="0"/>
              </a:spcAft>
              <a:buFont typeface="Symbol" panose="05050102010706020507" pitchFamily="18" charset="2"/>
              <a:buChar char=""/>
            </a:pPr>
            <a:r>
              <a:rPr lang="en-US" sz="1100" dirty="0">
                <a:latin typeface="Verdana" panose="020B0604030504040204" pitchFamily="34" charset="0"/>
                <a:ea typeface="Calibri" panose="020F0502020204030204" pitchFamily="34" charset="0"/>
                <a:cs typeface="Times New Roman" panose="02020603050405020304" pitchFamily="18" charset="0"/>
              </a:rPr>
              <a:t>Students will create a caring school climate where students show respect for one another.</a:t>
            </a:r>
            <a:endParaRPr lang="en-US" sz="1100" b="1" dirty="0"/>
          </a:p>
          <a:p>
            <a:r>
              <a:rPr lang="en-US" sz="1100" b="1" dirty="0"/>
              <a:t>Narration of the book:</a:t>
            </a:r>
          </a:p>
          <a:p>
            <a:r>
              <a:rPr lang="en-US" sz="1100" dirty="0">
                <a:solidFill>
                  <a:srgbClr val="FF0000"/>
                </a:solidFill>
                <a:hlinkClick r:id="rId3"/>
              </a:rPr>
              <a:t>https://www.youtube.com/watch?v=owylgnhqEc4</a:t>
            </a:r>
            <a:endParaRPr lang="en-US" sz="1100" b="1" dirty="0">
              <a:solidFill>
                <a:srgbClr val="FF0000"/>
              </a:solidFill>
            </a:endParaRPr>
          </a:p>
          <a:p>
            <a:endParaRPr lang="en-US" sz="1100" dirty="0">
              <a:solidFill>
                <a:srgbClr val="FF0000"/>
              </a:solidFill>
            </a:endParaRPr>
          </a:p>
          <a:p>
            <a:endParaRPr lang="en-US" b="1" dirty="0"/>
          </a:p>
          <a:p>
            <a:endParaRPr lang="en-US" sz="1100" dirty="0"/>
          </a:p>
          <a:p>
            <a:endParaRPr lang="en-US" sz="1100" u="sng" dirty="0"/>
          </a:p>
        </p:txBody>
      </p:sp>
      <p:sp>
        <p:nvSpPr>
          <p:cNvPr id="4" name="Slide Number Placeholder 3"/>
          <p:cNvSpPr>
            <a:spLocks noGrp="1"/>
          </p:cNvSpPr>
          <p:nvPr>
            <p:ph type="sldNum" sz="quarter" idx="10"/>
          </p:nvPr>
        </p:nvSpPr>
        <p:spPr/>
        <p:txBody>
          <a:bodyPr/>
          <a:lstStyle/>
          <a:p>
            <a:pPr defTabSz="955639">
              <a:defRPr/>
            </a:pPr>
            <a:fld id="{F50C3D00-B2F6-4D83-A049-FE51B6E62AD3}" type="slidenum">
              <a:rPr lang="en-US" sz="1400">
                <a:solidFill>
                  <a:srgbClr val="000000"/>
                </a:solidFill>
              </a:rPr>
              <a:pPr defTabSz="955639">
                <a:defRPr/>
              </a:pPr>
              <a:t>2</a:t>
            </a:fld>
            <a:endParaRPr lang="en-US" sz="1400">
              <a:solidFill>
                <a:srgbClr val="000000"/>
              </a:solidFill>
            </a:endParaRPr>
          </a:p>
        </p:txBody>
      </p:sp>
    </p:spTree>
    <p:extLst>
      <p:ext uri="{BB962C8B-B14F-4D97-AF65-F5344CB8AC3E}">
        <p14:creationId xmlns:p14="http://schemas.microsoft.com/office/powerpoint/2010/main" val="21464877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 to </a:t>
            </a:r>
            <a:r>
              <a:rPr lang="en-US" b="1" dirty="0"/>
              <a:t>Lesson Plan, </a:t>
            </a:r>
            <a:r>
              <a:rPr lang="en-US" sz="1400" dirty="0"/>
              <a:t>Activity Options, page 7 </a:t>
            </a:r>
            <a:endParaRPr lang="en-US" dirty="0"/>
          </a:p>
          <a:p>
            <a:endParaRPr lang="en-US" dirty="0"/>
          </a:p>
          <a:p>
            <a:r>
              <a:rPr lang="en-US" sz="1100" dirty="0">
                <a:latin typeface="Verdana" panose="020B0604030504040204" pitchFamily="34" charset="0"/>
                <a:ea typeface="Calibri" panose="020F0502020204030204" pitchFamily="34" charset="0"/>
                <a:cs typeface="Arial" panose="020B0604020202020204" pitchFamily="34" charset="0"/>
              </a:rPr>
              <a:t>Divide the class into groups of 4 or 5. Each group’s task is to select one group member to play the role of a new kid in class. The new kid’s challenge is to try to gain acceptance into the group. The other kids must behave in the way that they normally would in that situation. Remind students to use appropriate language and to be on their best behavior.</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defTabSz="955639">
              <a:defRPr/>
            </a:pPr>
            <a:fld id="{F50C3D00-B2F6-4D83-A049-FE51B6E62AD3}" type="slidenum">
              <a:rPr lang="en-US" sz="1400">
                <a:solidFill>
                  <a:srgbClr val="000000"/>
                </a:solidFill>
              </a:rPr>
              <a:pPr defTabSz="955639">
                <a:defRPr/>
              </a:pPr>
              <a:t>20</a:t>
            </a:fld>
            <a:endParaRPr lang="en-US" sz="1400">
              <a:solidFill>
                <a:srgbClr val="000000"/>
              </a:solidFill>
            </a:endParaRPr>
          </a:p>
        </p:txBody>
      </p:sp>
    </p:spTree>
    <p:extLst>
      <p:ext uri="{BB962C8B-B14F-4D97-AF65-F5344CB8AC3E}">
        <p14:creationId xmlns:p14="http://schemas.microsoft.com/office/powerpoint/2010/main" val="17612235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sz="1100" dirty="0"/>
              <a:t>Refer to </a:t>
            </a:r>
            <a:r>
              <a:rPr lang="en-US" sz="1100" b="1" dirty="0"/>
              <a:t>Lesson Plan,</a:t>
            </a:r>
            <a:r>
              <a:rPr lang="en-US" sz="1100" dirty="0"/>
              <a:t> Activity Options, page 7</a:t>
            </a:r>
          </a:p>
          <a:p>
            <a:pPr>
              <a:spcBef>
                <a:spcPts val="0"/>
              </a:spcBef>
            </a:pPr>
            <a:endParaRPr lang="en-US" sz="1000" dirty="0"/>
          </a:p>
          <a:p>
            <a:pPr>
              <a:spcBef>
                <a:spcPts val="0"/>
              </a:spcBef>
            </a:pPr>
            <a:endParaRPr lang="en-US" sz="1000" dirty="0"/>
          </a:p>
          <a:p>
            <a:pPr>
              <a:spcBef>
                <a:spcPts val="0"/>
              </a:spcBef>
              <a:spcAft>
                <a:spcPts val="0"/>
              </a:spcAft>
            </a:pPr>
            <a:r>
              <a:rPr lang="en-US" sz="1100" b="1" dirty="0">
                <a:latin typeface="Verdana" panose="020B0604030504040204" pitchFamily="34" charset="0"/>
                <a:ea typeface="Calibri" panose="020F0502020204030204" pitchFamily="34" charset="0"/>
                <a:cs typeface="Times New Roman" panose="02020603050405020304" pitchFamily="18" charset="0"/>
              </a:rPr>
              <a:t>Learning Empathy</a:t>
            </a:r>
          </a:p>
          <a:p>
            <a:r>
              <a:rPr lang="en-US" sz="1100" dirty="0"/>
              <a:t>Brainstorm the meaning of empathy. Explain that we can learn to be empathetic. This is the ability to think and understand how others feel. </a:t>
            </a:r>
          </a:p>
          <a:p>
            <a:r>
              <a:rPr lang="en-US" sz="1100" dirty="0"/>
              <a:t>Watch the empathy video: </a:t>
            </a:r>
            <a:r>
              <a:rPr lang="en-US" sz="1300" dirty="0"/>
              <a:t>All About Empathy </a:t>
            </a:r>
            <a:r>
              <a:rPr lang="en-US" sz="1300" u="sng" dirty="0">
                <a:hlinkClick r:id="rId3"/>
              </a:rPr>
              <a:t>https://www.youtube.com/watch?v=Itp21tly8nM</a:t>
            </a:r>
            <a:endParaRPr lang="en-US" sz="1100" dirty="0"/>
          </a:p>
          <a:p>
            <a:r>
              <a:rPr lang="en-US" sz="1100" dirty="0"/>
              <a:t>Ask the questions from the Learning Empathy handout. Have students respond to answers by holding up fingers, A=1, B=2 etc. </a:t>
            </a:r>
          </a:p>
          <a:p>
            <a:endParaRPr lang="en-US" sz="1100" dirty="0"/>
          </a:p>
          <a:p>
            <a:r>
              <a:rPr lang="en-US" sz="1100" b="1" dirty="0"/>
              <a:t>Debrief: </a:t>
            </a:r>
            <a:r>
              <a:rPr lang="en-US" sz="1100" dirty="0"/>
              <a:t>Did some situations have more than one correct answer.? Were these acts of empathy difficult? Are these actions you can incorporate into your daily routine?</a:t>
            </a:r>
            <a:endParaRPr lang="en-US" sz="1100" b="1" dirty="0"/>
          </a:p>
          <a:p>
            <a:endParaRPr lang="en-US" sz="1100" dirty="0"/>
          </a:p>
          <a:p>
            <a:pPr>
              <a:spcBef>
                <a:spcPts val="0"/>
              </a:spcBef>
              <a:spcAft>
                <a:spcPts val="0"/>
              </a:spcAft>
            </a:pP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defTabSz="955639">
              <a:defRPr/>
            </a:pPr>
            <a:fld id="{F50C3D00-B2F6-4D83-A049-FE51B6E62AD3}" type="slidenum">
              <a:rPr lang="en-US" sz="1400">
                <a:solidFill>
                  <a:srgbClr val="000000"/>
                </a:solidFill>
              </a:rPr>
              <a:pPr defTabSz="955639">
                <a:defRPr/>
              </a:pPr>
              <a:t>21</a:t>
            </a:fld>
            <a:endParaRPr lang="en-US" sz="1400">
              <a:solidFill>
                <a:srgbClr val="000000"/>
              </a:solidFill>
            </a:endParaRPr>
          </a:p>
        </p:txBody>
      </p:sp>
    </p:spTree>
    <p:extLst>
      <p:ext uri="{BB962C8B-B14F-4D97-AF65-F5344CB8AC3E}">
        <p14:creationId xmlns:p14="http://schemas.microsoft.com/office/powerpoint/2010/main" val="25840675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 to</a:t>
            </a:r>
            <a:r>
              <a:rPr lang="en-US" b="1" dirty="0"/>
              <a:t> Website</a:t>
            </a:r>
            <a:r>
              <a:rPr lang="en-US" dirty="0"/>
              <a:t>, Materials, Hula Hoop Handout</a:t>
            </a:r>
          </a:p>
          <a:p>
            <a:r>
              <a:rPr lang="en-US" sz="1100" b="1" dirty="0"/>
              <a:t>Materials</a:t>
            </a:r>
            <a:r>
              <a:rPr lang="en-US" sz="1100" dirty="0"/>
              <a:t>: 2 hula hoops</a:t>
            </a:r>
          </a:p>
          <a:p>
            <a:r>
              <a:rPr lang="en-US" sz="1100" b="1" dirty="0"/>
              <a:t>Directions</a:t>
            </a:r>
            <a:r>
              <a:rPr lang="en-US" sz="1100" dirty="0"/>
              <a:t>: Have the students stand in 2 circles. Each circle receives the same instructions:</a:t>
            </a:r>
          </a:p>
          <a:p>
            <a:pPr>
              <a:buFont typeface="+mj-lt"/>
              <a:buAutoNum type="arabicPeriod"/>
            </a:pPr>
            <a:r>
              <a:rPr lang="en-US" sz="1100" dirty="0"/>
              <a:t>Slip the hoop onto one student’s arm and have the students all join hands. </a:t>
            </a:r>
          </a:p>
          <a:p>
            <a:pPr>
              <a:buFont typeface="+mj-lt"/>
              <a:buAutoNum type="arabicPeriod"/>
            </a:pPr>
            <a:r>
              <a:rPr lang="en-US" sz="1100" dirty="0"/>
              <a:t>The students have to find a way to move the hula hoop all the way around the circle without letting go of each other’s hands. Allow the game to continue if hands are temporarily unclasped. </a:t>
            </a:r>
          </a:p>
          <a:p>
            <a:r>
              <a:rPr lang="en-US" sz="1100" b="1" dirty="0"/>
              <a:t>3-6 Challenge:</a:t>
            </a:r>
            <a:r>
              <a:rPr lang="en-US" sz="1100" dirty="0"/>
              <a:t> To add difficulty, the hula hoop cannot touch the ground </a:t>
            </a:r>
            <a:r>
              <a:rPr lang="en-US" sz="1100" u="sng" dirty="0"/>
              <a:t>and</a:t>
            </a:r>
            <a:r>
              <a:rPr lang="en-US" sz="1100" dirty="0"/>
              <a:t> the chain of hands cannot be broken. If the hula hoop touches the ground  or if the chain of hands anyplace in the circle is broken- the game starts over, in the same place it began. </a:t>
            </a:r>
          </a:p>
          <a:p>
            <a:pPr marL="0" lvl="1" indent="-4977"/>
            <a:r>
              <a:rPr lang="en-US" sz="1100" b="1" dirty="0"/>
              <a:t>Debrief:</a:t>
            </a:r>
          </a:p>
          <a:p>
            <a:pPr marL="233933" lvl="1" indent="-238910">
              <a:buFont typeface="+mj-lt"/>
              <a:buAutoNum type="arabicPeriod"/>
            </a:pPr>
            <a:r>
              <a:rPr lang="en-US" sz="1100" dirty="0"/>
              <a:t>How does a game help us learn about each other?</a:t>
            </a:r>
          </a:p>
          <a:p>
            <a:pPr marL="233933" lvl="1" indent="-238910">
              <a:buFont typeface="+mj-lt"/>
              <a:buAutoNum type="arabicPeriod"/>
            </a:pPr>
            <a:r>
              <a:rPr lang="en-US" sz="1100" dirty="0"/>
              <a:t>What are our strengths as classmates?</a:t>
            </a:r>
          </a:p>
          <a:p>
            <a:pPr marL="233933" lvl="1" indent="-238910">
              <a:buFont typeface="+mj-lt"/>
              <a:buAutoNum type="arabicPeriod"/>
            </a:pPr>
            <a:r>
              <a:rPr lang="en-US" sz="1100" dirty="0"/>
              <a:t>What </a:t>
            </a:r>
            <a:r>
              <a:rPr lang="en-US" sz="1100" i="1" dirty="0"/>
              <a:t>bucket filling </a:t>
            </a:r>
            <a:r>
              <a:rPr lang="en-US" sz="1100" dirty="0"/>
              <a:t>happened?</a:t>
            </a:r>
          </a:p>
          <a:p>
            <a:pPr marL="233933" lvl="1" indent="-238910">
              <a:buFont typeface="+mj-lt"/>
              <a:buAutoNum type="arabicPeriod"/>
            </a:pPr>
            <a:r>
              <a:rPr lang="en-US" sz="1100" dirty="0"/>
              <a:t>How did you work together as classmates to solve a problem?</a:t>
            </a:r>
          </a:p>
          <a:p>
            <a:pPr marL="233933" lvl="1" indent="-238910">
              <a:buFont typeface="+mj-lt"/>
              <a:buAutoNum type="arabicPeriod"/>
            </a:pPr>
            <a:r>
              <a:rPr lang="en-US" sz="1100" dirty="0"/>
              <a:t>What skills or lessons did you learn from this game that would help you to be a better friend?</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F50C3D00-B2F6-4D83-A049-FE51B6E62AD3}" type="slidenum">
              <a:rPr lang="en-US" smtClean="0"/>
              <a:pPr>
                <a:defRPr/>
              </a:pPr>
              <a:t>22</a:t>
            </a:fld>
            <a:endParaRPr lang="en-US" dirty="0"/>
          </a:p>
        </p:txBody>
      </p:sp>
    </p:spTree>
    <p:extLst>
      <p:ext uri="{BB962C8B-B14F-4D97-AF65-F5344CB8AC3E}">
        <p14:creationId xmlns:p14="http://schemas.microsoft.com/office/powerpoint/2010/main" val="34535813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0"/>
              </a:spcBef>
              <a:spcAft>
                <a:spcPts val="0"/>
              </a:spcAft>
            </a:pPr>
            <a:r>
              <a:rPr lang="en-US" sz="1400" dirty="0">
                <a:latin typeface="Verdana" panose="020B0604030504040204" pitchFamily="34" charset="0"/>
                <a:ea typeface="Times New Roman" panose="02020603050405020304" pitchFamily="18" charset="0"/>
              </a:rPr>
              <a:t>Refer to </a:t>
            </a:r>
            <a:r>
              <a:rPr lang="en-US" sz="1400" b="1" dirty="0">
                <a:latin typeface="Verdana" panose="020B0604030504040204" pitchFamily="34" charset="0"/>
                <a:ea typeface="Times New Roman" panose="02020603050405020304" pitchFamily="18" charset="0"/>
              </a:rPr>
              <a:t>Lead Materials </a:t>
            </a:r>
            <a:r>
              <a:rPr lang="en-US" sz="1400" dirty="0">
                <a:latin typeface="Verdana" panose="020B0604030504040204" pitchFamily="34" charset="0"/>
                <a:ea typeface="Times New Roman" panose="02020603050405020304" pitchFamily="18" charset="0"/>
              </a:rPr>
              <a:t>on website, Champion Year Cheer</a:t>
            </a:r>
          </a:p>
          <a:p>
            <a:pPr>
              <a:spcBef>
                <a:spcPts val="0"/>
              </a:spcBef>
              <a:spcAft>
                <a:spcPts val="0"/>
              </a:spcAft>
            </a:pPr>
            <a:r>
              <a:rPr lang="en-US" sz="1100" dirty="0">
                <a:latin typeface="Verdana" panose="020B0604030504040204" pitchFamily="34" charset="0"/>
                <a:ea typeface="Times New Roman" panose="02020603050405020304" pitchFamily="18" charset="0"/>
              </a:rPr>
              <a:t>Think of how you want to end the lesson. What skill did your lesson focus on? </a:t>
            </a:r>
            <a:r>
              <a:rPr lang="en-US" sz="1100" dirty="0"/>
              <a:t>Taking the skills and concepts of the ABC book and discussion and putting them to action is a big step. Use the Closing to coach youth on ways to take these skills from the classroom to the playground.</a:t>
            </a:r>
          </a:p>
          <a:p>
            <a:pPr>
              <a:spcBef>
                <a:spcPts val="0"/>
              </a:spcBef>
              <a:spcAft>
                <a:spcPts val="0"/>
              </a:spcAft>
            </a:pPr>
            <a:r>
              <a:rPr lang="en-US" sz="1100" dirty="0"/>
              <a:t>One idea is to always end with the cheer as final closing moment:</a:t>
            </a:r>
          </a:p>
          <a:p>
            <a:pPr>
              <a:spcBef>
                <a:spcPts val="0"/>
              </a:spcBef>
              <a:spcAft>
                <a:spcPts val="0"/>
              </a:spcAft>
            </a:pPr>
            <a:endParaRPr lang="en-US" sz="1100" dirty="0">
              <a:latin typeface="Verdana" panose="020B0604030504040204" pitchFamily="34" charset="0"/>
              <a:ea typeface="Times New Roman" panose="02020603050405020304" pitchFamily="18" charset="0"/>
            </a:endParaRPr>
          </a:p>
          <a:p>
            <a:pPr>
              <a:spcBef>
                <a:spcPts val="0"/>
              </a:spcBef>
              <a:spcAft>
                <a:spcPts val="0"/>
              </a:spcAft>
            </a:pPr>
            <a:endParaRPr lang="en-US" sz="1100" dirty="0">
              <a:latin typeface="Verdana" panose="020B0604030504040204" pitchFamily="34" charset="0"/>
              <a:ea typeface="Times New Roman" panose="02020603050405020304" pitchFamily="18" charset="0"/>
            </a:endParaRPr>
          </a:p>
          <a:p>
            <a:pPr algn="ctr">
              <a:lnSpc>
                <a:spcPct val="150000"/>
              </a:lnSpc>
              <a:spcBef>
                <a:spcPts val="0"/>
              </a:spcBef>
              <a:spcAft>
                <a:spcPts val="0"/>
              </a:spcAft>
            </a:pPr>
            <a:r>
              <a:rPr lang="en-US" sz="1100" b="1" i="1" dirty="0">
                <a:latin typeface="Verdana" panose="020B0604030504040204" pitchFamily="34" charset="0"/>
                <a:ea typeface="Times New Roman" panose="02020603050405020304" pitchFamily="18" charset="0"/>
              </a:rPr>
              <a:t>We’re Cornerstone Kids and we’re here to say</a:t>
            </a:r>
          </a:p>
          <a:p>
            <a:pPr algn="ctr">
              <a:lnSpc>
                <a:spcPct val="150000"/>
              </a:lnSpc>
              <a:spcBef>
                <a:spcPts val="0"/>
              </a:spcBef>
              <a:spcAft>
                <a:spcPts val="0"/>
              </a:spcAft>
            </a:pPr>
            <a:r>
              <a:rPr lang="en-US" sz="1100" b="1" i="1" dirty="0">
                <a:latin typeface="Verdana" panose="020B0604030504040204" pitchFamily="34" charset="0"/>
                <a:ea typeface="Times New Roman" panose="02020603050405020304" pitchFamily="18" charset="0"/>
              </a:rPr>
              <a:t>Connect with empathy everyday!</a:t>
            </a:r>
          </a:p>
          <a:p>
            <a:pPr algn="ctr">
              <a:lnSpc>
                <a:spcPct val="150000"/>
              </a:lnSpc>
              <a:spcBef>
                <a:spcPts val="0"/>
              </a:spcBef>
              <a:spcAft>
                <a:spcPts val="0"/>
              </a:spcAft>
            </a:pPr>
            <a:r>
              <a:rPr lang="en-US" sz="1100" b="1" i="1" dirty="0">
                <a:solidFill>
                  <a:srgbClr val="0070C0"/>
                </a:solidFill>
                <a:latin typeface="Verdana" panose="020B0604030504040204" pitchFamily="34" charset="0"/>
                <a:ea typeface="Times New Roman" panose="02020603050405020304" pitchFamily="18" charset="0"/>
              </a:rPr>
              <a:t>Invite and include others</a:t>
            </a:r>
            <a:endParaRPr lang="en-US" sz="1100" dirty="0">
              <a:latin typeface="Times New Roman" panose="02020603050405020304" pitchFamily="18" charset="0"/>
              <a:ea typeface="Times New Roman" panose="02020603050405020304" pitchFamily="18" charset="0"/>
            </a:endParaRPr>
          </a:p>
          <a:p>
            <a:pPr algn="ctr">
              <a:lnSpc>
                <a:spcPct val="150000"/>
              </a:lnSpc>
              <a:spcBef>
                <a:spcPts val="0"/>
              </a:spcBef>
              <a:spcAft>
                <a:spcPts val="0"/>
              </a:spcAft>
            </a:pPr>
            <a:r>
              <a:rPr lang="en-US" sz="1100" b="1" i="1" dirty="0">
                <a:latin typeface="Verdana" panose="020B0604030504040204" pitchFamily="34" charset="0"/>
                <a:ea typeface="Times New Roman" panose="02020603050405020304" pitchFamily="18" charset="0"/>
              </a:rPr>
              <a:t>We’re Cornerstone Kids and we’re here to say</a:t>
            </a:r>
            <a:endParaRPr lang="en-US" sz="1100" dirty="0">
              <a:latin typeface="Times New Roman" panose="02020603050405020304" pitchFamily="18" charset="0"/>
              <a:ea typeface="Times New Roman" panose="02020603050405020304" pitchFamily="18" charset="0"/>
            </a:endParaRPr>
          </a:p>
          <a:p>
            <a:pPr algn="ctr">
              <a:lnSpc>
                <a:spcPct val="150000"/>
              </a:lnSpc>
              <a:spcBef>
                <a:spcPts val="0"/>
              </a:spcBef>
              <a:spcAft>
                <a:spcPts val="0"/>
              </a:spcAft>
            </a:pPr>
            <a:r>
              <a:rPr lang="en-US" sz="1100" b="1" i="1" dirty="0">
                <a:latin typeface="Verdana" panose="020B0604030504040204" pitchFamily="34" charset="0"/>
                <a:ea typeface="Times New Roman" panose="02020603050405020304" pitchFamily="18" charset="0"/>
              </a:rPr>
              <a:t>Connect with empathy everyday!</a:t>
            </a:r>
            <a:endParaRPr lang="en-US" sz="1100" dirty="0">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defTabSz="955639">
              <a:defRPr/>
            </a:pPr>
            <a:fld id="{F50C3D00-B2F6-4D83-A049-FE51B6E62AD3}" type="slidenum">
              <a:rPr lang="en-US" sz="1400">
                <a:solidFill>
                  <a:srgbClr val="000000"/>
                </a:solidFill>
              </a:rPr>
              <a:pPr defTabSz="955639">
                <a:defRPr/>
              </a:pPr>
              <a:t>23</a:t>
            </a:fld>
            <a:endParaRPr lang="en-US" sz="1400">
              <a:solidFill>
                <a:srgbClr val="000000"/>
              </a:solidFill>
            </a:endParaRPr>
          </a:p>
        </p:txBody>
      </p:sp>
    </p:spTree>
    <p:extLst>
      <p:ext uri="{BB962C8B-B14F-4D97-AF65-F5344CB8AC3E}">
        <p14:creationId xmlns:p14="http://schemas.microsoft.com/office/powerpoint/2010/main" val="22866430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Refer to </a:t>
            </a:r>
            <a:r>
              <a:rPr lang="en-US" sz="1100" b="1" dirty="0"/>
              <a:t>Lesson Plan</a:t>
            </a:r>
            <a:r>
              <a:rPr lang="en-US" sz="1100" dirty="0"/>
              <a:t>, page 8</a:t>
            </a:r>
          </a:p>
          <a:p>
            <a:r>
              <a:rPr lang="en-US" sz="1100" dirty="0"/>
              <a:t>Remind students that you are a caring adult they can count on.</a:t>
            </a:r>
          </a:p>
          <a:p>
            <a:pPr>
              <a:spcBef>
                <a:spcPts val="0"/>
              </a:spcBef>
              <a:spcAft>
                <a:spcPts val="0"/>
              </a:spcAft>
            </a:pPr>
            <a:r>
              <a:rPr lang="en-US" sz="1100" dirty="0">
                <a:latin typeface="Verdana" panose="020B0604030504040204" pitchFamily="34" charset="0"/>
                <a:ea typeface="Calibri" panose="020F0502020204030204" pitchFamily="34" charset="0"/>
                <a:cs typeface="Times New Roman" panose="02020603050405020304" pitchFamily="18" charset="0"/>
              </a:rPr>
              <a:t>Ask students to think of ways that they will be a good classmate or friend and help everyone feel that they belong at our school. Show students the handout 10 Ways to Build Relationships. Ask them to commit to an action. Here are some ideas: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58365" indent="-358365">
              <a:spcBef>
                <a:spcPts val="0"/>
              </a:spcBef>
              <a:spcAft>
                <a:spcPts val="0"/>
              </a:spcAft>
              <a:buFont typeface="Symbol" panose="05050102010706020507" pitchFamily="18" charset="2"/>
              <a:buChar char=""/>
              <a:tabLst>
                <a:tab pos="477820" algn="l"/>
              </a:tabLst>
            </a:pPr>
            <a:r>
              <a:rPr lang="en-US" sz="1100" dirty="0">
                <a:latin typeface="Verdana" panose="020B0604030504040204" pitchFamily="34" charset="0"/>
                <a:ea typeface="Calibri" panose="020F0502020204030204" pitchFamily="34" charset="0"/>
                <a:cs typeface="Times New Roman" panose="02020603050405020304" pitchFamily="18" charset="0"/>
              </a:rPr>
              <a:t>Reach out by smiling or saying, “Hi!”  Be the first to introduce yourself.</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58365" indent="-358365">
              <a:spcBef>
                <a:spcPts val="0"/>
              </a:spcBef>
              <a:spcAft>
                <a:spcPts val="0"/>
              </a:spcAft>
              <a:buFont typeface="Symbol" panose="05050102010706020507" pitchFamily="18" charset="2"/>
              <a:buChar char=""/>
              <a:tabLst>
                <a:tab pos="477820" algn="l"/>
              </a:tabLst>
            </a:pPr>
            <a:r>
              <a:rPr lang="en-US" sz="1100" dirty="0">
                <a:latin typeface="Verdana" panose="020B0604030504040204" pitchFamily="34" charset="0"/>
                <a:ea typeface="Calibri" panose="020F0502020204030204" pitchFamily="34" charset="0"/>
                <a:cs typeface="Times New Roman" panose="02020603050405020304" pitchFamily="18" charset="0"/>
              </a:rPr>
              <a:t>Tell a little about yourself.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58365" indent="-358365">
              <a:spcBef>
                <a:spcPts val="0"/>
              </a:spcBef>
              <a:spcAft>
                <a:spcPts val="0"/>
              </a:spcAft>
              <a:buFont typeface="Symbol" panose="05050102010706020507" pitchFamily="18" charset="2"/>
              <a:buChar char=""/>
              <a:tabLst>
                <a:tab pos="477820" algn="l"/>
              </a:tabLst>
            </a:pPr>
            <a:r>
              <a:rPr lang="en-US" sz="1100" dirty="0">
                <a:latin typeface="Verdana" panose="020B0604030504040204" pitchFamily="34" charset="0"/>
                <a:ea typeface="Calibri" panose="020F0502020204030204" pitchFamily="34" charset="0"/>
                <a:cs typeface="Times New Roman" panose="02020603050405020304" pitchFamily="18" charset="0"/>
              </a:rPr>
              <a:t>Ask others to share a little about themselves with you.</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58365" indent="-358365">
              <a:spcBef>
                <a:spcPts val="0"/>
              </a:spcBef>
              <a:spcAft>
                <a:spcPts val="0"/>
              </a:spcAft>
              <a:buFont typeface="Symbol" panose="05050102010706020507" pitchFamily="18" charset="2"/>
              <a:buChar char=""/>
              <a:tabLst>
                <a:tab pos="477820" algn="l"/>
              </a:tabLst>
            </a:pPr>
            <a:r>
              <a:rPr lang="en-US" sz="1100" i="1" dirty="0">
                <a:latin typeface="Verdana" panose="020B0604030504040204" pitchFamily="34" charset="0"/>
                <a:ea typeface="Calibri" panose="020F0502020204030204" pitchFamily="34" charset="0"/>
                <a:cs typeface="Times New Roman" panose="02020603050405020304" pitchFamily="18" charset="0"/>
              </a:rPr>
              <a:t>Let every voice be heard.</a:t>
            </a:r>
            <a:r>
              <a:rPr lang="en-US" sz="1100" dirty="0">
                <a:latin typeface="Verdana" panose="020B0604030504040204" pitchFamily="34" charset="0"/>
                <a:ea typeface="Calibri" panose="020F0502020204030204" pitchFamily="34" charset="0"/>
                <a:cs typeface="Times New Roman" panose="02020603050405020304" pitchFamily="18" charset="0"/>
              </a:rPr>
              <a:t> Listen without interrupting.</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58365" indent="-358365">
              <a:spcBef>
                <a:spcPts val="0"/>
              </a:spcBef>
              <a:spcAft>
                <a:spcPts val="0"/>
              </a:spcAft>
              <a:buFont typeface="Symbol" panose="05050102010706020507" pitchFamily="18" charset="2"/>
              <a:buChar char=""/>
              <a:tabLst>
                <a:tab pos="477820" algn="l"/>
              </a:tabLst>
            </a:pPr>
            <a:r>
              <a:rPr lang="en-US" sz="1100" dirty="0">
                <a:latin typeface="Verdana" panose="020B0604030504040204" pitchFamily="34" charset="0"/>
                <a:ea typeface="Calibri" panose="020F0502020204030204" pitchFamily="34" charset="0"/>
                <a:cs typeface="Times New Roman" panose="02020603050405020304" pitchFamily="18" charset="0"/>
              </a:rPr>
              <a:t>Spend time with each other and be open to new ways of seeing things.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58365" indent="-358365">
              <a:spcBef>
                <a:spcPts val="0"/>
              </a:spcBef>
              <a:spcAft>
                <a:spcPts val="0"/>
              </a:spcAft>
              <a:buFont typeface="Symbol" panose="05050102010706020507" pitchFamily="18" charset="2"/>
              <a:buChar char=""/>
              <a:tabLst>
                <a:tab pos="477820" algn="l"/>
              </a:tabLst>
            </a:pPr>
            <a:r>
              <a:rPr lang="en-US" sz="1100" dirty="0">
                <a:latin typeface="Verdana" panose="020B0604030504040204" pitchFamily="34" charset="0"/>
                <a:ea typeface="Calibri" panose="020F0502020204030204" pitchFamily="34" charset="0"/>
                <a:cs typeface="Times New Roman" panose="02020603050405020304" pitchFamily="18" charset="0"/>
              </a:rPr>
              <a:t>Intentionally ask others to </a:t>
            </a:r>
            <a:r>
              <a:rPr lang="en-US" sz="1100" i="1" dirty="0">
                <a:latin typeface="Verdana" panose="020B0604030504040204" pitchFamily="34" charset="0"/>
                <a:ea typeface="Calibri" panose="020F0502020204030204" pitchFamily="34" charset="0"/>
                <a:cs typeface="Times New Roman" panose="02020603050405020304" pitchFamily="18" charset="0"/>
              </a:rPr>
              <a:t>join in and play.</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58365" indent="-358365">
              <a:spcBef>
                <a:spcPts val="0"/>
              </a:spcBef>
              <a:spcAft>
                <a:spcPts val="0"/>
              </a:spcAft>
              <a:buFont typeface="Symbol" panose="05050102010706020507" pitchFamily="18" charset="2"/>
              <a:buChar char=""/>
              <a:tabLst>
                <a:tab pos="477820" algn="l"/>
              </a:tabLst>
            </a:pPr>
            <a:r>
              <a:rPr lang="en-US" sz="1100" dirty="0">
                <a:latin typeface="Verdana" panose="020B0604030504040204" pitchFamily="34" charset="0"/>
                <a:ea typeface="Calibri" panose="020F0502020204030204" pitchFamily="34" charset="0"/>
                <a:cs typeface="Times New Roman" panose="02020603050405020304" pitchFamily="18" charset="0"/>
              </a:rPr>
              <a:t>Play with different people at recess.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58365" indent="-358365">
              <a:spcBef>
                <a:spcPts val="0"/>
              </a:spcBef>
              <a:spcAft>
                <a:spcPts val="0"/>
              </a:spcAft>
              <a:buFont typeface="Symbol" panose="05050102010706020507" pitchFamily="18" charset="2"/>
              <a:buChar char=""/>
              <a:tabLst>
                <a:tab pos="477820" algn="l"/>
              </a:tabLst>
            </a:pPr>
            <a:r>
              <a:rPr lang="en-US" sz="1100" dirty="0">
                <a:latin typeface="Verdana" panose="020B0604030504040204" pitchFamily="34" charset="0"/>
                <a:ea typeface="Calibri" panose="020F0502020204030204" pitchFamily="34" charset="0"/>
                <a:cs typeface="Times New Roman" panose="02020603050405020304" pitchFamily="18" charset="0"/>
              </a:rPr>
              <a:t>Sit with new people at lunch.</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58365" indent="-358365">
              <a:spcBef>
                <a:spcPts val="0"/>
              </a:spcBef>
              <a:spcAft>
                <a:spcPts val="0"/>
              </a:spcAft>
              <a:buFont typeface="Symbol" panose="05050102010706020507" pitchFamily="18" charset="2"/>
              <a:buChar char=""/>
              <a:tabLst>
                <a:tab pos="477820" algn="l"/>
              </a:tabLst>
            </a:pPr>
            <a:r>
              <a:rPr lang="en-US" sz="1100" dirty="0">
                <a:latin typeface="Verdana" panose="020B0604030504040204" pitchFamily="34" charset="0"/>
                <a:ea typeface="Calibri" panose="020F0502020204030204" pitchFamily="34" charset="0"/>
                <a:cs typeface="Times New Roman" panose="02020603050405020304" pitchFamily="18" charset="0"/>
              </a:rPr>
              <a:t>Make your games open to everyone.</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58365" indent="-358365">
              <a:spcBef>
                <a:spcPts val="0"/>
              </a:spcBef>
              <a:spcAft>
                <a:spcPts val="0"/>
              </a:spcAft>
              <a:buFont typeface="Symbol" panose="05050102010706020507" pitchFamily="18" charset="2"/>
              <a:buChar char=""/>
              <a:tabLst>
                <a:tab pos="477820" algn="l"/>
              </a:tabLst>
            </a:pPr>
            <a:r>
              <a:rPr lang="en-US" sz="1100" i="1" dirty="0">
                <a:latin typeface="Verdana" panose="020B0604030504040204" pitchFamily="34" charset="0"/>
                <a:ea typeface="Calibri" panose="020F0502020204030204" pitchFamily="34" charset="0"/>
                <a:cs typeface="Times New Roman" panose="02020603050405020304" pitchFamily="18" charset="0"/>
              </a:rPr>
              <a:t>Invite, include, and make all feel welcome.</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58365" indent="-358365">
              <a:spcBef>
                <a:spcPts val="0"/>
              </a:spcBef>
              <a:spcAft>
                <a:spcPts val="0"/>
              </a:spcAft>
              <a:buFont typeface="Symbol" panose="05050102010706020507" pitchFamily="18" charset="2"/>
              <a:buChar char=""/>
              <a:tabLst>
                <a:tab pos="477820" algn="l"/>
              </a:tabLst>
            </a:pPr>
            <a:r>
              <a:rPr lang="en-US" sz="1100" i="1" dirty="0">
                <a:latin typeface="Verdana" panose="020B0604030504040204" pitchFamily="34" charset="0"/>
                <a:ea typeface="Calibri" panose="020F0502020204030204" pitchFamily="34" charset="0"/>
                <a:cs typeface="Times New Roman" panose="02020603050405020304" pitchFamily="18" charset="0"/>
              </a:rPr>
              <a:t>Invite </a:t>
            </a:r>
            <a:r>
              <a:rPr lang="en-US" sz="1100" dirty="0">
                <a:latin typeface="Verdana" panose="020B0604030504040204" pitchFamily="34" charset="0"/>
                <a:ea typeface="Calibri" panose="020F0502020204030204" pitchFamily="34" charset="0"/>
                <a:cs typeface="Times New Roman" panose="02020603050405020304" pitchFamily="18" charset="0"/>
              </a:rPr>
              <a:t>students to play with you and your friends.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58365" indent="-358365">
              <a:spcBef>
                <a:spcPts val="0"/>
              </a:spcBef>
              <a:spcAft>
                <a:spcPts val="0"/>
              </a:spcAft>
              <a:buFont typeface="Symbol" panose="05050102010706020507" pitchFamily="18" charset="2"/>
              <a:buChar char=""/>
              <a:tabLst>
                <a:tab pos="477820" algn="l"/>
              </a:tabLst>
            </a:pPr>
            <a:r>
              <a:rPr lang="en-US" sz="1100" dirty="0">
                <a:latin typeface="Verdana" panose="020B0604030504040204" pitchFamily="34" charset="0"/>
                <a:ea typeface="Calibri" panose="020F0502020204030204" pitchFamily="34" charset="0"/>
                <a:cs typeface="Times New Roman" panose="02020603050405020304" pitchFamily="18" charset="0"/>
              </a:rPr>
              <a:t>Accept others for the way they are, the way they speak, look, and behave.</a:t>
            </a:r>
          </a:p>
        </p:txBody>
      </p:sp>
      <p:sp>
        <p:nvSpPr>
          <p:cNvPr id="4" name="Slide Number Placeholder 3"/>
          <p:cNvSpPr>
            <a:spLocks noGrp="1"/>
          </p:cNvSpPr>
          <p:nvPr>
            <p:ph type="sldNum" sz="quarter" idx="10"/>
          </p:nvPr>
        </p:nvSpPr>
        <p:spPr/>
        <p:txBody>
          <a:bodyPr/>
          <a:lstStyle/>
          <a:p>
            <a:pPr>
              <a:defRPr/>
            </a:pPr>
            <a:fld id="{F50C3D00-B2F6-4D83-A049-FE51B6E62AD3}" type="slidenum">
              <a:rPr lang="en-US" smtClean="0"/>
              <a:pPr>
                <a:defRPr/>
              </a:pPr>
              <a:t>24</a:t>
            </a:fld>
            <a:endParaRPr lang="en-US" dirty="0"/>
          </a:p>
        </p:txBody>
      </p:sp>
    </p:spTree>
    <p:extLst>
      <p:ext uri="{BB962C8B-B14F-4D97-AF65-F5344CB8AC3E}">
        <p14:creationId xmlns:p14="http://schemas.microsoft.com/office/powerpoint/2010/main" val="12358911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55639">
              <a:defRPr/>
            </a:pPr>
            <a:fld id="{F50C3D00-B2F6-4D83-A049-FE51B6E62AD3}" type="slidenum">
              <a:rPr lang="en-US" sz="1400">
                <a:solidFill>
                  <a:srgbClr val="000000"/>
                </a:solidFill>
              </a:rPr>
              <a:pPr defTabSz="955639">
                <a:defRPr/>
              </a:pPr>
              <a:t>25</a:t>
            </a:fld>
            <a:endParaRPr lang="en-US" sz="1400">
              <a:solidFill>
                <a:srgbClr val="000000"/>
              </a:solidFill>
            </a:endParaRPr>
          </a:p>
        </p:txBody>
      </p:sp>
    </p:spTree>
    <p:extLst>
      <p:ext uri="{BB962C8B-B14F-4D97-AF65-F5344CB8AC3E}">
        <p14:creationId xmlns:p14="http://schemas.microsoft.com/office/powerpoint/2010/main" val="15034608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dirty="0"/>
              <a:t>ABC messages can be provided to entire school community.</a:t>
            </a:r>
          </a:p>
          <a:p>
            <a:r>
              <a:rPr lang="en-US" sz="1300" dirty="0"/>
              <a:t>As the ABC Lead, how will you support your readers and get good communication habits started? </a:t>
            </a:r>
          </a:p>
          <a:p>
            <a:pPr marL="181243" indent="-181243">
              <a:buFont typeface="Arial" panose="020B0604020202020204" pitchFamily="34" charset="0"/>
              <a:buChar char="•"/>
            </a:pPr>
            <a:r>
              <a:rPr lang="en-US" sz="1300" dirty="0"/>
              <a:t>How will the parent letter get home? How will the staff letters reach all staff members? How will staff have access to the lesson materials? Don’t forget yard duty staff too.</a:t>
            </a:r>
          </a:p>
          <a:p>
            <a:pPr marL="181243" indent="-181243">
              <a:buFont typeface="Arial" panose="020B0604020202020204" pitchFamily="34" charset="0"/>
              <a:buChar char="•"/>
            </a:pPr>
            <a:r>
              <a:rPr lang="en-US" sz="1300" dirty="0"/>
              <a:t>Will you, the ABC Lead take on these responsibilities, or will you delegate newsletter, website, marquee, etc.? </a:t>
            </a:r>
          </a:p>
          <a:p>
            <a:pPr marL="181243" indent="-181243">
              <a:buFont typeface="Arial" panose="020B0604020202020204" pitchFamily="34" charset="0"/>
              <a:buChar char="•"/>
            </a:pPr>
            <a:r>
              <a:rPr lang="en-US" sz="1300" dirty="0"/>
              <a:t>Will every ABC Reader be responsible for positive home and school communication (Parent Letter/Email)?</a:t>
            </a:r>
          </a:p>
          <a:p>
            <a:r>
              <a:rPr lang="en-US" sz="1300" i="1" dirty="0"/>
              <a:t>Help your ABC volunteers get in a routine that will support school-wide adoption of the ABC lessons and skills. </a:t>
            </a:r>
            <a:endParaRPr lang="en-US" b="1" dirty="0"/>
          </a:p>
          <a:p>
            <a:r>
              <a:rPr lang="en-US" b="1" dirty="0"/>
              <a:t>Download from our website: </a:t>
            </a:r>
            <a:r>
              <a:rPr lang="en-US" sz="1000" dirty="0">
                <a:hlinkClick r:id="rId3"/>
              </a:rPr>
              <a:t>www.projectcornerstone.org</a:t>
            </a:r>
            <a:endParaRPr lang="en-US" sz="1000" dirty="0"/>
          </a:p>
          <a:p>
            <a:r>
              <a:rPr lang="en-US" sz="1000" dirty="0"/>
              <a:t> Visit the Materials Section</a:t>
            </a:r>
          </a:p>
          <a:p>
            <a:r>
              <a:rPr lang="en-US" sz="1000" dirty="0"/>
              <a:t>Log-in required:</a:t>
            </a:r>
          </a:p>
          <a:p>
            <a:r>
              <a:rPr lang="en-US" sz="1000" dirty="0"/>
              <a:t>Username: </a:t>
            </a:r>
            <a:r>
              <a:rPr lang="en-US" sz="1000" dirty="0" err="1"/>
              <a:t>Projectcornerstone</a:t>
            </a:r>
            <a:endParaRPr lang="en-US" sz="1000" dirty="0"/>
          </a:p>
          <a:p>
            <a:r>
              <a:rPr lang="en-US" sz="1000" dirty="0"/>
              <a:t>Password: Connect!</a:t>
            </a:r>
          </a:p>
          <a:p>
            <a:r>
              <a:rPr lang="en-US" sz="1000" dirty="0"/>
              <a:t>Click Champion Year and then book name</a:t>
            </a:r>
            <a:endParaRPr lang="en-US" sz="800" dirty="0"/>
          </a:p>
          <a:p>
            <a:pPr marL="181243" indent="-181243">
              <a:buFont typeface="Arial" panose="020B0604020202020204" pitchFamily="34" charset="0"/>
              <a:buChar char="•"/>
            </a:pPr>
            <a:endParaRPr lang="en-US" sz="1100" dirty="0"/>
          </a:p>
        </p:txBody>
      </p:sp>
      <p:sp>
        <p:nvSpPr>
          <p:cNvPr id="4" name="Slide Number Placeholder 3"/>
          <p:cNvSpPr>
            <a:spLocks noGrp="1"/>
          </p:cNvSpPr>
          <p:nvPr>
            <p:ph type="sldNum" sz="quarter" idx="10"/>
          </p:nvPr>
        </p:nvSpPr>
        <p:spPr/>
        <p:txBody>
          <a:bodyPr/>
          <a:lstStyle/>
          <a:p>
            <a:pPr>
              <a:defRPr/>
            </a:pPr>
            <a:fld id="{F50C3D00-B2F6-4D83-A049-FE51B6E62AD3}" type="slidenum">
              <a:rPr lang="en-US" smtClean="0"/>
              <a:pPr>
                <a:defRPr/>
              </a:pPr>
              <a:t>26</a:t>
            </a:fld>
            <a:endParaRPr lang="en-US" dirty="0"/>
          </a:p>
        </p:txBody>
      </p:sp>
    </p:spTree>
    <p:extLst>
      <p:ext uri="{BB962C8B-B14F-4D97-AF65-F5344CB8AC3E}">
        <p14:creationId xmlns:p14="http://schemas.microsoft.com/office/powerpoint/2010/main" val="29978666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7325" y="777875"/>
            <a:ext cx="5189538" cy="3890963"/>
          </a:xfrm>
          <a:prstGeom prst="rect">
            <a:avLst/>
          </a:prstGeom>
        </p:spPr>
      </p:sp>
      <p:sp>
        <p:nvSpPr>
          <p:cNvPr id="3" name="Notes Placeholder 2"/>
          <p:cNvSpPr>
            <a:spLocks noGrp="1"/>
          </p:cNvSpPr>
          <p:nvPr>
            <p:ph type="body" idx="1"/>
          </p:nvPr>
        </p:nvSpPr>
        <p:spPr>
          <a:xfrm>
            <a:off x="1369693" y="4800600"/>
            <a:ext cx="5364480" cy="4158205"/>
          </a:xfrm>
        </p:spPr>
        <p:txBody>
          <a:bodyPr/>
          <a:lstStyle/>
          <a:p>
            <a:r>
              <a:rPr lang="en-US" b="1" dirty="0"/>
              <a:t>Make the Home-School Connection:</a:t>
            </a:r>
          </a:p>
          <a:p>
            <a:r>
              <a:rPr lang="en-US" b="1" dirty="0"/>
              <a:t>Email Blurb</a:t>
            </a:r>
          </a:p>
          <a:p>
            <a:r>
              <a:rPr lang="en-US" dirty="0"/>
              <a:t>Give the teacher the email blurb to include in her class email note or make it into the newsletter blurb.</a:t>
            </a:r>
            <a:endParaRPr lang="en-US" b="1" dirty="0"/>
          </a:p>
          <a:p>
            <a:r>
              <a:rPr lang="en-US" dirty="0"/>
              <a:t>The blurb is a great way to write a short paragraph for the school newsletter or Parent Loop etc.</a:t>
            </a:r>
          </a:p>
          <a:p>
            <a:r>
              <a:rPr lang="en-US" b="1" dirty="0"/>
              <a:t>Parent Letter </a:t>
            </a:r>
          </a:p>
          <a:p>
            <a:r>
              <a:rPr lang="en-US" dirty="0"/>
              <a:t>Available in English, Spanish, Vietnamese, Russian, Ukrainian and sometimes Mandarin.</a:t>
            </a:r>
          </a:p>
          <a:p>
            <a:r>
              <a:rPr lang="en-US" b="1" dirty="0"/>
              <a:t>Student Stickers</a:t>
            </a:r>
          </a:p>
          <a:p>
            <a:r>
              <a:rPr lang="en-US" dirty="0"/>
              <a:t>Give to students to stick on their backpack, special note pad, or article of clothing to bring home. </a:t>
            </a:r>
          </a:p>
          <a:p>
            <a:r>
              <a:rPr lang="en-US" b="1" dirty="0"/>
              <a:t>Family Movie Night </a:t>
            </a:r>
          </a:p>
          <a:p>
            <a:r>
              <a:rPr lang="en-US" dirty="0"/>
              <a:t>Every lesson has a handout to a suggested Family Movie Night.</a:t>
            </a:r>
          </a:p>
          <a:p>
            <a:r>
              <a:rPr lang="en-US" dirty="0"/>
              <a:t>This is another way to remind parents about the book of the month.</a:t>
            </a:r>
          </a:p>
          <a:p>
            <a:r>
              <a:rPr lang="en-US" b="1" dirty="0"/>
              <a:t>Bulletin Boards and Marques</a:t>
            </a:r>
          </a:p>
          <a:p>
            <a:r>
              <a:rPr lang="en-US" dirty="0"/>
              <a:t>Ask for volunteers to help post student art or tag lines. </a:t>
            </a:r>
          </a:p>
        </p:txBody>
      </p:sp>
      <p:sp>
        <p:nvSpPr>
          <p:cNvPr id="4" name="Slide Number Placeholder 3"/>
          <p:cNvSpPr>
            <a:spLocks noGrp="1"/>
          </p:cNvSpPr>
          <p:nvPr>
            <p:ph type="sldNum" sz="quarter" idx="10"/>
          </p:nvPr>
        </p:nvSpPr>
        <p:spPr/>
        <p:txBody>
          <a:bodyPr/>
          <a:lstStyle/>
          <a:p>
            <a:pPr defTabSz="998738">
              <a:defRPr/>
            </a:pPr>
            <a:fld id="{F50C3D00-B2F6-4D83-A049-FE51B6E62AD3}" type="slidenum">
              <a:rPr lang="en-US" sz="1500">
                <a:solidFill>
                  <a:srgbClr val="000000"/>
                </a:solidFill>
              </a:rPr>
              <a:pPr defTabSz="998738">
                <a:defRPr/>
              </a:pPr>
              <a:t>27</a:t>
            </a:fld>
            <a:endParaRPr lang="en-US" sz="1500">
              <a:solidFill>
                <a:srgbClr val="000000"/>
              </a:solidFill>
            </a:endParaRPr>
          </a:p>
        </p:txBody>
      </p:sp>
    </p:spTree>
    <p:extLst>
      <p:ext uri="{BB962C8B-B14F-4D97-AF65-F5344CB8AC3E}">
        <p14:creationId xmlns:p14="http://schemas.microsoft.com/office/powerpoint/2010/main" val="196685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Refer to </a:t>
            </a:r>
            <a:r>
              <a:rPr lang="en-US" sz="1100" b="1" dirty="0"/>
              <a:t>Lesson Plan, </a:t>
            </a:r>
            <a:r>
              <a:rPr lang="en-US" sz="1100" dirty="0"/>
              <a:t>School Wide Extensions, pages 8-9</a:t>
            </a:r>
          </a:p>
          <a:p>
            <a:pPr>
              <a:spcBef>
                <a:spcPts val="0"/>
              </a:spcBef>
              <a:spcAft>
                <a:spcPts val="0"/>
              </a:spcAft>
            </a:pPr>
            <a:r>
              <a:rPr lang="en-US" sz="1100" dirty="0">
                <a:latin typeface="Verdana" panose="020B0604030504040204" pitchFamily="34" charset="0"/>
                <a:ea typeface="Times New Roman" panose="02020603050405020304" pitchFamily="18" charset="0"/>
              </a:rPr>
              <a:t>Have an all-staff and student school-wide assembly or flag pole ceremony.</a:t>
            </a:r>
            <a:endParaRPr lang="en-US" sz="1300" dirty="0">
              <a:latin typeface="Times New Roman" panose="02020603050405020304" pitchFamily="18" charset="0"/>
              <a:ea typeface="Times New Roman" panose="02020603050405020304" pitchFamily="18" charset="0"/>
            </a:endParaRPr>
          </a:p>
          <a:p>
            <a:pPr marL="358365" indent="-358365">
              <a:spcBef>
                <a:spcPts val="0"/>
              </a:spcBef>
              <a:spcAft>
                <a:spcPts val="0"/>
              </a:spcAft>
              <a:buFont typeface="Symbol" panose="05050102010706020507" pitchFamily="18" charset="2"/>
              <a:buChar char=""/>
            </a:pPr>
            <a:r>
              <a:rPr lang="en-US" sz="1100" dirty="0">
                <a:latin typeface="Verdana" panose="020B0604030504040204" pitchFamily="34" charset="0"/>
                <a:ea typeface="Times New Roman" panose="02020603050405020304" pitchFamily="18" charset="0"/>
              </a:rPr>
              <a:t>Have students, volunteers and staff members participate.</a:t>
            </a:r>
            <a:endParaRPr lang="en-US" sz="1300" dirty="0">
              <a:latin typeface="Times New Roman" panose="02020603050405020304" pitchFamily="18" charset="0"/>
              <a:ea typeface="Times New Roman" panose="02020603050405020304" pitchFamily="18" charset="0"/>
            </a:endParaRPr>
          </a:p>
          <a:p>
            <a:pPr marL="358365" indent="-358365">
              <a:spcBef>
                <a:spcPts val="0"/>
              </a:spcBef>
              <a:spcAft>
                <a:spcPts val="0"/>
              </a:spcAft>
              <a:buFont typeface="Symbol" panose="05050102010706020507" pitchFamily="18" charset="2"/>
              <a:buChar char=""/>
            </a:pPr>
            <a:r>
              <a:rPr lang="en-US" sz="1100" dirty="0">
                <a:latin typeface="Verdana" panose="020B0604030504040204" pitchFamily="34" charset="0"/>
                <a:ea typeface="Times New Roman" panose="02020603050405020304" pitchFamily="18" charset="0"/>
              </a:rPr>
              <a:t>Review the books from Inclusion Year. </a:t>
            </a:r>
            <a:endParaRPr lang="en-US" sz="1300" dirty="0">
              <a:latin typeface="Times New Roman" panose="02020603050405020304" pitchFamily="18" charset="0"/>
              <a:ea typeface="Times New Roman" panose="02020603050405020304" pitchFamily="18" charset="0"/>
            </a:endParaRPr>
          </a:p>
          <a:p>
            <a:pPr marL="358365" indent="-358365">
              <a:spcBef>
                <a:spcPts val="0"/>
              </a:spcBef>
              <a:spcAft>
                <a:spcPts val="0"/>
              </a:spcAft>
              <a:buFont typeface="Symbol" panose="05050102010706020507" pitchFamily="18" charset="2"/>
              <a:buChar char=""/>
            </a:pPr>
            <a:r>
              <a:rPr lang="en-US" sz="1100" dirty="0">
                <a:latin typeface="Verdana" panose="020B0604030504040204" pitchFamily="34" charset="0"/>
                <a:ea typeface="Times New Roman" panose="02020603050405020304" pitchFamily="18" charset="0"/>
              </a:rPr>
              <a:t>Announce campus wide activities that will happen throughout the month that promote and role model getting to know one another, being kind</a:t>
            </a:r>
            <a:r>
              <a:rPr lang="en-US" sz="1100" i="1" dirty="0">
                <a:latin typeface="Verdana" panose="020B0604030504040204" pitchFamily="34" charset="0"/>
                <a:ea typeface="Times New Roman" panose="02020603050405020304" pitchFamily="18" charset="0"/>
              </a:rPr>
              <a:t>,</a:t>
            </a:r>
            <a:r>
              <a:rPr lang="en-US" sz="1100" dirty="0">
                <a:latin typeface="Verdana" panose="020B0604030504040204" pitchFamily="34" charset="0"/>
                <a:ea typeface="Times New Roman" panose="02020603050405020304" pitchFamily="18" charset="0"/>
              </a:rPr>
              <a:t> and </a:t>
            </a:r>
            <a:r>
              <a:rPr lang="en-US" sz="1100" i="1" dirty="0">
                <a:latin typeface="Verdana" panose="020B0604030504040204" pitchFamily="34" charset="0"/>
                <a:ea typeface="Times New Roman" panose="02020603050405020304" pitchFamily="18" charset="0"/>
              </a:rPr>
              <a:t>making everyone feel welcome at school.</a:t>
            </a:r>
            <a:endParaRPr lang="en-US" sz="1300" dirty="0">
              <a:latin typeface="Times New Roman" panose="02020603050405020304" pitchFamily="18" charset="0"/>
              <a:ea typeface="Times New Roman" panose="02020603050405020304" pitchFamily="18" charset="0"/>
            </a:endParaRPr>
          </a:p>
          <a:p>
            <a:pPr marL="358365" indent="-358365">
              <a:spcBef>
                <a:spcPts val="0"/>
              </a:spcBef>
              <a:spcAft>
                <a:spcPts val="0"/>
              </a:spcAft>
              <a:buFont typeface="Symbol" panose="05050102010706020507" pitchFamily="18" charset="2"/>
              <a:buChar char=""/>
            </a:pPr>
            <a:r>
              <a:rPr lang="en-US" sz="1100" dirty="0">
                <a:latin typeface="Verdana" panose="020B0604030504040204" pitchFamily="34" charset="0"/>
                <a:ea typeface="Times New Roman" panose="02020603050405020304" pitchFamily="18" charset="0"/>
              </a:rPr>
              <a:t>Announce that kindness tickets will be passed out to students who are kind. Every time kindness ambassadors see acts of kindness happening, they can pass out a kindness ticket. </a:t>
            </a:r>
            <a:endParaRPr lang="en-US" sz="1300" dirty="0">
              <a:latin typeface="Times New Roman" panose="02020603050405020304" pitchFamily="18" charset="0"/>
              <a:ea typeface="Times New Roman" panose="02020603050405020304" pitchFamily="18" charset="0"/>
            </a:endParaRPr>
          </a:p>
          <a:p>
            <a:pPr marL="358365" indent="-358365">
              <a:spcBef>
                <a:spcPts val="0"/>
              </a:spcBef>
              <a:spcAft>
                <a:spcPts val="0"/>
              </a:spcAft>
              <a:buFont typeface="Symbol" panose="05050102010706020507" pitchFamily="18" charset="2"/>
              <a:buChar char=""/>
            </a:pPr>
            <a:r>
              <a:rPr lang="en-US" sz="1100" dirty="0">
                <a:latin typeface="Verdana" panose="020B0604030504040204" pitchFamily="34" charset="0"/>
                <a:ea typeface="Times New Roman" panose="02020603050405020304" pitchFamily="18" charset="0"/>
              </a:rPr>
              <a:t>Teach students the </a:t>
            </a:r>
            <a:r>
              <a:rPr lang="en-US" sz="1100" i="1" dirty="0">
                <a:latin typeface="Verdana" panose="020B0604030504040204" pitchFamily="34" charset="0"/>
                <a:ea typeface="Times New Roman" panose="02020603050405020304" pitchFamily="18" charset="0"/>
              </a:rPr>
              <a:t>Join In and Play Rap.</a:t>
            </a:r>
            <a:endParaRPr lang="en-US" sz="1300" dirty="0">
              <a:latin typeface="Times New Roman" panose="02020603050405020304" pitchFamily="18" charset="0"/>
              <a:ea typeface="Times New Roman" panose="02020603050405020304" pitchFamily="18" charset="0"/>
            </a:endParaRPr>
          </a:p>
          <a:p>
            <a:pPr>
              <a:spcBef>
                <a:spcPts val="0"/>
              </a:spcBef>
              <a:spcAft>
                <a:spcPts val="0"/>
              </a:spcAft>
            </a:pPr>
            <a:r>
              <a:rPr lang="en-US" sz="1100" dirty="0">
                <a:latin typeface="Verdana" panose="020B0604030504040204" pitchFamily="34" charset="0"/>
                <a:ea typeface="Times New Roman" panose="02020603050405020304" pitchFamily="18" charset="0"/>
              </a:rPr>
              <a:t> Ask the students in 4</a:t>
            </a:r>
            <a:r>
              <a:rPr lang="en-US" sz="1100" baseline="30000" dirty="0">
                <a:latin typeface="Verdana" panose="020B0604030504040204" pitchFamily="34" charset="0"/>
                <a:ea typeface="Times New Roman" panose="02020603050405020304" pitchFamily="18" charset="0"/>
              </a:rPr>
              <a:t>th</a:t>
            </a:r>
            <a:r>
              <a:rPr lang="en-US" sz="1100" dirty="0">
                <a:latin typeface="Verdana" panose="020B0604030504040204" pitchFamily="34" charset="0"/>
                <a:ea typeface="Times New Roman" panose="02020603050405020304" pitchFamily="18" charset="0"/>
              </a:rPr>
              <a:t>-6</a:t>
            </a:r>
            <a:r>
              <a:rPr lang="en-US" sz="1100" baseline="30000" dirty="0">
                <a:latin typeface="Verdana" panose="020B0604030504040204" pitchFamily="34" charset="0"/>
                <a:ea typeface="Times New Roman" panose="02020603050405020304" pitchFamily="18" charset="0"/>
              </a:rPr>
              <a:t>th</a:t>
            </a:r>
            <a:r>
              <a:rPr lang="en-US" sz="1100" dirty="0">
                <a:latin typeface="Verdana" panose="020B0604030504040204" pitchFamily="34" charset="0"/>
                <a:ea typeface="Times New Roman" panose="02020603050405020304" pitchFamily="18" charset="0"/>
              </a:rPr>
              <a:t> grades to come up with new ideas daily. In planning this, encourage them to work collaboratively with the PTA, yard duties, and teachers. Some suggestions for the month are:</a:t>
            </a:r>
            <a:endParaRPr lang="en-US" sz="1300" dirty="0">
              <a:latin typeface="Times New Roman" panose="02020603050405020304" pitchFamily="18" charset="0"/>
              <a:ea typeface="Times New Roman" panose="02020603050405020304" pitchFamily="18" charset="0"/>
            </a:endParaRPr>
          </a:p>
          <a:p>
            <a:pPr marL="358365" indent="-358365">
              <a:spcBef>
                <a:spcPts val="0"/>
              </a:spcBef>
              <a:spcAft>
                <a:spcPts val="0"/>
              </a:spcAft>
              <a:buFont typeface="Symbol" panose="05050102010706020507" pitchFamily="18" charset="2"/>
              <a:buChar char=""/>
            </a:pPr>
            <a:r>
              <a:rPr lang="en-US" sz="1100" b="1" dirty="0">
                <a:latin typeface="Verdana" panose="020B0604030504040204" pitchFamily="34" charset="0"/>
                <a:ea typeface="Times New Roman" panose="02020603050405020304" pitchFamily="18" charset="0"/>
              </a:rPr>
              <a:t>Nametag Week:</a:t>
            </a:r>
            <a:r>
              <a:rPr lang="en-US" sz="1100" dirty="0">
                <a:latin typeface="Verdana" panose="020B0604030504040204" pitchFamily="34" charset="0"/>
                <a:ea typeface="Times New Roman" panose="02020603050405020304" pitchFamily="18" charset="0"/>
              </a:rPr>
              <a:t>  Have everyone at the school wear a nametag. Each day add a little something extra to the tag:  </a:t>
            </a:r>
            <a:endParaRPr lang="en-US" sz="1300" dirty="0">
              <a:latin typeface="Times New Roman" panose="02020603050405020304" pitchFamily="18" charset="0"/>
              <a:ea typeface="Times New Roman" panose="02020603050405020304" pitchFamily="18" charset="0"/>
            </a:endParaRPr>
          </a:p>
          <a:p>
            <a:pPr marL="358365" indent="-358365">
              <a:spcBef>
                <a:spcPts val="0"/>
              </a:spcBef>
              <a:spcAft>
                <a:spcPts val="0"/>
              </a:spcAft>
              <a:buFont typeface="Symbol" panose="05050102010706020507" pitchFamily="18" charset="2"/>
              <a:buChar char=""/>
            </a:pPr>
            <a:r>
              <a:rPr lang="en-US" sz="1100" b="1" dirty="0">
                <a:latin typeface="Verdana" panose="020B0604030504040204" pitchFamily="34" charset="0"/>
                <a:ea typeface="Times New Roman" panose="02020603050405020304" pitchFamily="18" charset="0"/>
              </a:rPr>
              <a:t>Welcome Stops:</a:t>
            </a:r>
            <a:r>
              <a:rPr lang="en-US" sz="1100" dirty="0">
                <a:latin typeface="Verdana" panose="020B0604030504040204" pitchFamily="34" charset="0"/>
                <a:ea typeface="Times New Roman" panose="02020603050405020304" pitchFamily="18" charset="0"/>
              </a:rPr>
              <a:t>  Create welcome stops on the playground.  Make a sign that says, “Welcome stop”. </a:t>
            </a:r>
            <a:endParaRPr lang="en-US" sz="1300" dirty="0">
              <a:latin typeface="Times New Roman" panose="02020603050405020304" pitchFamily="18" charset="0"/>
              <a:ea typeface="Times New Roman" panose="02020603050405020304" pitchFamily="18" charset="0"/>
            </a:endParaRPr>
          </a:p>
          <a:p>
            <a:pPr marL="358365" indent="-358365">
              <a:spcBef>
                <a:spcPts val="0"/>
              </a:spcBef>
              <a:spcAft>
                <a:spcPts val="0"/>
              </a:spcAft>
              <a:buFont typeface="Symbol" panose="05050102010706020507" pitchFamily="18" charset="2"/>
              <a:buChar char=""/>
            </a:pPr>
            <a:r>
              <a:rPr lang="en-US" sz="1100" b="1" dirty="0">
                <a:solidFill>
                  <a:srgbClr val="000000"/>
                </a:solidFill>
                <a:latin typeface="Verdana" panose="020B0604030504040204" pitchFamily="34" charset="0"/>
                <a:ea typeface="Times New Roman" panose="02020603050405020304" pitchFamily="18" charset="0"/>
              </a:rPr>
              <a:t>Everyone Eats Together Week:</a:t>
            </a:r>
            <a:r>
              <a:rPr lang="en-US" sz="1100" dirty="0">
                <a:latin typeface="Verdana" panose="020B0604030504040204" pitchFamily="34" charset="0"/>
                <a:ea typeface="Times New Roman" panose="02020603050405020304" pitchFamily="18" charset="0"/>
              </a:rPr>
              <a:t> Set up a week to end social isolation at lunch. Have students decide how to promote ways for classmates and classrooms to eat together</a:t>
            </a:r>
            <a:endParaRPr lang="en-US" dirty="0"/>
          </a:p>
        </p:txBody>
      </p:sp>
      <p:sp>
        <p:nvSpPr>
          <p:cNvPr id="4" name="Slide Number Placeholder 3"/>
          <p:cNvSpPr>
            <a:spLocks noGrp="1"/>
          </p:cNvSpPr>
          <p:nvPr>
            <p:ph type="sldNum" sz="quarter" idx="10"/>
          </p:nvPr>
        </p:nvSpPr>
        <p:spPr/>
        <p:txBody>
          <a:bodyPr/>
          <a:lstStyle/>
          <a:p>
            <a:pPr defTabSz="998624">
              <a:defRPr/>
            </a:pPr>
            <a:fld id="{F50C3D00-B2F6-4D83-A049-FE51B6E62AD3}" type="slidenum">
              <a:rPr lang="en-US">
                <a:solidFill>
                  <a:srgbClr val="000000"/>
                </a:solidFill>
              </a:rPr>
              <a:pPr defTabSz="998624">
                <a:defRPr/>
              </a:pPr>
              <a:t>28</a:t>
            </a:fld>
            <a:endParaRPr lang="en-US" dirty="0">
              <a:solidFill>
                <a:srgbClr val="000000"/>
              </a:solidFill>
            </a:endParaRPr>
          </a:p>
        </p:txBody>
      </p:sp>
    </p:spTree>
    <p:extLst>
      <p:ext uri="{BB962C8B-B14F-4D97-AF65-F5344CB8AC3E}">
        <p14:creationId xmlns:p14="http://schemas.microsoft.com/office/powerpoint/2010/main" val="25764978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75361" y="4560571"/>
            <a:ext cx="5364480" cy="4380547"/>
          </a:xfrm>
        </p:spPr>
        <p:txBody>
          <a:bodyPr/>
          <a:lstStyle/>
          <a:p>
            <a:r>
              <a:rPr lang="en-US" b="1" dirty="0"/>
              <a:t>Remind your ABC Readers of:</a:t>
            </a:r>
          </a:p>
          <a:p>
            <a:pPr marL="179182" indent="-179182">
              <a:buFont typeface="Arial" panose="020B0604020202020204" pitchFamily="34" charset="0"/>
              <a:buChar char="•"/>
            </a:pPr>
            <a:r>
              <a:rPr lang="en-US" dirty="0"/>
              <a:t>Reading Schedule (ABC Reader to schedule with teacher)</a:t>
            </a:r>
          </a:p>
          <a:p>
            <a:pPr marL="179182" indent="-179182">
              <a:buFont typeface="Arial" panose="020B0604020202020204" pitchFamily="34" charset="0"/>
              <a:buChar char="•"/>
            </a:pPr>
            <a:r>
              <a:rPr lang="en-US" dirty="0"/>
              <a:t>Sign-in (Decide on best way to do this)</a:t>
            </a:r>
          </a:p>
          <a:p>
            <a:pPr marL="179182" indent="-179182">
              <a:buFont typeface="Arial" panose="020B0604020202020204" pitchFamily="34" charset="0"/>
              <a:buChar char="•"/>
            </a:pPr>
            <a:r>
              <a:rPr lang="en-US" dirty="0"/>
              <a:t>When and how you will do trainings</a:t>
            </a:r>
          </a:p>
          <a:p>
            <a:pPr marL="179182" indent="-179182">
              <a:buFont typeface="Arial" panose="020B0604020202020204" pitchFamily="34" charset="0"/>
              <a:buChar char="•"/>
            </a:pPr>
            <a:r>
              <a:rPr lang="en-US" dirty="0"/>
              <a:t>Read the ABC Volunteer Guide</a:t>
            </a:r>
          </a:p>
          <a:p>
            <a:endParaRPr lang="en-US" dirty="0"/>
          </a:p>
          <a:p>
            <a:r>
              <a:rPr lang="en-US" b="1" dirty="0"/>
              <a:t>ABC Lead Support </a:t>
            </a:r>
          </a:p>
          <a:p>
            <a:pPr marL="181243" indent="-181243">
              <a:buFont typeface="Arial" panose="020B0604020202020204" pitchFamily="34" charset="0"/>
              <a:buChar char="•"/>
            </a:pPr>
            <a:r>
              <a:rPr lang="en-US" dirty="0"/>
              <a:t>Read the ABC Lead and Volunteer Guides</a:t>
            </a:r>
          </a:p>
          <a:p>
            <a:pPr marL="181243" indent="-181243">
              <a:buFont typeface="Arial" panose="020B0604020202020204" pitchFamily="34" charset="0"/>
              <a:buChar char="•"/>
            </a:pPr>
            <a:r>
              <a:rPr lang="en-US" dirty="0"/>
              <a:t>Attend or watch trainings</a:t>
            </a:r>
          </a:p>
          <a:p>
            <a:pPr marL="181243" indent="-181243">
              <a:buFont typeface="Arial" panose="020B0604020202020204" pitchFamily="34" charset="0"/>
              <a:buChar char="•"/>
            </a:pPr>
            <a:r>
              <a:rPr lang="en-US" dirty="0"/>
              <a:t>Attend coffee collaborations for in-person</a:t>
            </a:r>
          </a:p>
          <a:p>
            <a:pPr marL="181243" indent="-181243">
              <a:buFont typeface="Arial" panose="020B0604020202020204" pitchFamily="34" charset="0"/>
              <a:buChar char="•"/>
            </a:pPr>
            <a:r>
              <a:rPr lang="en-US" dirty="0"/>
              <a:t>Arrange for one on one coaching</a:t>
            </a:r>
          </a:p>
          <a:p>
            <a:pPr marL="181243" indent="-181243">
              <a:buFont typeface="Arial" panose="020B0604020202020204" pitchFamily="34" charset="0"/>
              <a:buChar char="•"/>
            </a:pPr>
            <a:r>
              <a:rPr lang="en-US" dirty="0"/>
              <a:t>Ask volunteers for help with leadership roles</a:t>
            </a:r>
          </a:p>
          <a:p>
            <a:endParaRPr lang="en-US" dirty="0"/>
          </a:p>
          <a:p>
            <a:r>
              <a:rPr lang="en-US" b="1" dirty="0"/>
              <a:t>Top 3 Action Items for September</a:t>
            </a:r>
          </a:p>
          <a:p>
            <a:pPr marL="238910" indent="-238910">
              <a:buFont typeface="+mj-lt"/>
              <a:buAutoNum type="arabicPeriod"/>
            </a:pPr>
            <a:r>
              <a:rPr lang="en-US" dirty="0"/>
              <a:t>Recruitment</a:t>
            </a:r>
          </a:p>
          <a:p>
            <a:pPr marL="238910" indent="-238910">
              <a:buFont typeface="+mj-lt"/>
              <a:buAutoNum type="arabicPeriod"/>
            </a:pPr>
            <a:r>
              <a:rPr lang="en-US" dirty="0"/>
              <a:t>Set School Trainings </a:t>
            </a:r>
          </a:p>
          <a:p>
            <a:pPr marL="238910" indent="-238910">
              <a:buFont typeface="+mj-lt"/>
              <a:buAutoNum type="arabicPeriod"/>
            </a:pPr>
            <a:r>
              <a:rPr lang="en-US" dirty="0"/>
              <a:t>Update Volunteer List in Better Impact</a:t>
            </a:r>
          </a:p>
          <a:p>
            <a:endParaRPr lang="en-US" sz="1000" dirty="0"/>
          </a:p>
        </p:txBody>
      </p:sp>
      <p:sp>
        <p:nvSpPr>
          <p:cNvPr id="4" name="Slide Number Placeholder 3"/>
          <p:cNvSpPr>
            <a:spLocks noGrp="1"/>
          </p:cNvSpPr>
          <p:nvPr>
            <p:ph type="sldNum" sz="quarter" idx="10"/>
          </p:nvPr>
        </p:nvSpPr>
        <p:spPr/>
        <p:txBody>
          <a:bodyPr/>
          <a:lstStyle/>
          <a:p>
            <a:pPr>
              <a:defRPr/>
            </a:pPr>
            <a:fld id="{F50C3D00-B2F6-4D83-A049-FE51B6E62AD3}" type="slidenum">
              <a:rPr lang="en-US" smtClean="0"/>
              <a:pPr>
                <a:defRPr/>
              </a:pPr>
              <a:t>29</a:t>
            </a:fld>
            <a:endParaRPr lang="en-US" dirty="0"/>
          </a:p>
        </p:txBody>
      </p:sp>
    </p:spTree>
    <p:extLst>
      <p:ext uri="{BB962C8B-B14F-4D97-AF65-F5344CB8AC3E}">
        <p14:creationId xmlns:p14="http://schemas.microsoft.com/office/powerpoint/2010/main" val="861546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26602" y="4640405"/>
            <a:ext cx="5646305" cy="4591798"/>
          </a:xfrm>
        </p:spPr>
        <p:txBody>
          <a:bodyPr/>
          <a:lstStyle/>
          <a:p>
            <a:r>
              <a:rPr lang="en-US" sz="1100" dirty="0">
                <a:latin typeface="Verdana" panose="020B0604030504040204" pitchFamily="34" charset="0"/>
                <a:ea typeface="Verdana" panose="020B0604030504040204" pitchFamily="34" charset="0"/>
              </a:rPr>
              <a:t>Refer to </a:t>
            </a:r>
            <a:r>
              <a:rPr lang="en-US" sz="1100" b="1" dirty="0">
                <a:latin typeface="Verdana" panose="020B0604030504040204" pitchFamily="34" charset="0"/>
                <a:ea typeface="Verdana" panose="020B0604030504040204" pitchFamily="34" charset="0"/>
              </a:rPr>
              <a:t>Lead Guide, </a:t>
            </a:r>
            <a:r>
              <a:rPr lang="en-US" sz="1100" dirty="0">
                <a:latin typeface="Verdana" panose="020B0604030504040204" pitchFamily="34" charset="0"/>
                <a:ea typeface="Verdana" panose="020B0604030504040204" pitchFamily="34" charset="0"/>
              </a:rPr>
              <a:t>Empathy, pages 7-8</a:t>
            </a:r>
          </a:p>
          <a:p>
            <a:r>
              <a:rPr lang="en-US" sz="1100" dirty="0">
                <a:latin typeface="Verdana" panose="020B0604030504040204" pitchFamily="34" charset="0"/>
                <a:ea typeface="Calibri" panose="020F0502020204030204" pitchFamily="34" charset="0"/>
                <a:cs typeface="Arial" panose="020B0604020202020204" pitchFamily="34" charset="0"/>
              </a:rPr>
              <a:t>Empathy is the ability to understand and share the feelings, perspectives, and experiences of others.</a:t>
            </a:r>
            <a:r>
              <a:rPr lang="en-US" sz="1100" b="1" dirty="0">
                <a:latin typeface="Verdana" panose="020B0604030504040204" pitchFamily="34" charset="0"/>
                <a:ea typeface="Calibri" panose="020F0502020204030204" pitchFamily="34" charset="0"/>
              </a:rPr>
              <a:t> </a:t>
            </a:r>
            <a:r>
              <a:rPr lang="en-US" sz="1100" dirty="0">
                <a:latin typeface="Verdana" panose="020B0604030504040204" pitchFamily="34" charset="0"/>
                <a:ea typeface="Calibri" panose="020F0502020204030204" pitchFamily="34" charset="0"/>
                <a:cs typeface="Verdana" panose="020B0604030504040204" pitchFamily="34" charset="0"/>
              </a:rPr>
              <a:t>It’s important that we guide children in understanding and caring for people who are different from them and who may be facing challenges very different from their own challenges. Empathy builds healthy relationships, promotes social connections, and fosters community.</a:t>
            </a:r>
            <a:endParaRPr lang="en-US" sz="1100" dirty="0">
              <a:latin typeface="Times New Roman" panose="02020603050405020304" pitchFamily="18" charset="0"/>
              <a:ea typeface="Calibri" panose="020F0502020204030204" pitchFamily="34" charset="0"/>
            </a:endParaRPr>
          </a:p>
          <a:p>
            <a:pPr>
              <a:lnSpc>
                <a:spcPct val="115000"/>
              </a:lnSpc>
              <a:spcBef>
                <a:spcPts val="0"/>
              </a:spcBef>
              <a:defRPr b="1">
                <a:solidFill>
                  <a:srgbClr val="0070C0"/>
                </a:solidFill>
              </a:defRPr>
            </a:pPr>
            <a:endParaRPr lang="en-US" dirty="0">
              <a:latin typeface="Verdana" panose="020B0604030504040204" pitchFamily="34" charset="0"/>
              <a:ea typeface="Verdana" panose="020B0604030504040204" pitchFamily="34" charset="0"/>
            </a:endParaRPr>
          </a:p>
          <a:p>
            <a:pPr>
              <a:lnSpc>
                <a:spcPct val="115000"/>
              </a:lnSpc>
              <a:spcBef>
                <a:spcPts val="0"/>
              </a:spcBef>
              <a:defRPr b="1">
                <a:solidFill>
                  <a:srgbClr val="0070C0"/>
                </a:solidFill>
              </a:defRPr>
            </a:pPr>
            <a:r>
              <a:rPr lang="en-US" dirty="0">
                <a:latin typeface="Verdana" panose="020B0604030504040204" pitchFamily="34" charset="0"/>
                <a:ea typeface="Verdana" panose="020B0604030504040204" pitchFamily="34" charset="0"/>
              </a:rPr>
              <a:t>Empathy Skills</a:t>
            </a:r>
          </a:p>
          <a:p>
            <a:pPr marL="811382" lvl="1" indent="-312070">
              <a:lnSpc>
                <a:spcPct val="115000"/>
              </a:lnSpc>
              <a:spcBef>
                <a:spcPts val="0"/>
              </a:spcBef>
              <a:spcAft>
                <a:spcPts val="0"/>
              </a:spcAft>
              <a:buFont typeface="Courier New" panose="02070309020205020404" pitchFamily="49" charset="0"/>
              <a:buChar char="o"/>
              <a:tabLst>
                <a:tab pos="748969" algn="l"/>
              </a:tabLst>
            </a:pPr>
            <a:r>
              <a:rPr lang="en-US" dirty="0">
                <a:latin typeface="Verdana" panose="020B0604030504040204" pitchFamily="34" charset="0"/>
                <a:ea typeface="Calibri" panose="020F0502020204030204" pitchFamily="34" charset="0"/>
                <a:cs typeface="Times New Roman" panose="02020603050405020304" pitchFamily="18" charset="0"/>
              </a:rPr>
              <a:t>Read the definition out loud.</a:t>
            </a:r>
            <a:endParaRPr lang="en-US" dirty="0">
              <a:effectLst/>
              <a:latin typeface="Verdana" panose="020B0604030504040204" pitchFamily="34" charset="0"/>
              <a:ea typeface="Calibri" panose="020F0502020204030204" pitchFamily="34" charset="0"/>
              <a:cs typeface="Times New Roman" panose="02020603050405020304" pitchFamily="18" charset="0"/>
            </a:endParaRPr>
          </a:p>
          <a:p>
            <a:pPr marL="811382" lvl="1" indent="-312070">
              <a:lnSpc>
                <a:spcPct val="115000"/>
              </a:lnSpc>
              <a:spcBef>
                <a:spcPts val="0"/>
              </a:spcBef>
              <a:spcAft>
                <a:spcPts val="0"/>
              </a:spcAft>
              <a:buFont typeface="Courier New" panose="02070309020205020404" pitchFamily="49" charset="0"/>
              <a:buChar char="o"/>
              <a:tabLst>
                <a:tab pos="748969" algn="l"/>
              </a:tabLst>
            </a:pPr>
            <a:r>
              <a:rPr lang="en-US" dirty="0">
                <a:latin typeface="Verdana" panose="020B0604030504040204" pitchFamily="34" charset="0"/>
                <a:ea typeface="Calibri" panose="020F0502020204030204" pitchFamily="34" charset="0"/>
                <a:cs typeface="Times New Roman" panose="02020603050405020304" pitchFamily="18" charset="0"/>
              </a:rPr>
              <a:t>What does it look, feel, and sound like?</a:t>
            </a:r>
          </a:p>
          <a:p>
            <a:pPr marL="811382" lvl="1" indent="-312070">
              <a:lnSpc>
                <a:spcPct val="115000"/>
              </a:lnSpc>
              <a:spcBef>
                <a:spcPts val="0"/>
              </a:spcBef>
              <a:spcAft>
                <a:spcPts val="0"/>
              </a:spcAft>
              <a:buFont typeface="Courier New" panose="02070309020205020404" pitchFamily="49" charset="0"/>
              <a:buChar char="o"/>
              <a:tabLst>
                <a:tab pos="748969" algn="l"/>
              </a:tabLst>
            </a:pPr>
            <a:r>
              <a:rPr lang="en-US" dirty="0">
                <a:latin typeface="Verdana" panose="020B0604030504040204" pitchFamily="34" charset="0"/>
                <a:ea typeface="Calibri" panose="020F0502020204030204" pitchFamily="34" charset="0"/>
                <a:cs typeface="Times New Roman" panose="02020603050405020304" pitchFamily="18" charset="0"/>
              </a:rPr>
              <a:t>Brainstorm ideas on chart paper.</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spcAft>
                <a:spcPts val="0"/>
              </a:spcAft>
            </a:pPr>
            <a:r>
              <a:rPr lang="en-US" b="1" dirty="0">
                <a:solidFill>
                  <a:srgbClr val="0060AF"/>
                </a:solidFill>
                <a:latin typeface="Verdana" panose="020B0604030504040204" pitchFamily="34" charset="0"/>
                <a:ea typeface="Verdana" panose="020B0604030504040204" pitchFamily="34" charset="0"/>
              </a:rPr>
              <a:t>Focus on These Empathy Skills</a:t>
            </a:r>
          </a:p>
          <a:p>
            <a:pPr marL="811382" lvl="1" indent="-312070">
              <a:lnSpc>
                <a:spcPct val="115000"/>
              </a:lnSpc>
              <a:spcBef>
                <a:spcPts val="0"/>
              </a:spcBef>
              <a:spcAft>
                <a:spcPts val="0"/>
              </a:spcAft>
              <a:buFont typeface="Courier New" panose="02070309020205020404" pitchFamily="49" charset="0"/>
              <a:buChar char="o"/>
              <a:tabLst>
                <a:tab pos="748969" algn="l"/>
              </a:tabLst>
            </a:pPr>
            <a:r>
              <a:rPr lang="en-US" dirty="0">
                <a:effectLst/>
                <a:latin typeface="Verdana" panose="020B0604030504040204" pitchFamily="34" charset="0"/>
                <a:ea typeface="Calibri" panose="020F0502020204030204" pitchFamily="34" charset="0"/>
                <a:cs typeface="Times New Roman" panose="02020603050405020304" pitchFamily="18" charset="0"/>
              </a:rPr>
              <a:t>Use </a:t>
            </a:r>
            <a:r>
              <a:rPr lang="en-US" i="1" dirty="0">
                <a:effectLst/>
                <a:latin typeface="Verdana" panose="020B0604030504040204" pitchFamily="34" charset="0"/>
                <a:ea typeface="Calibri" panose="020F0502020204030204" pitchFamily="34" charset="0"/>
                <a:cs typeface="Times New Roman" panose="02020603050405020304" pitchFamily="18" charset="0"/>
              </a:rPr>
              <a:t>friendship boosters like PEGS.</a:t>
            </a:r>
          </a:p>
          <a:p>
            <a:pPr marL="811382" lvl="1" indent="-312070">
              <a:lnSpc>
                <a:spcPct val="115000"/>
              </a:lnSpc>
              <a:spcBef>
                <a:spcPts val="0"/>
              </a:spcBef>
              <a:spcAft>
                <a:spcPts val="0"/>
              </a:spcAft>
              <a:buFont typeface="Courier New" panose="02070309020205020404" pitchFamily="49" charset="0"/>
              <a:buChar char="o"/>
              <a:tabLst>
                <a:tab pos="748969" algn="l"/>
              </a:tabLst>
            </a:pPr>
            <a:r>
              <a:rPr lang="en-US" dirty="0">
                <a:latin typeface="Verdana" panose="020B0604030504040204" pitchFamily="34" charset="0"/>
                <a:ea typeface="Calibri" panose="020F0502020204030204" pitchFamily="34" charset="0"/>
                <a:cs typeface="Times New Roman" panose="02020603050405020304" pitchFamily="18" charset="0"/>
              </a:rPr>
              <a:t>Smile.</a:t>
            </a:r>
          </a:p>
          <a:p>
            <a:pPr marL="811382" lvl="1" indent="-312070">
              <a:lnSpc>
                <a:spcPct val="115000"/>
              </a:lnSpc>
              <a:spcBef>
                <a:spcPts val="0"/>
              </a:spcBef>
              <a:spcAft>
                <a:spcPts val="0"/>
              </a:spcAft>
              <a:buFont typeface="Courier New" panose="02070309020205020404" pitchFamily="49" charset="0"/>
              <a:buChar char="o"/>
              <a:tabLst>
                <a:tab pos="748969" algn="l"/>
              </a:tabLst>
            </a:pPr>
            <a:r>
              <a:rPr lang="en-US" dirty="0">
                <a:effectLst/>
                <a:latin typeface="Verdana" panose="020B0604030504040204" pitchFamily="34" charset="0"/>
                <a:ea typeface="Calibri" panose="020F0502020204030204" pitchFamily="34" charset="0"/>
                <a:cs typeface="Times New Roman" panose="02020603050405020304" pitchFamily="18" charset="0"/>
              </a:rPr>
              <a:t>Ask other</a:t>
            </a:r>
            <a:r>
              <a:rPr lang="en-US" dirty="0">
                <a:latin typeface="Verdana" panose="020B0604030504040204" pitchFamily="34" charset="0"/>
                <a:ea typeface="Calibri" panose="020F0502020204030204" pitchFamily="34" charset="0"/>
                <a:cs typeface="Times New Roman" panose="02020603050405020304" pitchFamily="18" charset="0"/>
              </a:rPr>
              <a:t>s </a:t>
            </a:r>
            <a:r>
              <a:rPr lang="en-US" i="1" dirty="0">
                <a:latin typeface="Verdana" panose="020B0604030504040204" pitchFamily="34" charset="0"/>
                <a:ea typeface="Calibri" panose="020F0502020204030204" pitchFamily="34" charset="0"/>
                <a:cs typeface="Times New Roman" panose="02020603050405020304" pitchFamily="18" charset="0"/>
              </a:rPr>
              <a:t>to join in and play.</a:t>
            </a:r>
            <a:r>
              <a:rPr lang="en-US" i="1" dirty="0">
                <a:effectLst/>
                <a:latin typeface="Verdana" panose="020B0604030504040204" pitchFamily="34" charset="0"/>
                <a:ea typeface="Calibri" panose="020F0502020204030204" pitchFamily="34" charset="0"/>
                <a:cs typeface="Times New Roman" panose="02020603050405020304" pitchFamily="18" charset="0"/>
              </a:rPr>
              <a:t> </a:t>
            </a:r>
            <a:endParaRPr lang="en-US" i="1" dirty="0">
              <a:effectLst/>
              <a:latin typeface="Calibri" panose="020F0502020204030204" pitchFamily="34" charset="0"/>
              <a:ea typeface="Calibri" panose="020F0502020204030204" pitchFamily="34" charset="0"/>
              <a:cs typeface="Times New Roman" panose="02020603050405020304" pitchFamily="18" charset="0"/>
            </a:endParaRPr>
          </a:p>
          <a:p>
            <a:pPr marL="811382" lvl="1" indent="-312070">
              <a:lnSpc>
                <a:spcPct val="115000"/>
              </a:lnSpc>
              <a:spcBef>
                <a:spcPts val="0"/>
              </a:spcBef>
              <a:spcAft>
                <a:spcPts val="0"/>
              </a:spcAft>
              <a:buFont typeface="Courier New" panose="02070309020205020404" pitchFamily="49" charset="0"/>
              <a:buChar char="o"/>
              <a:tabLst>
                <a:tab pos="748969" algn="l"/>
              </a:tabLst>
            </a:pPr>
            <a:r>
              <a:rPr lang="en-US" dirty="0">
                <a:effectLst/>
                <a:latin typeface="Verdana" panose="020B0604030504040204" pitchFamily="34" charset="0"/>
                <a:ea typeface="Calibri" panose="020F0502020204030204" pitchFamily="34" charset="0"/>
                <a:cs typeface="Times New Roman" panose="02020603050405020304" pitchFamily="18" charset="0"/>
              </a:rPr>
              <a:t>Learn and pronounce names correctly.</a:t>
            </a:r>
            <a:endParaRPr lang="en-US"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pPr>
            <a:endParaRPr lang="en-US" sz="1100" b="1" dirty="0">
              <a:latin typeface="Verdana" panose="020B0604030504040204" pitchFamily="34" charset="0"/>
              <a:ea typeface="Verdana" panose="020B0604030504040204" pitchFamily="34" charset="0"/>
            </a:endParaRPr>
          </a:p>
          <a:p>
            <a:pPr>
              <a:spcBef>
                <a:spcPts val="0"/>
              </a:spcBef>
            </a:pPr>
            <a:r>
              <a:rPr lang="en-US" sz="1100" b="1" dirty="0">
                <a:solidFill>
                  <a:srgbClr val="0060AF"/>
                </a:solidFill>
                <a:latin typeface="Verdana" panose="020B0604030504040204" pitchFamily="34" charset="0"/>
                <a:ea typeface="Verdana" panose="020B0604030504040204" pitchFamily="34" charset="0"/>
              </a:rPr>
              <a:t>How to help students become Empathy Ambassadors:</a:t>
            </a:r>
            <a:endParaRPr lang="en-US" sz="11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811382" lvl="1" indent="-312070">
              <a:lnSpc>
                <a:spcPct val="115000"/>
              </a:lnSpc>
              <a:spcBef>
                <a:spcPts val="0"/>
              </a:spcBef>
              <a:spcAft>
                <a:spcPts val="0"/>
              </a:spcAft>
              <a:buFont typeface="Courier New" panose="02070309020205020404" pitchFamily="49" charset="0"/>
              <a:buChar char="o"/>
              <a:tabLst>
                <a:tab pos="748969" algn="l"/>
              </a:tabLst>
            </a:pPr>
            <a:r>
              <a:rPr lang="en-US" sz="1100" dirty="0">
                <a:latin typeface="Verdana" panose="020B0604030504040204" pitchFamily="34" charset="0"/>
                <a:ea typeface="Calibri" panose="020F0502020204030204" pitchFamily="34" charset="0"/>
                <a:cs typeface="Times New Roman" panose="02020603050405020304" pitchFamily="18" charset="0"/>
              </a:rPr>
              <a:t>Role model these skills.</a:t>
            </a:r>
          </a:p>
          <a:p>
            <a:pPr marL="811382" lvl="1" indent="-312070">
              <a:lnSpc>
                <a:spcPct val="115000"/>
              </a:lnSpc>
              <a:spcBef>
                <a:spcPts val="0"/>
              </a:spcBef>
              <a:spcAft>
                <a:spcPts val="0"/>
              </a:spcAft>
              <a:buFont typeface="Courier New" panose="02070309020205020404" pitchFamily="49" charset="0"/>
              <a:buChar char="o"/>
              <a:tabLst>
                <a:tab pos="748969" algn="l"/>
              </a:tabLst>
            </a:pPr>
            <a:r>
              <a:rPr lang="en-US" sz="1100" dirty="0">
                <a:latin typeface="Verdana" panose="020B0604030504040204" pitchFamily="34" charset="0"/>
                <a:ea typeface="Calibri" panose="020F0502020204030204" pitchFamily="34" charset="0"/>
                <a:cs typeface="Times New Roman" panose="02020603050405020304" pitchFamily="18" charset="0"/>
              </a:rPr>
              <a:t>Role play how to ask others to </a:t>
            </a:r>
            <a:r>
              <a:rPr lang="en-US" sz="1100" i="1" dirty="0">
                <a:latin typeface="Verdana" panose="020B0604030504040204" pitchFamily="34" charset="0"/>
                <a:ea typeface="Calibri" panose="020F0502020204030204" pitchFamily="34" charset="0"/>
                <a:cs typeface="Times New Roman" panose="02020603050405020304" pitchFamily="18" charset="0"/>
              </a:rPr>
              <a:t>join in and play. </a:t>
            </a:r>
            <a:endParaRPr lang="en-US" sz="1100" i="1" dirty="0">
              <a:latin typeface="Calibri" panose="020F0502020204030204" pitchFamily="34" charset="0"/>
              <a:ea typeface="Calibri" panose="020F0502020204030204" pitchFamily="34" charset="0"/>
              <a:cs typeface="Times New Roman" panose="02020603050405020304" pitchFamily="18" charset="0"/>
            </a:endParaRPr>
          </a:p>
          <a:p>
            <a:endParaRPr lang="en-US" sz="1100" b="1" dirty="0">
              <a:latin typeface="Verdana" panose="020B0604030504040204" pitchFamily="34" charset="0"/>
              <a:ea typeface="Verdana" panose="020B0604030504040204" pitchFamily="34" charset="0"/>
            </a:endParaRPr>
          </a:p>
          <a:p>
            <a:pPr>
              <a:spcBef>
                <a:spcPts val="0"/>
              </a:spcBef>
            </a:pPr>
            <a:endParaRPr lang="en-US" sz="1100" dirty="0">
              <a:latin typeface="Verdana" panose="020B0604030504040204" pitchFamily="34" charset="0"/>
              <a:ea typeface="Verdana" panose="020B0604030504040204" pitchFamily="34" charset="0"/>
            </a:endParaRPr>
          </a:p>
          <a:p>
            <a:pPr>
              <a:spcBef>
                <a:spcPts val="0"/>
              </a:spcBef>
            </a:pPr>
            <a:endParaRPr lang="en-US" sz="1100" dirty="0">
              <a:latin typeface="Verdana" panose="020B0604030504040204" pitchFamily="34" charset="0"/>
              <a:ea typeface="Verdana" panose="020B0604030504040204" pitchFamily="34" charset="0"/>
            </a:endParaRPr>
          </a:p>
          <a:p>
            <a:endParaRPr lang="en-US" sz="1100" dirty="0"/>
          </a:p>
          <a:p>
            <a:endParaRPr lang="en-US" sz="1100" u="sng" dirty="0"/>
          </a:p>
        </p:txBody>
      </p:sp>
      <p:sp>
        <p:nvSpPr>
          <p:cNvPr id="4" name="Slide Number Placeholder 3"/>
          <p:cNvSpPr>
            <a:spLocks noGrp="1"/>
          </p:cNvSpPr>
          <p:nvPr>
            <p:ph type="sldNum" sz="quarter" idx="10"/>
          </p:nvPr>
        </p:nvSpPr>
        <p:spPr/>
        <p:txBody>
          <a:bodyPr/>
          <a:lstStyle/>
          <a:p>
            <a:pPr defTabSz="955639">
              <a:defRPr/>
            </a:pPr>
            <a:fld id="{F50C3D00-B2F6-4D83-A049-FE51B6E62AD3}" type="slidenum">
              <a:rPr lang="en-US" sz="1400">
                <a:solidFill>
                  <a:srgbClr val="000000"/>
                </a:solidFill>
              </a:rPr>
              <a:pPr defTabSz="955639">
                <a:defRPr/>
              </a:pPr>
              <a:t>3</a:t>
            </a:fld>
            <a:endParaRPr lang="en-US" sz="1400">
              <a:solidFill>
                <a:srgbClr val="000000"/>
              </a:solidFill>
            </a:endParaRPr>
          </a:p>
        </p:txBody>
      </p:sp>
    </p:spTree>
    <p:extLst>
      <p:ext uri="{BB962C8B-B14F-4D97-AF65-F5344CB8AC3E}">
        <p14:creationId xmlns:p14="http://schemas.microsoft.com/office/powerpoint/2010/main" val="1463860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26602" y="4740862"/>
            <a:ext cx="5646305" cy="3741881"/>
          </a:xfrm>
        </p:spPr>
        <p:txBody>
          <a:bodyPr/>
          <a:lstStyle/>
          <a:p>
            <a:r>
              <a:rPr lang="en-US" dirty="0"/>
              <a:t>ABC</a:t>
            </a:r>
            <a:r>
              <a:rPr lang="en-US" baseline="0" dirty="0"/>
              <a:t> </a:t>
            </a:r>
            <a:r>
              <a:rPr lang="en-US" dirty="0"/>
              <a:t>lessons build relationships in youth and adults. This month, we focus on </a:t>
            </a:r>
            <a:r>
              <a:rPr lang="en-US" sz="1100" dirty="0">
                <a:latin typeface="Verdana" panose="020B0604030504040204" pitchFamily="34" charset="0"/>
                <a:ea typeface="Calibri" panose="020F0502020204030204" pitchFamily="34" charset="0"/>
              </a:rPr>
              <a:t>relational bullying behaviors. People who are different are often targeted and made to feel excluded. Taking the time to get to know </a:t>
            </a:r>
            <a:r>
              <a:rPr lang="en-US" sz="1100" dirty="0">
                <a:latin typeface="Arial" panose="020B0604020202020204" pitchFamily="34" charset="0"/>
                <a:ea typeface="Calibri" panose="020F0502020204030204" pitchFamily="34" charset="0"/>
              </a:rPr>
              <a:t>​</a:t>
            </a:r>
            <a:r>
              <a:rPr lang="en-US" sz="1100" dirty="0">
                <a:latin typeface="Verdana" panose="020B0604030504040204" pitchFamily="34" charset="0"/>
                <a:ea typeface="Calibri" panose="020F0502020204030204" pitchFamily="34" charset="0"/>
              </a:rPr>
              <a:t>and </a:t>
            </a:r>
            <a:r>
              <a:rPr lang="en-US" sz="1100" dirty="0">
                <a:latin typeface="Arial" panose="020B0604020202020204" pitchFamily="34" charset="0"/>
                <a:ea typeface="Calibri" panose="020F0502020204030204" pitchFamily="34" charset="0"/>
              </a:rPr>
              <a:t>​</a:t>
            </a:r>
            <a:r>
              <a:rPr lang="en-US" sz="1100" dirty="0">
                <a:latin typeface="Verdana" panose="020B0604030504040204" pitchFamily="34" charset="0"/>
                <a:ea typeface="Calibri" panose="020F0502020204030204" pitchFamily="34" charset="0"/>
              </a:rPr>
              <a:t>value</a:t>
            </a:r>
            <a:r>
              <a:rPr lang="en-US" sz="1100" dirty="0">
                <a:latin typeface="Verdana" panose="020B0604030504040204" pitchFamily="34" charset="0"/>
                <a:ea typeface="Calibri" panose="020F0502020204030204" pitchFamily="34" charset="0"/>
                <a:cs typeface="Verdana" panose="020B0604030504040204" pitchFamily="34" charset="0"/>
              </a:rPr>
              <a:t> </a:t>
            </a:r>
            <a:r>
              <a:rPr lang="en-US" sz="1100" dirty="0">
                <a:latin typeface="Verdana" panose="020B0604030504040204" pitchFamily="34" charset="0"/>
                <a:ea typeface="Calibri" panose="020F0502020204030204" pitchFamily="34" charset="0"/>
              </a:rPr>
              <a:t>another person allows one to appreciate the </a:t>
            </a:r>
            <a:r>
              <a:rPr lang="en-US" sz="1100" dirty="0">
                <a:latin typeface="Arial" panose="020B0604020202020204" pitchFamily="34" charset="0"/>
                <a:ea typeface="Calibri" panose="020F0502020204030204" pitchFamily="34" charset="0"/>
              </a:rPr>
              <a:t>​</a:t>
            </a:r>
            <a:r>
              <a:rPr lang="en-US" sz="1100" dirty="0">
                <a:latin typeface="Verdana" panose="020B0604030504040204" pitchFamily="34" charset="0"/>
                <a:ea typeface="Calibri" panose="020F0502020204030204" pitchFamily="34" charset="0"/>
              </a:rPr>
              <a:t>uniqueness of an individual's personality.</a:t>
            </a:r>
            <a:endParaRPr lang="en-US" sz="1100" dirty="0">
              <a:latin typeface="Calibri" panose="020F0502020204030204" pitchFamily="34" charset="0"/>
              <a:ea typeface="Calibri" panose="020F0502020204030204" pitchFamily="34" charset="0"/>
            </a:endParaRPr>
          </a:p>
          <a:p>
            <a:pPr defTabSz="966630">
              <a:defRPr/>
            </a:pPr>
            <a:r>
              <a:rPr lang="en-US" sz="1100" b="1" dirty="0">
                <a:latin typeface="Verdana" panose="020B0604030504040204" pitchFamily="34" charset="0"/>
                <a:ea typeface="Calibri" panose="020F0502020204030204" pitchFamily="34" charset="0"/>
              </a:rPr>
              <a:t> R</a:t>
            </a:r>
            <a:r>
              <a:rPr lang="en-US" sz="1100" b="1" dirty="0"/>
              <a:t>emind your volunteers that they:</a:t>
            </a:r>
          </a:p>
          <a:p>
            <a:pPr marL="179182" indent="-179182" defTabSz="966630">
              <a:buFont typeface="Arial" panose="020B0604020202020204" pitchFamily="34" charset="0"/>
              <a:buChar char="•"/>
              <a:defRPr/>
            </a:pPr>
            <a:r>
              <a:rPr lang="en-US" sz="1100" b="1" dirty="0"/>
              <a:t>Build Asset #15: </a:t>
            </a:r>
            <a:r>
              <a:rPr lang="en-US" sz="1100" dirty="0"/>
              <a:t>Positive Peer Influence, by helping youth identify friendship skills.</a:t>
            </a:r>
          </a:p>
          <a:p>
            <a:pPr marL="179182" indent="-179182" defTabSz="966630">
              <a:buFont typeface="Arial" panose="020B0604020202020204" pitchFamily="34" charset="0"/>
              <a:buChar char="•"/>
              <a:defRPr/>
            </a:pPr>
            <a:r>
              <a:rPr lang="en-US" sz="1100" b="1" dirty="0"/>
              <a:t>Build the Positive Values Assets</a:t>
            </a:r>
            <a:r>
              <a:rPr lang="en-US" sz="1100" dirty="0"/>
              <a:t>, by identifying the </a:t>
            </a:r>
            <a:r>
              <a:rPr lang="en-US" sz="1100" i="1" dirty="0" err="1"/>
              <a:t>UPstander</a:t>
            </a:r>
            <a:r>
              <a:rPr lang="en-US" sz="1100" dirty="0"/>
              <a:t> actions that help make school feel like a safe, caring place where everyone belongs.</a:t>
            </a:r>
          </a:p>
          <a:p>
            <a:pPr marL="179182" indent="-179182" defTabSz="966630">
              <a:buFont typeface="Arial" panose="020B0604020202020204" pitchFamily="34" charset="0"/>
              <a:buChar char="•"/>
              <a:defRPr/>
            </a:pPr>
            <a:r>
              <a:rPr lang="en-US" sz="1100" b="1" dirty="0"/>
              <a:t>Build Asset #3</a:t>
            </a:r>
            <a:r>
              <a:rPr lang="en-US" sz="1100" dirty="0"/>
              <a:t>, they are creating non-parent caring adult relationships by connecting with youth in your monthly reading.</a:t>
            </a:r>
          </a:p>
          <a:p>
            <a:pPr marL="179182" indent="-179182" defTabSz="966630">
              <a:buFont typeface="Arial" panose="020B0604020202020204" pitchFamily="34" charset="0"/>
              <a:buChar char="•"/>
              <a:defRPr/>
            </a:pPr>
            <a:r>
              <a:rPr lang="en-US" sz="1100" b="1" dirty="0"/>
              <a:t>Build Asset #33 </a:t>
            </a:r>
            <a:r>
              <a:rPr lang="en-US" sz="1100" dirty="0"/>
              <a:t>Interpersonal Competence</a:t>
            </a:r>
          </a:p>
          <a:p>
            <a:pPr defTabSz="966630">
              <a:defRPr/>
            </a:pPr>
            <a:r>
              <a:rPr lang="en-US" sz="1100" dirty="0"/>
              <a:t>To learn more about how empathy develops in children, watch this video:   </a:t>
            </a:r>
            <a:r>
              <a:rPr lang="en-US" sz="1300" dirty="0"/>
              <a:t>When Do Kids Develop Empathy?-Hank Green</a:t>
            </a:r>
          </a:p>
          <a:p>
            <a:pPr fontAlgn="base"/>
            <a:r>
              <a:rPr lang="en-US" sz="1300" u="sng" dirty="0">
                <a:hlinkClick r:id="rId3"/>
              </a:rPr>
              <a:t>https://www.youtube.com/watch?v=GjJqlEusg1o</a:t>
            </a:r>
            <a:endParaRPr lang="en-US" sz="1300" dirty="0"/>
          </a:p>
          <a:p>
            <a:pPr defTabSz="966630">
              <a:defRPr/>
            </a:pPr>
            <a:endParaRPr lang="en-US" sz="1100" dirty="0"/>
          </a:p>
          <a:p>
            <a:pPr marL="179182" indent="-179182" defTabSz="966630">
              <a:buFont typeface="Arial" panose="020B0604020202020204" pitchFamily="34" charset="0"/>
              <a:buChar char="•"/>
              <a:defRPr/>
            </a:pPr>
            <a:endParaRPr lang="en-US" sz="1100" dirty="0"/>
          </a:p>
          <a:p>
            <a:pPr marL="179182" indent="-179182" defTabSz="966630">
              <a:buFont typeface="Arial" panose="020B0604020202020204" pitchFamily="34" charset="0"/>
              <a:buChar char="•"/>
              <a:defRPr/>
            </a:pPr>
            <a:endParaRPr lang="en-US" sz="1100" dirty="0"/>
          </a:p>
          <a:p>
            <a:pPr>
              <a:spcBef>
                <a:spcPts val="0"/>
              </a:spcBef>
              <a:spcAft>
                <a:spcPts val="0"/>
              </a:spcAft>
            </a:pPr>
            <a:endParaRPr lang="en-US" sz="1100" dirty="0">
              <a:latin typeface="Calibri" panose="020F0502020204030204" pitchFamily="34" charset="0"/>
              <a:ea typeface="Calibri" panose="020F0502020204030204" pitchFamily="34"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pPr defTabSz="955639">
              <a:defRPr/>
            </a:pPr>
            <a:fld id="{F50C3D00-B2F6-4D83-A049-FE51B6E62AD3}" type="slidenum">
              <a:rPr lang="en-US" sz="1400">
                <a:solidFill>
                  <a:srgbClr val="000000"/>
                </a:solidFill>
              </a:rPr>
              <a:pPr defTabSz="955639">
                <a:defRPr/>
              </a:pPr>
              <a:t>4</a:t>
            </a:fld>
            <a:endParaRPr lang="en-US" sz="1400">
              <a:solidFill>
                <a:srgbClr val="000000"/>
              </a:solidFill>
            </a:endParaRPr>
          </a:p>
        </p:txBody>
      </p:sp>
    </p:spTree>
    <p:extLst>
      <p:ext uri="{BB962C8B-B14F-4D97-AF65-F5344CB8AC3E}">
        <p14:creationId xmlns:p14="http://schemas.microsoft.com/office/powerpoint/2010/main" val="4199146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75361" y="4560571"/>
            <a:ext cx="5364480" cy="3600450"/>
          </a:xfrm>
        </p:spPr>
        <p:txBody>
          <a:bodyPr/>
          <a:lstStyle/>
          <a:p>
            <a:pPr>
              <a:spcBef>
                <a:spcPts val="0"/>
              </a:spcBef>
              <a:spcAft>
                <a:spcPts val="0"/>
              </a:spcAft>
            </a:pPr>
            <a:r>
              <a:rPr lang="en-US" sz="1100" dirty="0">
                <a:latin typeface="Verdana" panose="020B0604030504040204" pitchFamily="34" charset="0"/>
                <a:ea typeface="Calibri" panose="020F0502020204030204" pitchFamily="34" charset="0"/>
              </a:rPr>
              <a:t>Refer to </a:t>
            </a:r>
            <a:r>
              <a:rPr lang="en-US" sz="1100" b="1" dirty="0">
                <a:latin typeface="Verdana" panose="020B0604030504040204" pitchFamily="34" charset="0"/>
                <a:ea typeface="Calibri" panose="020F0502020204030204" pitchFamily="34" charset="0"/>
              </a:rPr>
              <a:t>Lesson Plan, </a:t>
            </a:r>
            <a:r>
              <a:rPr lang="en-US" sz="1100" dirty="0">
                <a:latin typeface="Verdana" panose="020B0604030504040204" pitchFamily="34" charset="0"/>
                <a:ea typeface="Calibri" panose="020F0502020204030204" pitchFamily="34" charset="0"/>
              </a:rPr>
              <a:t>Key Points, page 2</a:t>
            </a:r>
          </a:p>
          <a:p>
            <a:pPr>
              <a:spcBef>
                <a:spcPts val="0"/>
              </a:spcBef>
              <a:spcAft>
                <a:spcPts val="0"/>
              </a:spcAft>
            </a:pPr>
            <a:endParaRPr lang="en-US" sz="1100" dirty="0">
              <a:latin typeface="Verdana" panose="020B0604030504040204" pitchFamily="34" charset="0"/>
              <a:ea typeface="Calibri" panose="020F0502020204030204" pitchFamily="34" charset="0"/>
            </a:endParaRPr>
          </a:p>
          <a:p>
            <a:pPr>
              <a:spcBef>
                <a:spcPts val="0"/>
              </a:spcBef>
              <a:spcAft>
                <a:spcPts val="0"/>
              </a:spcAft>
            </a:pPr>
            <a:r>
              <a:rPr lang="en-US" sz="1100" dirty="0">
                <a:latin typeface="Verdana" panose="020B0604030504040204" pitchFamily="34" charset="0"/>
                <a:ea typeface="Calibri" panose="020F0502020204030204" pitchFamily="34" charset="0"/>
              </a:rPr>
              <a:t>By modeling appreciation for different types of people, caring adults can foster understanding, challenge stereotypes, promote equality, and encourage diverse and inclusive communities.</a:t>
            </a:r>
          </a:p>
          <a:p>
            <a:pPr>
              <a:spcBef>
                <a:spcPts val="0"/>
              </a:spcBef>
              <a:spcAft>
                <a:spcPts val="0"/>
              </a:spcAft>
            </a:pPr>
            <a:endParaRPr lang="en-US" sz="1100" dirty="0">
              <a:latin typeface="Verdana" panose="020B0604030504040204" pitchFamily="34" charset="0"/>
              <a:ea typeface="Calibri" panose="020F0502020204030204" pitchFamily="34" charset="0"/>
            </a:endParaRPr>
          </a:p>
          <a:p>
            <a:pPr>
              <a:spcBef>
                <a:spcPts val="0"/>
              </a:spcBef>
              <a:spcAft>
                <a:spcPts val="0"/>
              </a:spcAft>
            </a:pPr>
            <a:r>
              <a:rPr lang="en-US" sz="1100" dirty="0">
                <a:latin typeface="Verdana" panose="020B0604030504040204" pitchFamily="34" charset="0"/>
                <a:ea typeface="Calibri" panose="020F0502020204030204" pitchFamily="34" charset="0"/>
              </a:rPr>
              <a:t>Embracing and valuing differences leads to a more compassionate and inclusive society. This connection builds empathy.</a:t>
            </a:r>
            <a:endParaRPr lang="en-US" sz="1100" dirty="0"/>
          </a:p>
          <a:p>
            <a:pPr marL="179182" indent="-179182">
              <a:buFont typeface="Wingdings" charset="2"/>
              <a:buChar char="v"/>
            </a:pPr>
            <a:r>
              <a:rPr lang="en-US" sz="1100" dirty="0"/>
              <a:t>Empathy begins with the capacity to take another perspective, to walk in another’s shoes. It’s about perspective-taking and compassion.</a:t>
            </a:r>
          </a:p>
          <a:p>
            <a:pPr>
              <a:spcBef>
                <a:spcPts val="0"/>
              </a:spcBef>
              <a:spcAft>
                <a:spcPts val="0"/>
              </a:spcAft>
            </a:pPr>
            <a:endParaRPr lang="en-US" sz="1100" dirty="0"/>
          </a:p>
          <a:p>
            <a:r>
              <a:rPr lang="en-US" sz="1100" dirty="0"/>
              <a:t>You can also show one of these videos about empathy:</a:t>
            </a:r>
          </a:p>
          <a:p>
            <a:pPr fontAlgn="base"/>
            <a:r>
              <a:rPr lang="en-US" sz="1100" dirty="0"/>
              <a:t>Empathy Can Change the World</a:t>
            </a:r>
          </a:p>
          <a:p>
            <a:pPr fontAlgn="base"/>
            <a:r>
              <a:rPr lang="en-US" sz="1100" u="sng" dirty="0">
                <a:hlinkClick r:id="rId3"/>
              </a:rPr>
              <a:t>https://www.youtube.com/watch?v=aU3QfyqvHk8</a:t>
            </a:r>
            <a:endParaRPr lang="en-US" sz="1100" u="sng" dirty="0"/>
          </a:p>
          <a:p>
            <a:pPr fontAlgn="base"/>
            <a:br>
              <a:rPr lang="en-US" sz="1100" dirty="0"/>
            </a:br>
            <a:r>
              <a:rPr lang="en-US" sz="1100" dirty="0"/>
              <a:t>Building Empathy for Kids</a:t>
            </a:r>
          </a:p>
          <a:p>
            <a:pPr fontAlgn="base"/>
            <a:r>
              <a:rPr lang="en-US" sz="1100" u="sng" dirty="0">
                <a:hlinkClick r:id="rId4"/>
              </a:rPr>
              <a:t>https://www.youtube.com/watch?v=QVqZ4WgI9q8</a:t>
            </a:r>
            <a:endParaRPr lang="en-US" sz="1100" dirty="0"/>
          </a:p>
          <a:p>
            <a:pPr fontAlgn="base"/>
            <a:endParaRPr lang="en-US" sz="1100" u="sng" dirty="0"/>
          </a:p>
        </p:txBody>
      </p:sp>
      <p:sp>
        <p:nvSpPr>
          <p:cNvPr id="4" name="Slide Number Placeholder 3"/>
          <p:cNvSpPr>
            <a:spLocks noGrp="1"/>
          </p:cNvSpPr>
          <p:nvPr>
            <p:ph type="sldNum" sz="quarter" idx="10"/>
          </p:nvPr>
        </p:nvSpPr>
        <p:spPr/>
        <p:txBody>
          <a:bodyPr/>
          <a:lstStyle/>
          <a:p>
            <a:pPr defTabSz="955639">
              <a:defRPr/>
            </a:pPr>
            <a:fld id="{F50C3D00-B2F6-4D83-A049-FE51B6E62AD3}" type="slidenum">
              <a:rPr lang="en-US" sz="1400">
                <a:solidFill>
                  <a:srgbClr val="000000"/>
                </a:solidFill>
              </a:rPr>
              <a:pPr defTabSz="955639">
                <a:defRPr/>
              </a:pPr>
              <a:t>5</a:t>
            </a:fld>
            <a:endParaRPr lang="en-US" sz="1400">
              <a:solidFill>
                <a:srgbClr val="000000"/>
              </a:solidFill>
            </a:endParaRPr>
          </a:p>
        </p:txBody>
      </p:sp>
    </p:spTree>
    <p:extLst>
      <p:ext uri="{BB962C8B-B14F-4D97-AF65-F5344CB8AC3E}">
        <p14:creationId xmlns:p14="http://schemas.microsoft.com/office/powerpoint/2010/main" val="576513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endParaRPr lang="en-US" sz="1100" b="1" dirty="0">
              <a:latin typeface="Verdana" panose="020B0604030504040204" pitchFamily="34" charset="0"/>
              <a:ea typeface="Verdana" panose="020B0604030504040204" pitchFamily="34" charset="0"/>
            </a:endParaRPr>
          </a:p>
        </p:txBody>
      </p:sp>
      <p:sp>
        <p:nvSpPr>
          <p:cNvPr id="4" name="Slide Number Placeholder 3"/>
          <p:cNvSpPr>
            <a:spLocks noGrp="1"/>
          </p:cNvSpPr>
          <p:nvPr>
            <p:ph type="sldNum" sz="quarter" idx="10"/>
          </p:nvPr>
        </p:nvSpPr>
        <p:spPr/>
        <p:txBody>
          <a:bodyPr/>
          <a:lstStyle/>
          <a:p>
            <a:pPr defTabSz="955639">
              <a:defRPr/>
            </a:pPr>
            <a:fld id="{F50C3D00-B2F6-4D83-A049-FE51B6E62AD3}" type="slidenum">
              <a:rPr lang="en-US" sz="1400">
                <a:solidFill>
                  <a:srgbClr val="000000"/>
                </a:solidFill>
              </a:rPr>
              <a:pPr defTabSz="955639">
                <a:defRPr/>
              </a:pPr>
              <a:t>6</a:t>
            </a:fld>
            <a:endParaRPr lang="en-US" sz="1400">
              <a:solidFill>
                <a:srgbClr val="000000"/>
              </a:solidFill>
            </a:endParaRPr>
          </a:p>
        </p:txBody>
      </p:sp>
    </p:spTree>
    <p:extLst>
      <p:ext uri="{BB962C8B-B14F-4D97-AF65-F5344CB8AC3E}">
        <p14:creationId xmlns:p14="http://schemas.microsoft.com/office/powerpoint/2010/main" val="4763915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 to </a:t>
            </a:r>
            <a:r>
              <a:rPr lang="en-US" b="1" dirty="0"/>
              <a:t>Lesson Plan</a:t>
            </a:r>
            <a:r>
              <a:rPr lang="en-US" dirty="0"/>
              <a:t>, Conversation Starter, pages 2-4 </a:t>
            </a:r>
          </a:p>
          <a:p>
            <a:r>
              <a:rPr lang="en-US" b="1" dirty="0"/>
              <a:t>Resources</a:t>
            </a:r>
            <a:r>
              <a:rPr lang="en-US" dirty="0"/>
              <a:t>: The classroom teacher is our best resource for setting boundaries and expectations for ABC Readers and students. Meet with them and discuss how ABC will work in their classroom this year.</a:t>
            </a:r>
          </a:p>
          <a:p>
            <a:r>
              <a:rPr lang="en-US" b="1" dirty="0"/>
              <a:t>First Lesson </a:t>
            </a:r>
          </a:p>
          <a:p>
            <a:pPr marL="179182" indent="-179182">
              <a:buFont typeface="Arial" panose="020B0604020202020204" pitchFamily="34" charset="0"/>
              <a:buChar char="•"/>
            </a:pPr>
            <a:r>
              <a:rPr lang="en-US" b="1" dirty="0"/>
              <a:t>Don’t rush through your introductions. Take time to introduce yourself. Get to know your students a bit.</a:t>
            </a:r>
          </a:p>
          <a:p>
            <a:pPr marL="179182" indent="-179182">
              <a:buFont typeface="Arial" panose="020B0604020202020204" pitchFamily="34" charset="0"/>
              <a:buChar char="•"/>
            </a:pPr>
            <a:r>
              <a:rPr lang="en-US" b="1" dirty="0"/>
              <a:t>Grades 3-6 </a:t>
            </a:r>
            <a:r>
              <a:rPr lang="en-US" sz="1100" dirty="0">
                <a:latin typeface="Verdana" panose="020B0604030504040204" pitchFamily="34" charset="0"/>
                <a:ea typeface="Calibri" panose="020F0502020204030204" pitchFamily="34" charset="0"/>
                <a:cs typeface="Times New Roman" panose="02020603050405020304" pitchFamily="18" charset="0"/>
              </a:rPr>
              <a:t>Upper grade students are ready for volunteers to:</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marL="776457" lvl="1" indent="-298637">
              <a:spcBef>
                <a:spcPts val="0"/>
              </a:spcBef>
              <a:spcAft>
                <a:spcPts val="0"/>
              </a:spcAft>
              <a:buFont typeface="+mj-lt"/>
              <a:buAutoNum type="alphaLcPeriod"/>
            </a:pPr>
            <a:r>
              <a:rPr lang="en-US" sz="1100" dirty="0">
                <a:latin typeface="Verdana" panose="020B0604030504040204" pitchFamily="34" charset="0"/>
                <a:ea typeface="Calibri" panose="020F0502020204030204" pitchFamily="34" charset="0"/>
                <a:cs typeface="Times New Roman" panose="02020603050405020304" pitchFamily="18" charset="0"/>
              </a:rPr>
              <a:t>Start shifting to the implementation of the skills and tools. </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marL="776457" lvl="1" indent="-298637">
              <a:spcBef>
                <a:spcPts val="0"/>
              </a:spcBef>
              <a:spcAft>
                <a:spcPts val="0"/>
              </a:spcAft>
              <a:buFont typeface="+mj-lt"/>
              <a:buAutoNum type="alphaLcPeriod"/>
            </a:pPr>
            <a:r>
              <a:rPr lang="en-US" sz="1100" dirty="0">
                <a:latin typeface="Verdana" panose="020B0604030504040204" pitchFamily="34" charset="0"/>
                <a:ea typeface="Calibri" panose="020F0502020204030204" pitchFamily="34" charset="0"/>
                <a:cs typeface="Times New Roman" panose="02020603050405020304" pitchFamily="18" charset="0"/>
              </a:rPr>
              <a:t>Spend more time on the </a:t>
            </a:r>
            <a:r>
              <a:rPr lang="en-US" sz="1100" b="1" dirty="0">
                <a:latin typeface="Verdana" panose="020B0604030504040204" pitchFamily="34" charset="0"/>
                <a:ea typeface="Calibri" panose="020F0502020204030204" pitchFamily="34" charset="0"/>
                <a:cs typeface="Times New Roman" panose="02020603050405020304" pitchFamily="18" charset="0"/>
              </a:rPr>
              <a:t>practice</a:t>
            </a:r>
            <a:r>
              <a:rPr lang="en-US" sz="1100" dirty="0">
                <a:latin typeface="Verdana" panose="020B0604030504040204" pitchFamily="34" charset="0"/>
                <a:ea typeface="Calibri" panose="020F0502020204030204" pitchFamily="34" charset="0"/>
                <a:cs typeface="Times New Roman" panose="02020603050405020304" pitchFamily="18" charset="0"/>
              </a:rPr>
              <a:t> of the tools and less on the teaching of them.</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marL="776457" lvl="1" indent="-298637">
              <a:spcBef>
                <a:spcPts val="0"/>
              </a:spcBef>
              <a:spcAft>
                <a:spcPts val="0"/>
              </a:spcAft>
              <a:buFont typeface="+mj-lt"/>
              <a:buAutoNum type="alphaLcPeriod"/>
            </a:pPr>
            <a:r>
              <a:rPr lang="en-US" sz="1100" dirty="0">
                <a:latin typeface="Verdana" panose="020B0604030504040204" pitchFamily="34" charset="0"/>
                <a:ea typeface="Calibri" panose="020F0502020204030204" pitchFamily="34" charset="0"/>
                <a:cs typeface="Times New Roman" panose="02020603050405020304" pitchFamily="18" charset="0"/>
              </a:rPr>
              <a:t>Use suggested videos, ideas, role plays etc. found on the website and in the “Read the Book slide” of the power point. </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marL="776457" lvl="1" indent="-298637">
              <a:spcBef>
                <a:spcPts val="0"/>
              </a:spcBef>
              <a:spcAft>
                <a:spcPts val="0"/>
              </a:spcAft>
              <a:buFont typeface="+mj-lt"/>
              <a:buAutoNum type="alphaLcPeriod"/>
            </a:pPr>
            <a:r>
              <a:rPr lang="en-US" sz="1100" dirty="0">
                <a:latin typeface="Verdana" panose="020B0604030504040204" pitchFamily="34" charset="0"/>
                <a:ea typeface="Calibri" panose="020F0502020204030204" pitchFamily="34" charset="0"/>
                <a:cs typeface="Times New Roman" panose="02020603050405020304" pitchFamily="18" charset="0"/>
              </a:rPr>
              <a:t>Empower students to be leaders and role models. Involve them in the lesson.</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r>
              <a:rPr lang="en-US" b="1" dirty="0"/>
              <a:t> </a:t>
            </a:r>
          </a:p>
          <a:p>
            <a:pPr marL="179182" indent="-179182">
              <a:buFont typeface="Arial" panose="020B0604020202020204" pitchFamily="34" charset="0"/>
              <a:buChar char="•"/>
            </a:pPr>
            <a:endParaRPr lang="en-US" dirty="0">
              <a:solidFill>
                <a:srgbClr val="FF0000"/>
              </a:solidFill>
            </a:endParaRPr>
          </a:p>
          <a:p>
            <a:endParaRPr lang="en-US" b="1" dirty="0"/>
          </a:p>
          <a:p>
            <a:endParaRPr lang="en-US" dirty="0">
              <a:solidFill>
                <a:srgbClr val="FF0000"/>
              </a:solidFill>
            </a:endParaRPr>
          </a:p>
          <a:p>
            <a:endParaRPr lang="en-US" dirty="0">
              <a:solidFill>
                <a:srgbClr val="FF0000"/>
              </a:solidFill>
            </a:endParaRPr>
          </a:p>
          <a:p>
            <a:endParaRPr lang="en-US" dirty="0"/>
          </a:p>
        </p:txBody>
      </p:sp>
      <p:sp>
        <p:nvSpPr>
          <p:cNvPr id="4" name="Slide Number Placeholder 3"/>
          <p:cNvSpPr>
            <a:spLocks noGrp="1"/>
          </p:cNvSpPr>
          <p:nvPr>
            <p:ph type="sldNum" sz="quarter" idx="10"/>
          </p:nvPr>
        </p:nvSpPr>
        <p:spPr/>
        <p:txBody>
          <a:bodyPr/>
          <a:lstStyle/>
          <a:p>
            <a:pPr>
              <a:defRPr/>
            </a:pPr>
            <a:fld id="{F50C3D00-B2F6-4D83-A049-FE51B6E62AD3}" type="slidenum">
              <a:rPr lang="en-US" smtClean="0"/>
              <a:pPr>
                <a:defRPr/>
              </a:pPr>
              <a:t>7</a:t>
            </a:fld>
            <a:endParaRPr lang="en-US" dirty="0"/>
          </a:p>
        </p:txBody>
      </p:sp>
    </p:spTree>
    <p:extLst>
      <p:ext uri="{BB962C8B-B14F-4D97-AF65-F5344CB8AC3E}">
        <p14:creationId xmlns:p14="http://schemas.microsoft.com/office/powerpoint/2010/main" val="1469331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 to </a:t>
            </a:r>
            <a:r>
              <a:rPr lang="en-US" b="1" dirty="0"/>
              <a:t>Lesson Plan</a:t>
            </a:r>
            <a:r>
              <a:rPr lang="en-US" b="0" dirty="0"/>
              <a:t>,</a:t>
            </a:r>
            <a:r>
              <a:rPr lang="en-US" dirty="0"/>
              <a:t> Conversation Starter, page 2</a:t>
            </a:r>
          </a:p>
          <a:p>
            <a:pPr marL="249656" indent="-249656">
              <a:spcBef>
                <a:spcPts val="627"/>
              </a:spcBef>
              <a:buFont typeface="+mj-lt"/>
              <a:buAutoNum type="arabicPeriod"/>
            </a:pPr>
            <a:r>
              <a:rPr lang="en-US" dirty="0"/>
              <a:t>Identify yourself as someone youth can count on.</a:t>
            </a:r>
          </a:p>
          <a:p>
            <a:pPr marL="249656" indent="-249656">
              <a:spcBef>
                <a:spcPts val="627"/>
              </a:spcBef>
              <a:buFont typeface="+mj-lt"/>
              <a:buAutoNum type="arabicPeriod"/>
            </a:pPr>
            <a:r>
              <a:rPr lang="en-US" dirty="0">
                <a:effectLst/>
                <a:latin typeface="Verdana" panose="020B0604030504040204" pitchFamily="34" charset="0"/>
                <a:ea typeface="Times New Roman" panose="02020603050405020304" pitchFamily="18" charset="0"/>
                <a:cs typeface="Times New Roman" panose="02020603050405020304" pitchFamily="18" charset="0"/>
              </a:rPr>
              <a:t>Create and bring in an “All About Me” bag. Put 3 things in the bag that represent something about you.  </a:t>
            </a:r>
          </a:p>
          <a:p>
            <a:pPr marL="249656" indent="-249656">
              <a:spcBef>
                <a:spcPts val="1311"/>
              </a:spcBef>
              <a:buFont typeface="+mj-lt"/>
              <a:buAutoNum type="arabicPeriod"/>
            </a:pPr>
            <a:r>
              <a:rPr lang="en-US" b="1" dirty="0">
                <a:effectLst/>
                <a:latin typeface="Verdana" panose="020B0604030504040204" pitchFamily="34" charset="0"/>
                <a:ea typeface="Times New Roman" panose="02020603050405020304" pitchFamily="18" charset="0"/>
                <a:cs typeface="Times New Roman" panose="02020603050405020304" pitchFamily="18" charset="0"/>
              </a:rPr>
              <a:t>Learning students’ names is key to building a relationship</a:t>
            </a:r>
            <a:r>
              <a:rPr lang="en-US" dirty="0">
                <a:effectLst/>
                <a:latin typeface="Verdana" panose="020B0604030504040204" pitchFamily="34" charset="0"/>
                <a:ea typeface="Times New Roman" panose="02020603050405020304" pitchFamily="18" charset="0"/>
                <a:cs typeface="Times New Roman" panose="02020603050405020304" pitchFamily="18" charset="0"/>
              </a:rPr>
              <a:t>. </a:t>
            </a:r>
            <a:endParaRPr lang="en-US"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811382" lvl="1" indent="-312070">
              <a:spcBef>
                <a:spcPts val="0"/>
              </a:spcBef>
              <a:spcAft>
                <a:spcPts val="0"/>
              </a:spcAft>
              <a:buFont typeface="+mj-lt"/>
              <a:buAutoNum type="alphaLcPeriod"/>
              <a:tabLst>
                <a:tab pos="998624" algn="l"/>
              </a:tabLst>
            </a:pPr>
            <a:r>
              <a:rPr lang="en-US" dirty="0">
                <a:effectLst/>
                <a:latin typeface="Verdana" panose="020B0604030504040204" pitchFamily="34" charset="0"/>
                <a:ea typeface="Times New Roman" panose="02020603050405020304" pitchFamily="18" charset="0"/>
                <a:cs typeface="Times New Roman" panose="02020603050405020304" pitchFamily="18" charset="0"/>
              </a:rPr>
              <a:t>Ask them their names. </a:t>
            </a:r>
            <a:endParaRPr lang="en-US"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811382" lvl="1" indent="-312070">
              <a:spcBef>
                <a:spcPts val="0"/>
              </a:spcBef>
              <a:spcAft>
                <a:spcPts val="0"/>
              </a:spcAft>
              <a:buFont typeface="+mj-lt"/>
              <a:buAutoNum type="alphaLcPeriod"/>
              <a:tabLst>
                <a:tab pos="998624" algn="l"/>
              </a:tabLst>
            </a:pPr>
            <a:r>
              <a:rPr lang="en-US" dirty="0">
                <a:effectLst/>
                <a:latin typeface="Verdana" panose="020B0604030504040204" pitchFamily="34" charset="0"/>
                <a:ea typeface="Times New Roman" panose="02020603050405020304" pitchFamily="18" charset="0"/>
                <a:cs typeface="Times New Roman" panose="02020603050405020304" pitchFamily="18" charset="0"/>
              </a:rPr>
              <a:t>Play a name game.</a:t>
            </a:r>
            <a:endParaRPr lang="en-US"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811382" lvl="1" indent="-312070">
              <a:spcBef>
                <a:spcPts val="0"/>
              </a:spcBef>
              <a:spcAft>
                <a:spcPts val="0"/>
              </a:spcAft>
              <a:buFont typeface="+mj-lt"/>
              <a:buAutoNum type="alphaLcPeriod"/>
              <a:tabLst>
                <a:tab pos="998624" algn="l"/>
              </a:tabLst>
            </a:pPr>
            <a:r>
              <a:rPr lang="en-US" dirty="0">
                <a:effectLst/>
                <a:latin typeface="Verdana" panose="020B0604030504040204" pitchFamily="34" charset="0"/>
                <a:ea typeface="Times New Roman" panose="02020603050405020304" pitchFamily="18" charset="0"/>
                <a:cs typeface="Times New Roman" panose="02020603050405020304" pitchFamily="18" charset="0"/>
              </a:rPr>
              <a:t>Make sure they are wearing nametags every time you read. </a:t>
            </a:r>
            <a:endParaRPr lang="en-US"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58365" indent="-358365">
              <a:spcBef>
                <a:spcPts val="0"/>
              </a:spcBef>
              <a:spcAft>
                <a:spcPts val="0"/>
              </a:spcAft>
              <a:buFont typeface="+mj-lt"/>
              <a:buAutoNum type="arabicPeriod"/>
              <a:tabLst>
                <a:tab pos="477820" algn="l"/>
              </a:tabLst>
            </a:pPr>
            <a:r>
              <a:rPr lang="en-US" sz="1100" dirty="0">
                <a:latin typeface="Verdana" panose="020B0604030504040204" pitchFamily="34" charset="0"/>
                <a:ea typeface="Calibri" panose="020F0502020204030204" pitchFamily="34" charset="0"/>
                <a:cs typeface="Times New Roman" panose="02020603050405020304" pitchFamily="18" charset="0"/>
              </a:rPr>
              <a:t>Use a puppet to be your partner. You and the puppet can discuss the ABC Rules. </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marL="776457" lvl="1" indent="-298637">
              <a:spcBef>
                <a:spcPts val="0"/>
              </a:spcBef>
              <a:spcAft>
                <a:spcPts val="0"/>
              </a:spcAft>
              <a:buFont typeface="+mj-lt"/>
              <a:buAutoNum type="alphaLcPeriod"/>
              <a:tabLst>
                <a:tab pos="955639" algn="l"/>
              </a:tabLst>
            </a:pPr>
            <a:r>
              <a:rPr lang="en-US" sz="1100" dirty="0">
                <a:latin typeface="Verdana" panose="020B0604030504040204" pitchFamily="34" charset="0"/>
                <a:ea typeface="Calibri" panose="020F0502020204030204" pitchFamily="34" charset="0"/>
                <a:cs typeface="Times New Roman" panose="02020603050405020304" pitchFamily="18" charset="0"/>
              </a:rPr>
              <a:t>Remind the puppet of what a good listener looks like.</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marL="358365" indent="-358365">
              <a:spcBef>
                <a:spcPts val="0"/>
              </a:spcBef>
              <a:spcAft>
                <a:spcPts val="0"/>
              </a:spcAft>
              <a:buFont typeface="+mj-lt"/>
              <a:buAutoNum type="arabicPeriod"/>
              <a:tabLst>
                <a:tab pos="477820" algn="l"/>
              </a:tabLst>
            </a:pPr>
            <a:r>
              <a:rPr lang="en-US" sz="1100" dirty="0">
                <a:latin typeface="Verdana" panose="020B0604030504040204" pitchFamily="34" charset="0"/>
                <a:ea typeface="Calibri" panose="020F0502020204030204" pitchFamily="34" charset="0"/>
                <a:cs typeface="Times New Roman" panose="02020603050405020304" pitchFamily="18" charset="0"/>
              </a:rPr>
              <a:t>Go over the ABC Rules or classroom rules. </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marL="776457" lvl="1" indent="-298637">
              <a:spcBef>
                <a:spcPts val="0"/>
              </a:spcBef>
              <a:spcAft>
                <a:spcPts val="0"/>
              </a:spcAft>
              <a:buFont typeface="+mj-lt"/>
              <a:buAutoNum type="alphaLcPeriod"/>
              <a:tabLst>
                <a:tab pos="955639" algn="l"/>
              </a:tabLst>
            </a:pPr>
            <a:r>
              <a:rPr lang="en-US" sz="1100" dirty="0">
                <a:latin typeface="Verdana" panose="020B0604030504040204" pitchFamily="34" charset="0"/>
                <a:ea typeface="Calibri" panose="020F0502020204030204" pitchFamily="34" charset="0"/>
                <a:cs typeface="Times New Roman" panose="02020603050405020304" pitchFamily="18" charset="0"/>
              </a:rPr>
              <a:t>Post the ABC Rules Sign in a designated area.</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marL="776457" lvl="1" indent="-298637">
              <a:spcBef>
                <a:spcPts val="0"/>
              </a:spcBef>
              <a:spcAft>
                <a:spcPts val="0"/>
              </a:spcAft>
              <a:buFont typeface="+mj-lt"/>
              <a:buAutoNum type="alphaLcPeriod"/>
              <a:tabLst>
                <a:tab pos="955639" algn="l"/>
              </a:tabLst>
            </a:pPr>
            <a:r>
              <a:rPr lang="en-US" sz="1100" dirty="0">
                <a:latin typeface="Verdana" panose="020B0604030504040204" pitchFamily="34" charset="0"/>
                <a:ea typeface="Calibri" panose="020F0502020204030204" pitchFamily="34" charset="0"/>
                <a:cs typeface="Times New Roman" panose="02020603050405020304" pitchFamily="18" charset="0"/>
              </a:rPr>
              <a:t>Make sure to discuss the “no name” rule. </a:t>
            </a:r>
            <a:endParaRPr lang="en-US" sz="1100" dirty="0">
              <a:latin typeface="Verdana" panose="020B0604030504040204" pitchFamily="34" charset="0"/>
              <a:ea typeface="Times New Roman" panose="02020603050405020304" pitchFamily="18" charset="0"/>
              <a:cs typeface="Times New Roman" panose="02020603050405020304" pitchFamily="18" charset="0"/>
            </a:endParaRPr>
          </a:p>
          <a:p>
            <a:pPr marL="249656" indent="-249656">
              <a:spcBef>
                <a:spcPts val="1311"/>
              </a:spcBef>
              <a:buFont typeface="+mj-lt"/>
              <a:buAutoNum type="arabicPeriod"/>
            </a:pPr>
            <a:r>
              <a:rPr lang="en-US" sz="1100" dirty="0">
                <a:latin typeface="Verdana" panose="020B0604030504040204" pitchFamily="34" charset="0"/>
                <a:ea typeface="Times New Roman" panose="02020603050405020304" pitchFamily="18" charset="0"/>
                <a:cs typeface="Times New Roman" panose="02020603050405020304" pitchFamily="18" charset="0"/>
              </a:rPr>
              <a:t>Start and/or end your lesson with a cheer, song, or fingerplay</a:t>
            </a:r>
            <a:endParaRPr lang="en-US" sz="1100" dirty="0">
              <a:latin typeface="Times New Roman" panose="02020603050405020304" pitchFamily="18" charset="0"/>
              <a:ea typeface="Times New Roman" panose="02020603050405020304" pitchFamily="18" charset="0"/>
              <a:cs typeface="Times New Roman" panose="02020603050405020304" pitchFamily="18" charset="0"/>
            </a:endParaRPr>
          </a:p>
          <a:p>
            <a:pPr lvl="0"/>
            <a:endParaRPr lang="en-US" sz="1000" dirty="0"/>
          </a:p>
          <a:p>
            <a:pPr marL="249656" indent="-249656">
              <a:spcBef>
                <a:spcPts val="1311"/>
              </a:spcBef>
              <a:buFont typeface="+mj-lt"/>
              <a:buAutoNum type="arabicPeriod"/>
            </a:pP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a:p>
            <a:pPr marL="249656" indent="-249656">
              <a:spcBef>
                <a:spcPts val="1311"/>
              </a:spcBef>
              <a:buFont typeface="+mj-lt"/>
              <a:buAutoNum type="arabicPeriod"/>
            </a:pPr>
            <a:endParaRPr lang="en-US" dirty="0"/>
          </a:p>
        </p:txBody>
      </p:sp>
      <p:sp>
        <p:nvSpPr>
          <p:cNvPr id="4" name="Slide Number Placeholder 3"/>
          <p:cNvSpPr>
            <a:spLocks noGrp="1"/>
          </p:cNvSpPr>
          <p:nvPr>
            <p:ph type="sldNum" sz="quarter" idx="10"/>
          </p:nvPr>
        </p:nvSpPr>
        <p:spPr/>
        <p:txBody>
          <a:bodyPr/>
          <a:lstStyle/>
          <a:p>
            <a:pPr defTabSz="955639">
              <a:defRPr/>
            </a:pPr>
            <a:fld id="{F50C3D00-B2F6-4D83-A049-FE51B6E62AD3}" type="slidenum">
              <a:rPr lang="en-US">
                <a:solidFill>
                  <a:srgbClr val="000000"/>
                </a:solidFill>
              </a:rPr>
              <a:pPr defTabSz="955639">
                <a:defRPr/>
              </a:pPr>
              <a:t>8</a:t>
            </a:fld>
            <a:endParaRPr lang="en-US" dirty="0">
              <a:solidFill>
                <a:srgbClr val="000000"/>
              </a:solidFill>
            </a:endParaRPr>
          </a:p>
        </p:txBody>
      </p:sp>
    </p:spTree>
    <p:extLst>
      <p:ext uri="{BB962C8B-B14F-4D97-AF65-F5344CB8AC3E}">
        <p14:creationId xmlns:p14="http://schemas.microsoft.com/office/powerpoint/2010/main" val="1469331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 to </a:t>
            </a:r>
            <a:r>
              <a:rPr lang="en-US" b="1" dirty="0"/>
              <a:t>Lesson Plan</a:t>
            </a:r>
            <a:r>
              <a:rPr lang="en-US" b="0" dirty="0"/>
              <a:t>,</a:t>
            </a:r>
            <a:r>
              <a:rPr lang="en-US" dirty="0"/>
              <a:t> Conversation Starter, page 3</a:t>
            </a:r>
          </a:p>
          <a:p>
            <a:endParaRPr lang="en-US" dirty="0"/>
          </a:p>
          <a:p>
            <a:pPr marL="358365" indent="-358365">
              <a:spcBef>
                <a:spcPts val="0"/>
              </a:spcBef>
              <a:spcAft>
                <a:spcPts val="0"/>
              </a:spcAft>
              <a:buFont typeface="Symbol" panose="05050102010706020507" pitchFamily="18" charset="2"/>
              <a:buChar char=""/>
            </a:pPr>
            <a:r>
              <a:rPr lang="en-US" sz="1100" dirty="0">
                <a:latin typeface="Verdana" panose="020B0604030504040204" pitchFamily="34" charset="0"/>
                <a:ea typeface="Calibri" panose="020F0502020204030204" pitchFamily="34" charset="0"/>
                <a:cs typeface="Times New Roman" panose="02020603050405020304" pitchFamily="18" charset="0"/>
              </a:rPr>
              <a:t>Share things about yourself in an engaging way by playing the game “Ask Me About”. See the handout on the website for questions and instructions.</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marL="776457" lvl="1" indent="-298637">
              <a:spcBef>
                <a:spcPts val="0"/>
              </a:spcBef>
              <a:spcAft>
                <a:spcPts val="0"/>
              </a:spcAft>
              <a:buFont typeface="Courier New" panose="02070309020205020404" pitchFamily="49" charset="0"/>
              <a:buChar char="o"/>
            </a:pPr>
            <a:r>
              <a:rPr lang="en-US" sz="1100" dirty="0">
                <a:latin typeface="Verdana" panose="020B0604030504040204" pitchFamily="34" charset="0"/>
                <a:ea typeface="Calibri" panose="020F0502020204030204" pitchFamily="34" charset="0"/>
                <a:cs typeface="Times New Roman" panose="02020603050405020304" pitchFamily="18" charset="0"/>
              </a:rPr>
              <a:t>Talk about why you volunteer for the ABC Program and how it has helped you.</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marL="358365" indent="-358365">
              <a:spcBef>
                <a:spcPts val="0"/>
              </a:spcBef>
              <a:spcAft>
                <a:spcPts val="0"/>
              </a:spcAft>
              <a:buFont typeface="Symbol" panose="05050102010706020507" pitchFamily="18" charset="2"/>
              <a:buChar char=""/>
            </a:pPr>
            <a:r>
              <a:rPr lang="en-US" sz="1100" dirty="0">
                <a:latin typeface="Verdana" panose="020B0604030504040204" pitchFamily="34" charset="0"/>
                <a:ea typeface="Calibri" panose="020F0502020204030204" pitchFamily="34" charset="0"/>
                <a:cs typeface="Times New Roman" panose="02020603050405020304" pitchFamily="18" charset="0"/>
              </a:rPr>
              <a:t>Explain to students that they are role models for the younger students. The ABC books were read to them as younger students. As older students you would like to expand and train them to be role models.</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marL="358365" indent="-358365">
              <a:spcBef>
                <a:spcPts val="0"/>
              </a:spcBef>
              <a:spcAft>
                <a:spcPts val="0"/>
              </a:spcAft>
              <a:buFont typeface="Symbol" panose="05050102010706020507" pitchFamily="18" charset="2"/>
              <a:buChar char=""/>
            </a:pPr>
            <a:r>
              <a:rPr lang="en-US" sz="1100" dirty="0">
                <a:latin typeface="Verdana" panose="020B0604030504040204" pitchFamily="34" charset="0"/>
                <a:ea typeface="Calibri" panose="020F0502020204030204" pitchFamily="34" charset="0"/>
                <a:cs typeface="Times New Roman" panose="02020603050405020304" pitchFamily="18" charset="0"/>
              </a:rPr>
              <a:t>Ask, “How can you be leaders and help younger graders learn these skills and tools?” </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marL="776457" lvl="1" indent="-298637">
              <a:spcBef>
                <a:spcPts val="0"/>
              </a:spcBef>
              <a:spcAft>
                <a:spcPts val="0"/>
              </a:spcAft>
              <a:buFont typeface="Courier New" panose="02070309020205020404" pitchFamily="49" charset="0"/>
              <a:buChar char="o"/>
            </a:pPr>
            <a:r>
              <a:rPr lang="en-US" sz="1100" dirty="0">
                <a:latin typeface="Verdana" panose="020B0604030504040204" pitchFamily="34" charset="0"/>
                <a:ea typeface="Calibri" panose="020F0502020204030204" pitchFamily="34" charset="0"/>
                <a:cs typeface="Times New Roman" panose="02020603050405020304" pitchFamily="18" charset="0"/>
              </a:rPr>
              <a:t>Brainstorm ideas. </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marL="776457" lvl="1" indent="-298637">
              <a:spcBef>
                <a:spcPts val="0"/>
              </a:spcBef>
              <a:spcAft>
                <a:spcPts val="0"/>
              </a:spcAft>
              <a:buFont typeface="Courier New" panose="02070309020205020404" pitchFamily="49" charset="0"/>
              <a:buChar char="o"/>
            </a:pPr>
            <a:r>
              <a:rPr lang="en-US" sz="1100" dirty="0">
                <a:latin typeface="Verdana" panose="020B0604030504040204" pitchFamily="34" charset="0"/>
                <a:ea typeface="Calibri" panose="020F0502020204030204" pitchFamily="34" charset="0"/>
                <a:cs typeface="Times New Roman" panose="02020603050405020304" pitchFamily="18" charset="0"/>
              </a:rPr>
              <a:t>Listen to the students. If you see an idea that they are excited about, try to make it happen during the year.</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marL="358365" indent="-358365">
              <a:spcBef>
                <a:spcPts val="0"/>
              </a:spcBef>
              <a:spcAft>
                <a:spcPts val="0"/>
              </a:spcAft>
              <a:buFont typeface="Symbol" panose="05050102010706020507" pitchFamily="18" charset="2"/>
              <a:buChar char=""/>
            </a:pPr>
            <a:r>
              <a:rPr lang="en-US" sz="1100" dirty="0">
                <a:latin typeface="Verdana" panose="020B0604030504040204" pitchFamily="34" charset="0"/>
                <a:ea typeface="Calibri" panose="020F0502020204030204" pitchFamily="34" charset="0"/>
                <a:cs typeface="Times New Roman" panose="02020603050405020304" pitchFamily="18" charset="0"/>
              </a:rPr>
              <a:t>Explain to students your plan to revisit the books, show videos, add more activities, and include some of their ideas for this year. </a:t>
            </a:r>
          </a:p>
          <a:p>
            <a:pPr>
              <a:spcBef>
                <a:spcPts val="0"/>
              </a:spcBef>
              <a:spcAft>
                <a:spcPts val="0"/>
              </a:spcAft>
            </a:pP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lvl="0"/>
            <a:endParaRPr lang="en-US" sz="1000" dirty="0"/>
          </a:p>
          <a:p>
            <a:pPr marL="249656" indent="-249656">
              <a:spcBef>
                <a:spcPts val="1311"/>
              </a:spcBef>
              <a:buFont typeface="+mj-lt"/>
              <a:buAutoNum type="arabicPeriod"/>
            </a:pPr>
            <a:endParaRPr lang="en-US" dirty="0"/>
          </a:p>
        </p:txBody>
      </p:sp>
      <p:sp>
        <p:nvSpPr>
          <p:cNvPr id="4" name="Slide Number Placeholder 3"/>
          <p:cNvSpPr>
            <a:spLocks noGrp="1"/>
          </p:cNvSpPr>
          <p:nvPr>
            <p:ph type="sldNum" sz="quarter" idx="10"/>
          </p:nvPr>
        </p:nvSpPr>
        <p:spPr/>
        <p:txBody>
          <a:bodyPr/>
          <a:lstStyle/>
          <a:p>
            <a:pPr defTabSz="955639">
              <a:defRPr/>
            </a:pPr>
            <a:fld id="{F50C3D00-B2F6-4D83-A049-FE51B6E62AD3}" type="slidenum">
              <a:rPr lang="en-US">
                <a:solidFill>
                  <a:srgbClr val="000000"/>
                </a:solidFill>
              </a:rPr>
              <a:pPr defTabSz="955639">
                <a:defRPr/>
              </a:pPr>
              <a:t>9</a:t>
            </a:fld>
            <a:endParaRPr lang="en-US" dirty="0">
              <a:solidFill>
                <a:srgbClr val="000000"/>
              </a:solidFill>
            </a:endParaRPr>
          </a:p>
        </p:txBody>
      </p:sp>
    </p:spTree>
    <p:extLst>
      <p:ext uri="{BB962C8B-B14F-4D97-AF65-F5344CB8AC3E}">
        <p14:creationId xmlns:p14="http://schemas.microsoft.com/office/powerpoint/2010/main" val="39396215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a:lvl1pPr>
          </a:lstStyle>
          <a:p>
            <a:r>
              <a:rPr lang="en-US"/>
              <a:t>Click to edit Master title style</a:t>
            </a:r>
          </a:p>
        </p:txBody>
      </p:sp>
      <p:sp>
        <p:nvSpPr>
          <p:cNvPr id="3075" name="Rectangle 3"/>
          <p:cNvSpPr>
            <a:spLocks noGrp="1" noChangeArrowheads="1"/>
          </p:cNvSpPr>
          <p:nvPr>
            <p:ph type="subTitle" idx="1"/>
          </p:nvPr>
        </p:nvSpPr>
        <p:spPr>
          <a:xfrm>
            <a:off x="338138" y="3875088"/>
            <a:ext cx="2768600" cy="468312"/>
          </a:xfrm>
        </p:spPr>
        <p:txBody>
          <a:bodyPr/>
          <a:lstStyle>
            <a:lvl1pPr>
              <a:defRPr sz="1200"/>
            </a:lvl1pPr>
          </a:lstStyle>
          <a:p>
            <a:r>
              <a:rPr lang="en-US"/>
              <a:t>Click to edit Master subtitle style</a:t>
            </a:r>
          </a:p>
        </p:txBody>
      </p:sp>
      <p:sp>
        <p:nvSpPr>
          <p:cNvPr id="5" name="Date Placeholder 4"/>
          <p:cNvSpPr>
            <a:spLocks noGrp="1" noChangeArrowheads="1"/>
          </p:cNvSpPr>
          <p:nvPr>
            <p:ph type="dt" sz="half" idx="10"/>
          </p:nvPr>
        </p:nvSpPr>
        <p:spPr bwMode="black">
          <a:xfrm>
            <a:off x="352425" y="4327525"/>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200">
                <a:solidFill>
                  <a:schemeClr val="bg2"/>
                </a:solidFill>
                <a:latin typeface="Verdana" pitchFamily="64" charset="0"/>
                <a:ea typeface="ＭＳ Ｐゴシック" pitchFamily="64" charset="-128"/>
                <a:cs typeface="ＭＳ Ｐゴシック" pitchFamily="64" charset="-128"/>
              </a:defRPr>
            </a:lvl1pPr>
          </a:lstStyle>
          <a:p>
            <a:pPr>
              <a:defRPr/>
            </a:pPr>
            <a:endParaRPr lang="en-US" dirty="0"/>
          </a:p>
        </p:txBody>
      </p:sp>
      <p:pic>
        <p:nvPicPr>
          <p:cNvPr id="2" name="Picture 1" descr="logo_orange_cmyk.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2831" y="455052"/>
            <a:ext cx="1380522" cy="1059359"/>
          </a:xfrm>
          <a:prstGeom prst="rect">
            <a:avLst/>
          </a:prstGeom>
        </p:spPr>
      </p:pic>
      <p:pic>
        <p:nvPicPr>
          <p:cNvPr id="3" name="Picture 2" descr="logo_areaoffocus_allboldorange_cmyk.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48714" y="1062264"/>
            <a:ext cx="1660072" cy="45100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F7D1158C-E9ED-4F39-ABDD-33CF79A496DC}" type="slidenum">
              <a:rPr lang="en-US"/>
              <a:pPr>
                <a:defRPr/>
              </a:pPr>
              <a:t>‹#›</a:t>
            </a:fld>
            <a:endParaRPr lang="en-US" dirty="0"/>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INVISSIBLE BOY 2020 PROJECT CORNERSTONE</a:t>
            </a:r>
            <a:endParaRPr lang="en-US" dirty="0">
              <a:solidFill>
                <a:schemeClr val="bg2"/>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328613"/>
            <a:ext cx="2092325" cy="57864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8613" y="328613"/>
            <a:ext cx="6129337" cy="57864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D7869E72-FA37-4917-9BDE-D439D97A9E8E}" type="slidenum">
              <a:rPr lang="en-US"/>
              <a:pPr>
                <a:defRPr/>
              </a:pPr>
              <a:t>‹#›</a:t>
            </a:fld>
            <a:endParaRPr lang="en-US" dirty="0"/>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INVISSIBLE BOY 2020 PROJECT CORNERSTONE</a:t>
            </a:r>
            <a:endParaRPr lang="en-US" dirty="0">
              <a:solidFill>
                <a:schemeClr val="bg2"/>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a:lvl1pPr>
          </a:lstStyle>
          <a:p>
            <a:r>
              <a:rPr lang="en-US"/>
              <a:t>Click to edit Master title style</a:t>
            </a:r>
          </a:p>
        </p:txBody>
      </p:sp>
      <p:sp>
        <p:nvSpPr>
          <p:cNvPr id="3075" name="Rectangle 3"/>
          <p:cNvSpPr>
            <a:spLocks noGrp="1" noChangeArrowheads="1"/>
          </p:cNvSpPr>
          <p:nvPr>
            <p:ph type="subTitle" idx="1"/>
          </p:nvPr>
        </p:nvSpPr>
        <p:spPr>
          <a:xfrm>
            <a:off x="338138" y="3875088"/>
            <a:ext cx="2768600" cy="468312"/>
          </a:xfrm>
        </p:spPr>
        <p:txBody>
          <a:bodyPr/>
          <a:lstStyle>
            <a:lvl1pPr>
              <a:defRPr sz="1200"/>
            </a:lvl1pPr>
          </a:lstStyle>
          <a:p>
            <a:r>
              <a:rPr lang="en-US"/>
              <a:t>Click to edit Master subtitle style</a:t>
            </a:r>
          </a:p>
        </p:txBody>
      </p:sp>
      <p:sp>
        <p:nvSpPr>
          <p:cNvPr id="5" name="Date Placeholder 4"/>
          <p:cNvSpPr>
            <a:spLocks noGrp="1" noChangeArrowheads="1"/>
          </p:cNvSpPr>
          <p:nvPr>
            <p:ph type="dt" sz="half" idx="10"/>
          </p:nvPr>
        </p:nvSpPr>
        <p:spPr bwMode="black">
          <a:xfrm>
            <a:off x="352425" y="4327525"/>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200">
                <a:solidFill>
                  <a:schemeClr val="bg2"/>
                </a:solidFill>
                <a:latin typeface="Verdana" pitchFamily="64" charset="0"/>
                <a:ea typeface="ＭＳ Ｐゴシック" pitchFamily="64" charset="-128"/>
                <a:cs typeface="ＭＳ Ｐゴシック" pitchFamily="64" charset="-128"/>
              </a:defRPr>
            </a:lvl1pPr>
          </a:lstStyle>
          <a:p>
            <a:pPr>
              <a:defRPr/>
            </a:pPr>
            <a:endParaRPr lang="en-US"/>
          </a:p>
        </p:txBody>
      </p:sp>
      <p:pic>
        <p:nvPicPr>
          <p:cNvPr id="2" name="Picture 1" descr="logo_orange_cmyk.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2831" y="455052"/>
            <a:ext cx="1380522" cy="1059359"/>
          </a:xfrm>
          <a:prstGeom prst="rect">
            <a:avLst/>
          </a:prstGeom>
        </p:spPr>
      </p:pic>
      <p:pic>
        <p:nvPicPr>
          <p:cNvPr id="3" name="Picture 2" descr="logo_areaoffocus_allboldorange_cmyk.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48714" y="1062264"/>
            <a:ext cx="1660072" cy="451003"/>
          </a:xfrm>
          <a:prstGeom prst="rect">
            <a:avLst/>
          </a:prstGeom>
        </p:spPr>
      </p:pic>
    </p:spTree>
    <p:extLst>
      <p:ext uri="{BB962C8B-B14F-4D97-AF65-F5344CB8AC3E}">
        <p14:creationId xmlns:p14="http://schemas.microsoft.com/office/powerpoint/2010/main" val="17070498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DD7D3D9F-483B-4D2E-9546-1BB0A0DE023F}"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ENEMY PIE|  ©2019 YMCA/Project Cornerstone </a:t>
            </a:r>
            <a:endParaRPr lang="en-US">
              <a:solidFill>
                <a:schemeClr val="bg2"/>
              </a:solidFill>
            </a:endParaRPr>
          </a:p>
        </p:txBody>
      </p:sp>
    </p:spTree>
    <p:extLst>
      <p:ext uri="{BB962C8B-B14F-4D97-AF65-F5344CB8AC3E}">
        <p14:creationId xmlns:p14="http://schemas.microsoft.com/office/powerpoint/2010/main" val="14039370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smtClean="0"/>
            </a:lvl1pPr>
          </a:lstStyle>
          <a:p>
            <a:pPr>
              <a:defRPr/>
            </a:pPr>
            <a:fld id="{474F9A76-05EC-4927-B4A2-A8CE3023F9C5}"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ENEMY PIE|  ©2019 YMCA/Project Cornerstone </a:t>
            </a:r>
            <a:endParaRPr lang="en-US">
              <a:solidFill>
                <a:schemeClr val="bg2"/>
              </a:solidFill>
            </a:endParaRPr>
          </a:p>
        </p:txBody>
      </p:sp>
    </p:spTree>
    <p:extLst>
      <p:ext uri="{BB962C8B-B14F-4D97-AF65-F5344CB8AC3E}">
        <p14:creationId xmlns:p14="http://schemas.microsoft.com/office/powerpoint/2010/main" val="35407872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54013" y="1739900"/>
            <a:ext cx="4092575" cy="437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98988" y="1739900"/>
            <a:ext cx="4094162" cy="437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smtClean="0"/>
            </a:lvl1pPr>
          </a:lstStyle>
          <a:p>
            <a:pPr>
              <a:defRPr/>
            </a:pPr>
            <a:fld id="{9B2D5AC9-C07E-4D0F-9B68-74093CA5E8E6}" type="slidenum">
              <a:rPr lang="en-US"/>
              <a:pPr>
                <a:defRPr/>
              </a:pPr>
              <a:t>‹#›</a:t>
            </a:fld>
            <a:endParaRPr lang="en-US"/>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ENEMY PIE|  ©2019 YMCA/Project Cornerstone </a:t>
            </a:r>
            <a:endParaRPr lang="en-US">
              <a:solidFill>
                <a:schemeClr val="bg2"/>
              </a:solidFill>
            </a:endParaRPr>
          </a:p>
        </p:txBody>
      </p:sp>
    </p:spTree>
    <p:extLst>
      <p:ext uri="{BB962C8B-B14F-4D97-AF65-F5344CB8AC3E}">
        <p14:creationId xmlns:p14="http://schemas.microsoft.com/office/powerpoint/2010/main" val="16276843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smtClean="0"/>
            </a:lvl1pPr>
          </a:lstStyle>
          <a:p>
            <a:pPr>
              <a:defRPr/>
            </a:pPr>
            <a:fld id="{739F491E-278F-4842-9DD3-1ED96C0B2DBF}" type="slidenum">
              <a:rPr lang="en-US"/>
              <a:pPr>
                <a:defRPr/>
              </a:pPr>
              <a:t>‹#›</a:t>
            </a:fld>
            <a:endParaRPr lang="en-US"/>
          </a:p>
        </p:txBody>
      </p:sp>
      <p:sp>
        <p:nvSpPr>
          <p:cNvPr id="8" name="Footer Placeholder 7"/>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ENEMY PIE|  ©2019 YMCA/Project Cornerstone </a:t>
            </a:r>
            <a:endParaRPr lang="en-US">
              <a:solidFill>
                <a:schemeClr val="bg2"/>
              </a:solidFill>
            </a:endParaRPr>
          </a:p>
        </p:txBody>
      </p:sp>
    </p:spTree>
    <p:extLst>
      <p:ext uri="{BB962C8B-B14F-4D97-AF65-F5344CB8AC3E}">
        <p14:creationId xmlns:p14="http://schemas.microsoft.com/office/powerpoint/2010/main" val="12297733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smtClean="0"/>
            </a:lvl1pPr>
          </a:lstStyle>
          <a:p>
            <a:pPr>
              <a:defRPr/>
            </a:pPr>
            <a:fld id="{E309AD80-642E-4752-95E7-F234FD1CAC30}" type="slidenum">
              <a:rPr lang="en-US"/>
              <a:pPr>
                <a:defRPr/>
              </a:pPr>
              <a:t>‹#›</a:t>
            </a:fld>
            <a:endParaRPr lang="en-US"/>
          </a:p>
        </p:txBody>
      </p:sp>
      <p:sp>
        <p:nvSpPr>
          <p:cNvPr id="4" name="Footer Placeholder 3"/>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ENEMY PIE|  ©2019 YMCA/Project Cornerstone </a:t>
            </a:r>
            <a:endParaRPr lang="en-US">
              <a:solidFill>
                <a:schemeClr val="bg2"/>
              </a:solidFill>
            </a:endParaRPr>
          </a:p>
        </p:txBody>
      </p:sp>
    </p:spTree>
    <p:extLst>
      <p:ext uri="{BB962C8B-B14F-4D97-AF65-F5344CB8AC3E}">
        <p14:creationId xmlns:p14="http://schemas.microsoft.com/office/powerpoint/2010/main" val="20814340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pPr>
              <a:defRPr/>
            </a:pPr>
            <a:fld id="{956761A3-887C-4DD5-B9CF-A38A6F8AFC8F}" type="slidenum">
              <a:rPr lang="en-US"/>
              <a:pPr>
                <a:defRPr/>
              </a:pPr>
              <a:t>‹#›</a:t>
            </a:fld>
            <a:endParaRPr lang="en-US"/>
          </a:p>
        </p:txBody>
      </p:sp>
      <p:sp>
        <p:nvSpPr>
          <p:cNvPr id="3" name="Footer Placeholder 2"/>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ENEMY PIE|  ©2019 YMCA/Project Cornerstone </a:t>
            </a:r>
            <a:endParaRPr lang="en-US">
              <a:solidFill>
                <a:schemeClr val="bg2"/>
              </a:solidFill>
            </a:endParaRPr>
          </a:p>
        </p:txBody>
      </p:sp>
    </p:spTree>
    <p:extLst>
      <p:ext uri="{BB962C8B-B14F-4D97-AF65-F5344CB8AC3E}">
        <p14:creationId xmlns:p14="http://schemas.microsoft.com/office/powerpoint/2010/main" val="13422439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50E8085F-83F7-4C0E-9245-522DA2328C59}" type="slidenum">
              <a:rPr lang="en-US"/>
              <a:pPr>
                <a:defRPr/>
              </a:pPr>
              <a:t>‹#›</a:t>
            </a:fld>
            <a:endParaRPr lang="en-US"/>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ENEMY PIE|  ©2019 YMCA/Project Cornerstone </a:t>
            </a:r>
            <a:endParaRPr lang="en-US">
              <a:solidFill>
                <a:schemeClr val="bg2"/>
              </a:solidFill>
            </a:endParaRPr>
          </a:p>
        </p:txBody>
      </p:sp>
    </p:spTree>
    <p:extLst>
      <p:ext uri="{BB962C8B-B14F-4D97-AF65-F5344CB8AC3E}">
        <p14:creationId xmlns:p14="http://schemas.microsoft.com/office/powerpoint/2010/main" val="146243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DD7D3D9F-483B-4D2E-9546-1BB0A0DE023F}" type="slidenum">
              <a:rPr lang="en-US"/>
              <a:pPr>
                <a:defRPr/>
              </a:pPr>
              <a:t>‹#›</a:t>
            </a:fld>
            <a:endParaRPr lang="en-US" dirty="0"/>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INVISSIBLE BOY 2020 PROJECT CORNERSTONE</a:t>
            </a:r>
            <a:endParaRPr lang="en-US" dirty="0">
              <a:solidFill>
                <a:schemeClr val="bg2"/>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22DC0770-9FB8-4610-8BB9-FE2BE2544DBD}" type="slidenum">
              <a:rPr lang="en-US"/>
              <a:pPr>
                <a:defRPr/>
              </a:pPr>
              <a:t>‹#›</a:t>
            </a:fld>
            <a:endParaRPr lang="en-US"/>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ENEMY PIE|  ©2019 YMCA/Project Cornerstone </a:t>
            </a:r>
            <a:endParaRPr lang="en-US">
              <a:solidFill>
                <a:schemeClr val="bg2"/>
              </a:solidFill>
            </a:endParaRPr>
          </a:p>
        </p:txBody>
      </p:sp>
    </p:spTree>
    <p:extLst>
      <p:ext uri="{BB962C8B-B14F-4D97-AF65-F5344CB8AC3E}">
        <p14:creationId xmlns:p14="http://schemas.microsoft.com/office/powerpoint/2010/main" val="34668867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F7D1158C-E9ED-4F39-ABDD-33CF79A496DC}"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ENEMY PIE|  ©2019 YMCA/Project Cornerstone </a:t>
            </a:r>
            <a:endParaRPr lang="en-US">
              <a:solidFill>
                <a:schemeClr val="bg2"/>
              </a:solidFill>
            </a:endParaRPr>
          </a:p>
        </p:txBody>
      </p:sp>
    </p:spTree>
    <p:extLst>
      <p:ext uri="{BB962C8B-B14F-4D97-AF65-F5344CB8AC3E}">
        <p14:creationId xmlns:p14="http://schemas.microsoft.com/office/powerpoint/2010/main" val="1353791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328613"/>
            <a:ext cx="2092325" cy="57864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8613" y="328613"/>
            <a:ext cx="6129337" cy="57864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D7869E72-FA37-4917-9BDE-D439D97A9E8E}"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ENEMY PIE|  ©2019 YMCA/Project Cornerstone </a:t>
            </a:r>
            <a:endParaRPr lang="en-US">
              <a:solidFill>
                <a:schemeClr val="bg2"/>
              </a:solidFill>
            </a:endParaRPr>
          </a:p>
        </p:txBody>
      </p:sp>
    </p:spTree>
    <p:extLst>
      <p:ext uri="{BB962C8B-B14F-4D97-AF65-F5344CB8AC3E}">
        <p14:creationId xmlns:p14="http://schemas.microsoft.com/office/powerpoint/2010/main" val="21628992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a:lvl1pPr>
          </a:lstStyle>
          <a:p>
            <a:r>
              <a:rPr lang="en-US"/>
              <a:t>Click to edit Master title style</a:t>
            </a:r>
          </a:p>
        </p:txBody>
      </p:sp>
      <p:sp>
        <p:nvSpPr>
          <p:cNvPr id="3075" name="Rectangle 3"/>
          <p:cNvSpPr>
            <a:spLocks noGrp="1" noChangeArrowheads="1"/>
          </p:cNvSpPr>
          <p:nvPr>
            <p:ph type="subTitle" idx="1"/>
          </p:nvPr>
        </p:nvSpPr>
        <p:spPr>
          <a:xfrm>
            <a:off x="338138" y="3875088"/>
            <a:ext cx="2768600" cy="468312"/>
          </a:xfrm>
        </p:spPr>
        <p:txBody>
          <a:bodyPr/>
          <a:lstStyle>
            <a:lvl1pPr>
              <a:defRPr sz="1200"/>
            </a:lvl1pPr>
          </a:lstStyle>
          <a:p>
            <a:r>
              <a:rPr lang="en-US"/>
              <a:t>Click to edit Master subtitle style</a:t>
            </a:r>
          </a:p>
        </p:txBody>
      </p:sp>
      <p:sp>
        <p:nvSpPr>
          <p:cNvPr id="5" name="Date Placeholder 4"/>
          <p:cNvSpPr>
            <a:spLocks noGrp="1" noChangeArrowheads="1"/>
          </p:cNvSpPr>
          <p:nvPr>
            <p:ph type="dt" sz="half" idx="10"/>
          </p:nvPr>
        </p:nvSpPr>
        <p:spPr bwMode="black">
          <a:xfrm>
            <a:off x="352425" y="4327525"/>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200">
                <a:solidFill>
                  <a:schemeClr val="bg2"/>
                </a:solidFill>
                <a:latin typeface="Verdana" pitchFamily="64" charset="0"/>
                <a:ea typeface="ＭＳ Ｐゴシック" pitchFamily="64" charset="-128"/>
                <a:cs typeface="ＭＳ Ｐゴシック" pitchFamily="64" charset="-128"/>
              </a:defRPr>
            </a:lvl1pPr>
          </a:lstStyle>
          <a:p>
            <a:pPr>
              <a:defRPr/>
            </a:pPr>
            <a:endParaRPr lang="en-US"/>
          </a:p>
        </p:txBody>
      </p:sp>
      <p:pic>
        <p:nvPicPr>
          <p:cNvPr id="2" name="Picture 1" descr="logo_orange_cmyk.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2831" y="455052"/>
            <a:ext cx="1380522" cy="1059359"/>
          </a:xfrm>
          <a:prstGeom prst="rect">
            <a:avLst/>
          </a:prstGeom>
        </p:spPr>
      </p:pic>
      <p:pic>
        <p:nvPicPr>
          <p:cNvPr id="3" name="Picture 2" descr="logo_areaoffocus_allboldorange_cmyk.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48714" y="1062264"/>
            <a:ext cx="1660072" cy="451003"/>
          </a:xfrm>
          <a:prstGeom prst="rect">
            <a:avLst/>
          </a:prstGeom>
        </p:spPr>
      </p:pic>
    </p:spTree>
    <p:extLst>
      <p:ext uri="{BB962C8B-B14F-4D97-AF65-F5344CB8AC3E}">
        <p14:creationId xmlns:p14="http://schemas.microsoft.com/office/powerpoint/2010/main" val="42437872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DD7D3D9F-483B-4D2E-9546-1BB0A0DE023F}"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t>RENÉ HAS TWO LAST NAMES |  ©2022 YMCA/Project Cornerstone </a:t>
            </a:r>
            <a:endParaRPr lang="en-US" dirty="0">
              <a:solidFill>
                <a:schemeClr val="bg2"/>
              </a:solidFill>
            </a:endParaRPr>
          </a:p>
        </p:txBody>
      </p:sp>
    </p:spTree>
    <p:extLst>
      <p:ext uri="{BB962C8B-B14F-4D97-AF65-F5344CB8AC3E}">
        <p14:creationId xmlns:p14="http://schemas.microsoft.com/office/powerpoint/2010/main" val="18535826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smtClean="0"/>
            </a:lvl1pPr>
          </a:lstStyle>
          <a:p>
            <a:pPr>
              <a:defRPr/>
            </a:pPr>
            <a:fld id="{474F9A76-05EC-4927-B4A2-A8CE3023F9C5}"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t>RENÉ HAS TWO LAST NAMES |  ©2022 YMCA/Project Cornerstone </a:t>
            </a:r>
            <a:endParaRPr lang="en-US" dirty="0">
              <a:solidFill>
                <a:schemeClr val="bg2"/>
              </a:solidFill>
            </a:endParaRPr>
          </a:p>
        </p:txBody>
      </p:sp>
    </p:spTree>
    <p:extLst>
      <p:ext uri="{BB962C8B-B14F-4D97-AF65-F5344CB8AC3E}">
        <p14:creationId xmlns:p14="http://schemas.microsoft.com/office/powerpoint/2010/main" val="37006873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54013" y="1739900"/>
            <a:ext cx="4092575" cy="437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98988" y="1739900"/>
            <a:ext cx="4094162" cy="437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smtClean="0"/>
            </a:lvl1pPr>
          </a:lstStyle>
          <a:p>
            <a:pPr>
              <a:defRPr/>
            </a:pPr>
            <a:fld id="{9B2D5AC9-C07E-4D0F-9B68-74093CA5E8E6}" type="slidenum">
              <a:rPr lang="en-US"/>
              <a:pPr>
                <a:defRPr/>
              </a:pPr>
              <a:t>‹#›</a:t>
            </a:fld>
            <a:endParaRPr lang="en-US"/>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t>RENÉ HAS TWO LAST NAMES |  ©2022 YMCA/Project Cornerstone </a:t>
            </a:r>
            <a:endParaRPr lang="en-US" dirty="0">
              <a:solidFill>
                <a:schemeClr val="bg2"/>
              </a:solidFill>
            </a:endParaRPr>
          </a:p>
        </p:txBody>
      </p:sp>
    </p:spTree>
    <p:extLst>
      <p:ext uri="{BB962C8B-B14F-4D97-AF65-F5344CB8AC3E}">
        <p14:creationId xmlns:p14="http://schemas.microsoft.com/office/powerpoint/2010/main" val="9095496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smtClean="0"/>
            </a:lvl1pPr>
          </a:lstStyle>
          <a:p>
            <a:pPr>
              <a:defRPr/>
            </a:pPr>
            <a:fld id="{739F491E-278F-4842-9DD3-1ED96C0B2DBF}" type="slidenum">
              <a:rPr lang="en-US"/>
              <a:pPr>
                <a:defRPr/>
              </a:pPr>
              <a:t>‹#›</a:t>
            </a:fld>
            <a:endParaRPr lang="en-US"/>
          </a:p>
        </p:txBody>
      </p:sp>
      <p:sp>
        <p:nvSpPr>
          <p:cNvPr id="8" name="Footer Placeholder 7"/>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t>RENÉ HAS TWO LAST NAMES |  ©2022 YMCA/Project Cornerstone </a:t>
            </a:r>
            <a:endParaRPr lang="en-US" dirty="0">
              <a:solidFill>
                <a:schemeClr val="bg2"/>
              </a:solidFill>
            </a:endParaRPr>
          </a:p>
        </p:txBody>
      </p:sp>
    </p:spTree>
    <p:extLst>
      <p:ext uri="{BB962C8B-B14F-4D97-AF65-F5344CB8AC3E}">
        <p14:creationId xmlns:p14="http://schemas.microsoft.com/office/powerpoint/2010/main" val="41971271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smtClean="0"/>
            </a:lvl1pPr>
          </a:lstStyle>
          <a:p>
            <a:pPr>
              <a:defRPr/>
            </a:pPr>
            <a:fld id="{E309AD80-642E-4752-95E7-F234FD1CAC30}" type="slidenum">
              <a:rPr lang="en-US"/>
              <a:pPr>
                <a:defRPr/>
              </a:pPr>
              <a:t>‹#›</a:t>
            </a:fld>
            <a:endParaRPr lang="en-US"/>
          </a:p>
        </p:txBody>
      </p:sp>
      <p:sp>
        <p:nvSpPr>
          <p:cNvPr id="4" name="Footer Placeholder 3"/>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t>RENÉ HAS TWO LAST NAMES |  ©2022 YMCA/Project Cornerstone </a:t>
            </a:r>
            <a:endParaRPr lang="en-US" dirty="0">
              <a:solidFill>
                <a:schemeClr val="bg2"/>
              </a:solidFill>
            </a:endParaRPr>
          </a:p>
        </p:txBody>
      </p:sp>
    </p:spTree>
    <p:extLst>
      <p:ext uri="{BB962C8B-B14F-4D97-AF65-F5344CB8AC3E}">
        <p14:creationId xmlns:p14="http://schemas.microsoft.com/office/powerpoint/2010/main" val="33718149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pPr>
              <a:defRPr/>
            </a:pPr>
            <a:fld id="{956761A3-887C-4DD5-B9CF-A38A6F8AFC8F}" type="slidenum">
              <a:rPr lang="en-US"/>
              <a:pPr>
                <a:defRPr/>
              </a:pPr>
              <a:t>‹#›</a:t>
            </a:fld>
            <a:endParaRPr lang="en-US"/>
          </a:p>
        </p:txBody>
      </p:sp>
      <p:sp>
        <p:nvSpPr>
          <p:cNvPr id="3" name="Footer Placeholder 2"/>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t>RENÉ HAS TWO LAST NAMES |  ©2022 YMCA/Project Cornerstone </a:t>
            </a:r>
            <a:endParaRPr lang="en-US" dirty="0">
              <a:solidFill>
                <a:schemeClr val="bg2"/>
              </a:solidFill>
            </a:endParaRPr>
          </a:p>
        </p:txBody>
      </p:sp>
    </p:spTree>
    <p:extLst>
      <p:ext uri="{BB962C8B-B14F-4D97-AF65-F5344CB8AC3E}">
        <p14:creationId xmlns:p14="http://schemas.microsoft.com/office/powerpoint/2010/main" val="3130350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smtClean="0"/>
            </a:lvl1pPr>
          </a:lstStyle>
          <a:p>
            <a:pPr>
              <a:defRPr/>
            </a:pPr>
            <a:fld id="{474F9A76-05EC-4927-B4A2-A8CE3023F9C5}" type="slidenum">
              <a:rPr lang="en-US"/>
              <a:pPr>
                <a:defRPr/>
              </a:pPr>
              <a:t>‹#›</a:t>
            </a:fld>
            <a:endParaRPr lang="en-US" dirty="0"/>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INVISSIBLE BOY 2020 PROJECT CORNERSTONE</a:t>
            </a:r>
            <a:endParaRPr lang="en-US" dirty="0">
              <a:solidFill>
                <a:schemeClr val="bg2"/>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50E8085F-83F7-4C0E-9245-522DA2328C59}" type="slidenum">
              <a:rPr lang="en-US"/>
              <a:pPr>
                <a:defRPr/>
              </a:pPr>
              <a:t>‹#›</a:t>
            </a:fld>
            <a:endParaRPr lang="en-US"/>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t>RENÉ HAS TWO LAST NAMES |  ©2022 YMCA/Project Cornerstone </a:t>
            </a:r>
            <a:endParaRPr lang="en-US" dirty="0">
              <a:solidFill>
                <a:schemeClr val="bg2"/>
              </a:solidFill>
            </a:endParaRPr>
          </a:p>
        </p:txBody>
      </p:sp>
    </p:spTree>
    <p:extLst>
      <p:ext uri="{BB962C8B-B14F-4D97-AF65-F5344CB8AC3E}">
        <p14:creationId xmlns:p14="http://schemas.microsoft.com/office/powerpoint/2010/main" val="7339130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22DC0770-9FB8-4610-8BB9-FE2BE2544DBD}" type="slidenum">
              <a:rPr lang="en-US"/>
              <a:pPr>
                <a:defRPr/>
              </a:pPr>
              <a:t>‹#›</a:t>
            </a:fld>
            <a:endParaRPr lang="en-US"/>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t>RENÉ HAS TWO LAST NAMES |  ©2022 YMCA/Project Cornerstone </a:t>
            </a:r>
            <a:endParaRPr lang="en-US" dirty="0">
              <a:solidFill>
                <a:schemeClr val="bg2"/>
              </a:solidFill>
            </a:endParaRPr>
          </a:p>
        </p:txBody>
      </p:sp>
    </p:spTree>
    <p:extLst>
      <p:ext uri="{BB962C8B-B14F-4D97-AF65-F5344CB8AC3E}">
        <p14:creationId xmlns:p14="http://schemas.microsoft.com/office/powerpoint/2010/main" val="30982436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F7D1158C-E9ED-4F39-ABDD-33CF79A496DC}"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t>RENÉ HAS TWO LAST NAMES |  ©2022 YMCA/Project Cornerstone </a:t>
            </a:r>
            <a:endParaRPr lang="en-US" dirty="0">
              <a:solidFill>
                <a:schemeClr val="bg2"/>
              </a:solidFill>
            </a:endParaRPr>
          </a:p>
        </p:txBody>
      </p:sp>
    </p:spTree>
    <p:extLst>
      <p:ext uri="{BB962C8B-B14F-4D97-AF65-F5344CB8AC3E}">
        <p14:creationId xmlns:p14="http://schemas.microsoft.com/office/powerpoint/2010/main" val="7490056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328613"/>
            <a:ext cx="2092325" cy="57864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8613" y="328613"/>
            <a:ext cx="6129337" cy="57864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D7869E72-FA37-4917-9BDE-D439D97A9E8E}"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t>RENÉ HAS TWO LAST NAMES |  ©2022 YMCA/Project Cornerstone </a:t>
            </a:r>
            <a:endParaRPr lang="en-US" dirty="0">
              <a:solidFill>
                <a:schemeClr val="bg2"/>
              </a:solidFill>
            </a:endParaRPr>
          </a:p>
        </p:txBody>
      </p:sp>
    </p:spTree>
    <p:extLst>
      <p:ext uri="{BB962C8B-B14F-4D97-AF65-F5344CB8AC3E}">
        <p14:creationId xmlns:p14="http://schemas.microsoft.com/office/powerpoint/2010/main" val="33787616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a:lvl1pPr>
          </a:lstStyle>
          <a:p>
            <a:r>
              <a:rPr lang="en-US"/>
              <a:t>Click to edit Master title style</a:t>
            </a:r>
          </a:p>
        </p:txBody>
      </p:sp>
      <p:sp>
        <p:nvSpPr>
          <p:cNvPr id="3075" name="Rectangle 3"/>
          <p:cNvSpPr>
            <a:spLocks noGrp="1" noChangeArrowheads="1"/>
          </p:cNvSpPr>
          <p:nvPr>
            <p:ph type="subTitle" idx="1"/>
          </p:nvPr>
        </p:nvSpPr>
        <p:spPr>
          <a:xfrm>
            <a:off x="338138" y="3875088"/>
            <a:ext cx="2768600" cy="468312"/>
          </a:xfrm>
        </p:spPr>
        <p:txBody>
          <a:bodyPr/>
          <a:lstStyle>
            <a:lvl1pPr>
              <a:defRPr sz="1200"/>
            </a:lvl1pPr>
          </a:lstStyle>
          <a:p>
            <a:r>
              <a:rPr lang="en-US"/>
              <a:t>Click to edit Master subtitle style</a:t>
            </a:r>
          </a:p>
        </p:txBody>
      </p:sp>
      <p:sp>
        <p:nvSpPr>
          <p:cNvPr id="5" name="Date Placeholder 4"/>
          <p:cNvSpPr>
            <a:spLocks noGrp="1" noChangeArrowheads="1"/>
          </p:cNvSpPr>
          <p:nvPr>
            <p:ph type="dt" sz="half" idx="10"/>
          </p:nvPr>
        </p:nvSpPr>
        <p:spPr bwMode="black">
          <a:xfrm>
            <a:off x="352425" y="4327525"/>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200">
                <a:solidFill>
                  <a:schemeClr val="bg2"/>
                </a:solidFill>
                <a:latin typeface="Verdana" pitchFamily="64" charset="0"/>
                <a:ea typeface="ＭＳ Ｐゴシック" pitchFamily="64" charset="-128"/>
                <a:cs typeface="ＭＳ Ｐゴシック" pitchFamily="64" charset="-128"/>
              </a:defRPr>
            </a:lvl1pPr>
          </a:lstStyle>
          <a:p>
            <a:pPr>
              <a:defRPr/>
            </a:pPr>
            <a:endParaRPr lang="en-US"/>
          </a:p>
        </p:txBody>
      </p:sp>
      <p:pic>
        <p:nvPicPr>
          <p:cNvPr id="2" name="Picture 1" descr="logo_orange_cmyk.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2831" y="455052"/>
            <a:ext cx="1380522" cy="1059359"/>
          </a:xfrm>
          <a:prstGeom prst="rect">
            <a:avLst/>
          </a:prstGeom>
        </p:spPr>
      </p:pic>
      <p:pic>
        <p:nvPicPr>
          <p:cNvPr id="3" name="Picture 2" descr="logo_areaoffocus_allboldorange_cmyk.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48714" y="1062264"/>
            <a:ext cx="1660072" cy="451003"/>
          </a:xfrm>
          <a:prstGeom prst="rect">
            <a:avLst/>
          </a:prstGeom>
        </p:spPr>
      </p:pic>
    </p:spTree>
    <p:extLst>
      <p:ext uri="{BB962C8B-B14F-4D97-AF65-F5344CB8AC3E}">
        <p14:creationId xmlns:p14="http://schemas.microsoft.com/office/powerpoint/2010/main" val="32033158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DD7D3D9F-483B-4D2E-9546-1BB0A0DE023F}"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Have You Filled a Bucket Today? Buckets, Dippers, and Lids |  ©2021 YMCA/Project Cornerstone </a:t>
            </a:r>
            <a:endParaRPr lang="en-US">
              <a:solidFill>
                <a:schemeClr val="bg2"/>
              </a:solidFill>
            </a:endParaRPr>
          </a:p>
        </p:txBody>
      </p:sp>
    </p:spTree>
    <p:extLst>
      <p:ext uri="{BB962C8B-B14F-4D97-AF65-F5344CB8AC3E}">
        <p14:creationId xmlns:p14="http://schemas.microsoft.com/office/powerpoint/2010/main" val="22966362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smtClean="0"/>
            </a:lvl1pPr>
          </a:lstStyle>
          <a:p>
            <a:pPr>
              <a:defRPr/>
            </a:pPr>
            <a:fld id="{474F9A76-05EC-4927-B4A2-A8CE3023F9C5}"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Have You Filled a Bucket Today? Buckets, Dippers, and Lids |  ©2021 YMCA/Project Cornerstone </a:t>
            </a:r>
            <a:endParaRPr lang="en-US">
              <a:solidFill>
                <a:schemeClr val="bg2"/>
              </a:solidFill>
            </a:endParaRPr>
          </a:p>
        </p:txBody>
      </p:sp>
    </p:spTree>
    <p:extLst>
      <p:ext uri="{BB962C8B-B14F-4D97-AF65-F5344CB8AC3E}">
        <p14:creationId xmlns:p14="http://schemas.microsoft.com/office/powerpoint/2010/main" val="1361349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54013" y="1739900"/>
            <a:ext cx="4092575" cy="437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98988" y="1739900"/>
            <a:ext cx="4094162" cy="437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smtClean="0"/>
            </a:lvl1pPr>
          </a:lstStyle>
          <a:p>
            <a:pPr>
              <a:defRPr/>
            </a:pPr>
            <a:fld id="{9B2D5AC9-C07E-4D0F-9B68-74093CA5E8E6}" type="slidenum">
              <a:rPr lang="en-US"/>
              <a:pPr>
                <a:defRPr/>
              </a:pPr>
              <a:t>‹#›</a:t>
            </a:fld>
            <a:endParaRPr lang="en-US"/>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Have You Filled a Bucket Today? Buckets, Dippers, and Lids |  ©2021 YMCA/Project Cornerstone </a:t>
            </a:r>
            <a:endParaRPr lang="en-US">
              <a:solidFill>
                <a:schemeClr val="bg2"/>
              </a:solidFill>
            </a:endParaRPr>
          </a:p>
        </p:txBody>
      </p:sp>
    </p:spTree>
    <p:extLst>
      <p:ext uri="{BB962C8B-B14F-4D97-AF65-F5344CB8AC3E}">
        <p14:creationId xmlns:p14="http://schemas.microsoft.com/office/powerpoint/2010/main" val="2538870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smtClean="0"/>
            </a:lvl1pPr>
          </a:lstStyle>
          <a:p>
            <a:pPr>
              <a:defRPr/>
            </a:pPr>
            <a:fld id="{739F491E-278F-4842-9DD3-1ED96C0B2DBF}" type="slidenum">
              <a:rPr lang="en-US"/>
              <a:pPr>
                <a:defRPr/>
              </a:pPr>
              <a:t>‹#›</a:t>
            </a:fld>
            <a:endParaRPr lang="en-US"/>
          </a:p>
        </p:txBody>
      </p:sp>
      <p:sp>
        <p:nvSpPr>
          <p:cNvPr id="8" name="Footer Placeholder 7"/>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Have You Filled a Bucket Today? Buckets, Dippers, and Lids |  ©2021 YMCA/Project Cornerstone </a:t>
            </a:r>
            <a:endParaRPr lang="en-US">
              <a:solidFill>
                <a:schemeClr val="bg2"/>
              </a:solidFill>
            </a:endParaRPr>
          </a:p>
        </p:txBody>
      </p:sp>
    </p:spTree>
    <p:extLst>
      <p:ext uri="{BB962C8B-B14F-4D97-AF65-F5344CB8AC3E}">
        <p14:creationId xmlns:p14="http://schemas.microsoft.com/office/powerpoint/2010/main" val="13309508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smtClean="0"/>
            </a:lvl1pPr>
          </a:lstStyle>
          <a:p>
            <a:pPr>
              <a:defRPr/>
            </a:pPr>
            <a:fld id="{E309AD80-642E-4752-95E7-F234FD1CAC30}" type="slidenum">
              <a:rPr lang="en-US"/>
              <a:pPr>
                <a:defRPr/>
              </a:pPr>
              <a:t>‹#›</a:t>
            </a:fld>
            <a:endParaRPr lang="en-US"/>
          </a:p>
        </p:txBody>
      </p:sp>
      <p:sp>
        <p:nvSpPr>
          <p:cNvPr id="4" name="Footer Placeholder 3"/>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Have You Filled a Bucket Today? Buckets, Dippers, and Lids |  ©2021 YMCA/Project Cornerstone </a:t>
            </a:r>
            <a:endParaRPr lang="en-US">
              <a:solidFill>
                <a:schemeClr val="bg2"/>
              </a:solidFill>
            </a:endParaRPr>
          </a:p>
        </p:txBody>
      </p:sp>
    </p:spTree>
    <p:extLst>
      <p:ext uri="{BB962C8B-B14F-4D97-AF65-F5344CB8AC3E}">
        <p14:creationId xmlns:p14="http://schemas.microsoft.com/office/powerpoint/2010/main" val="4261438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54013" y="1739900"/>
            <a:ext cx="4092575" cy="437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98988" y="1739900"/>
            <a:ext cx="4094162" cy="437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smtClean="0"/>
            </a:lvl1pPr>
          </a:lstStyle>
          <a:p>
            <a:pPr>
              <a:defRPr/>
            </a:pPr>
            <a:fld id="{9B2D5AC9-C07E-4D0F-9B68-74093CA5E8E6}" type="slidenum">
              <a:rPr lang="en-US"/>
              <a:pPr>
                <a:defRPr/>
              </a:pPr>
              <a:t>‹#›</a:t>
            </a:fld>
            <a:endParaRPr lang="en-US" dirty="0"/>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INVISSIBLE BOY 2020 PROJECT CORNERSTONE</a:t>
            </a:r>
            <a:endParaRPr lang="en-US" dirty="0">
              <a:solidFill>
                <a:schemeClr val="bg2"/>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pPr>
              <a:defRPr/>
            </a:pPr>
            <a:fld id="{956761A3-887C-4DD5-B9CF-A38A6F8AFC8F}" type="slidenum">
              <a:rPr lang="en-US"/>
              <a:pPr>
                <a:defRPr/>
              </a:pPr>
              <a:t>‹#›</a:t>
            </a:fld>
            <a:endParaRPr lang="en-US"/>
          </a:p>
        </p:txBody>
      </p:sp>
      <p:sp>
        <p:nvSpPr>
          <p:cNvPr id="3" name="Footer Placeholder 2"/>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Have You Filled a Bucket Today? Buckets, Dippers, and Lids |  ©2021 YMCA/Project Cornerstone </a:t>
            </a:r>
            <a:endParaRPr lang="en-US">
              <a:solidFill>
                <a:schemeClr val="bg2"/>
              </a:solidFill>
            </a:endParaRPr>
          </a:p>
        </p:txBody>
      </p:sp>
    </p:spTree>
    <p:extLst>
      <p:ext uri="{BB962C8B-B14F-4D97-AF65-F5344CB8AC3E}">
        <p14:creationId xmlns:p14="http://schemas.microsoft.com/office/powerpoint/2010/main" val="41523064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50E8085F-83F7-4C0E-9245-522DA2328C59}" type="slidenum">
              <a:rPr lang="en-US"/>
              <a:pPr>
                <a:defRPr/>
              </a:pPr>
              <a:t>‹#›</a:t>
            </a:fld>
            <a:endParaRPr lang="en-US"/>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Have You Filled a Bucket Today? Buckets, Dippers, and Lids |  ©2021 YMCA/Project Cornerstone </a:t>
            </a:r>
            <a:endParaRPr lang="en-US">
              <a:solidFill>
                <a:schemeClr val="bg2"/>
              </a:solidFill>
            </a:endParaRPr>
          </a:p>
        </p:txBody>
      </p:sp>
    </p:spTree>
    <p:extLst>
      <p:ext uri="{BB962C8B-B14F-4D97-AF65-F5344CB8AC3E}">
        <p14:creationId xmlns:p14="http://schemas.microsoft.com/office/powerpoint/2010/main" val="27375556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22DC0770-9FB8-4610-8BB9-FE2BE2544DBD}" type="slidenum">
              <a:rPr lang="en-US"/>
              <a:pPr>
                <a:defRPr/>
              </a:pPr>
              <a:t>‹#›</a:t>
            </a:fld>
            <a:endParaRPr lang="en-US"/>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Have You Filled a Bucket Today? Buckets, Dippers, and Lids |  ©2021 YMCA/Project Cornerstone </a:t>
            </a:r>
            <a:endParaRPr lang="en-US">
              <a:solidFill>
                <a:schemeClr val="bg2"/>
              </a:solidFill>
            </a:endParaRPr>
          </a:p>
        </p:txBody>
      </p:sp>
    </p:spTree>
    <p:extLst>
      <p:ext uri="{BB962C8B-B14F-4D97-AF65-F5344CB8AC3E}">
        <p14:creationId xmlns:p14="http://schemas.microsoft.com/office/powerpoint/2010/main" val="31495318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F7D1158C-E9ED-4F39-ABDD-33CF79A496DC}"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Have You Filled a Bucket Today? Buckets, Dippers, and Lids |  ©2021 YMCA/Project Cornerstone </a:t>
            </a:r>
            <a:endParaRPr lang="en-US">
              <a:solidFill>
                <a:schemeClr val="bg2"/>
              </a:solidFill>
            </a:endParaRPr>
          </a:p>
        </p:txBody>
      </p:sp>
    </p:spTree>
    <p:extLst>
      <p:ext uri="{BB962C8B-B14F-4D97-AF65-F5344CB8AC3E}">
        <p14:creationId xmlns:p14="http://schemas.microsoft.com/office/powerpoint/2010/main" val="17980022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328613"/>
            <a:ext cx="2092325" cy="57864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8613" y="328613"/>
            <a:ext cx="6129337" cy="57864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D7869E72-FA37-4917-9BDE-D439D97A9E8E}"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Have You Filled a Bucket Today? Buckets, Dippers, and Lids |  ©2021 YMCA/Project Cornerstone </a:t>
            </a:r>
            <a:endParaRPr lang="en-US">
              <a:solidFill>
                <a:schemeClr val="bg2"/>
              </a:solidFill>
            </a:endParaRPr>
          </a:p>
        </p:txBody>
      </p:sp>
    </p:spTree>
    <p:extLst>
      <p:ext uri="{BB962C8B-B14F-4D97-AF65-F5344CB8AC3E}">
        <p14:creationId xmlns:p14="http://schemas.microsoft.com/office/powerpoint/2010/main" val="765813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smtClean="0"/>
            </a:lvl1pPr>
          </a:lstStyle>
          <a:p>
            <a:pPr>
              <a:defRPr/>
            </a:pPr>
            <a:fld id="{739F491E-278F-4842-9DD3-1ED96C0B2DBF}" type="slidenum">
              <a:rPr lang="en-US"/>
              <a:pPr>
                <a:defRPr/>
              </a:pPr>
              <a:t>‹#›</a:t>
            </a:fld>
            <a:endParaRPr lang="en-US" dirty="0"/>
          </a:p>
        </p:txBody>
      </p:sp>
      <p:sp>
        <p:nvSpPr>
          <p:cNvPr id="8" name="Footer Placeholder 7"/>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INVISSIBLE BOY 2020 PROJECT CORNERSTONE</a:t>
            </a:r>
            <a:endParaRPr lang="en-US" dirty="0">
              <a:solidFill>
                <a:schemeClr val="bg2"/>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smtClean="0"/>
            </a:lvl1pPr>
          </a:lstStyle>
          <a:p>
            <a:pPr>
              <a:defRPr/>
            </a:pPr>
            <a:fld id="{E309AD80-642E-4752-95E7-F234FD1CAC30}" type="slidenum">
              <a:rPr lang="en-US"/>
              <a:pPr>
                <a:defRPr/>
              </a:pPr>
              <a:t>‹#›</a:t>
            </a:fld>
            <a:endParaRPr lang="en-US" dirty="0"/>
          </a:p>
        </p:txBody>
      </p:sp>
      <p:sp>
        <p:nvSpPr>
          <p:cNvPr id="4" name="Footer Placeholder 3"/>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INVISSIBLE BOY 2020 PROJECT CORNERSTONE</a:t>
            </a:r>
            <a:endParaRPr lang="en-US" dirty="0">
              <a:solidFill>
                <a:schemeClr val="bg2"/>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pPr>
              <a:defRPr/>
            </a:pPr>
            <a:fld id="{956761A3-887C-4DD5-B9CF-A38A6F8AFC8F}" type="slidenum">
              <a:rPr lang="en-US"/>
              <a:pPr>
                <a:defRPr/>
              </a:pPr>
              <a:t>‹#›</a:t>
            </a:fld>
            <a:endParaRPr lang="en-US" dirty="0"/>
          </a:p>
        </p:txBody>
      </p:sp>
      <p:sp>
        <p:nvSpPr>
          <p:cNvPr id="3" name="Footer Placeholder 2"/>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INVISSIBLE BOY 2020 PROJECT CORNERSTONE</a:t>
            </a:r>
            <a:endParaRPr lang="en-US" dirty="0">
              <a:solidFill>
                <a:schemeClr val="bg2"/>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50E8085F-83F7-4C0E-9245-522DA2328C59}" type="slidenum">
              <a:rPr lang="en-US"/>
              <a:pPr>
                <a:defRPr/>
              </a:pPr>
              <a:t>‹#›</a:t>
            </a:fld>
            <a:endParaRPr lang="en-US" dirty="0"/>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INVISSIBLE BOY 2020 PROJECT CORNERSTONE</a:t>
            </a:r>
            <a:endParaRPr lang="en-US" dirty="0">
              <a:solidFill>
                <a:schemeClr val="bg2"/>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22DC0770-9FB8-4610-8BB9-FE2BE2544DBD}" type="slidenum">
              <a:rPr lang="en-US"/>
              <a:pPr>
                <a:defRPr/>
              </a:pPr>
              <a:t>‹#›</a:t>
            </a:fld>
            <a:endParaRPr lang="en-US" dirty="0"/>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INVISSIBLE BOY 2020 PROJECT CORNERSTONE</a:t>
            </a:r>
            <a:endParaRPr lang="en-US" dirty="0">
              <a:solidFill>
                <a:schemeClr val="bg2"/>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black">
          <a:xfrm>
            <a:off x="328613" y="328613"/>
            <a:ext cx="8374062" cy="8445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black">
          <a:xfrm>
            <a:off x="354013" y="1739900"/>
            <a:ext cx="8339137" cy="4375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black">
          <a:xfrm>
            <a:off x="350838" y="6356350"/>
            <a:ext cx="409575" cy="2174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800">
                <a:solidFill>
                  <a:schemeClr val="bg2"/>
                </a:solidFill>
                <a:latin typeface="Verdana" pitchFamily="64" charset="0"/>
                <a:ea typeface="ＭＳ Ｐゴシック" pitchFamily="64" charset="-128"/>
                <a:cs typeface="ＭＳ Ｐゴシック" pitchFamily="64" charset="-128"/>
              </a:defRPr>
            </a:lvl1pPr>
          </a:lstStyle>
          <a:p>
            <a:pPr>
              <a:defRPr/>
            </a:pPr>
            <a:fld id="{00698937-BEDD-4EFF-AC3E-111CFE5685E0}" type="slidenum">
              <a:rPr lang="en-US"/>
              <a:pPr>
                <a:defRPr/>
              </a:pPr>
              <a:t>‹#›</a:t>
            </a:fld>
            <a:endParaRPr lang="en-US" dirty="0"/>
          </a:p>
        </p:txBody>
      </p:sp>
      <p:sp>
        <p:nvSpPr>
          <p:cNvPr id="1034" name="Rectangle 10"/>
          <p:cNvSpPr>
            <a:spLocks noGrp="1" noChangeArrowheads="1"/>
          </p:cNvSpPr>
          <p:nvPr>
            <p:ph type="ftr" sz="quarter" idx="3"/>
          </p:nvPr>
        </p:nvSpPr>
        <p:spPr bwMode="black">
          <a:xfrm>
            <a:off x="568325" y="6356350"/>
            <a:ext cx="4691063" cy="287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800"/>
            </a:lvl1pPr>
          </a:lstStyle>
          <a:p>
            <a:r>
              <a:rPr lang="en-US"/>
              <a:t>INVISSIBLE BOY 2020 PROJECT CORNERSTONE</a:t>
            </a:r>
            <a:endParaRPr lang="en-US" dirty="0">
              <a:solidFill>
                <a:schemeClr val="bg2"/>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rtl="0" eaLnBrk="1" fontAlgn="base" hangingPunct="1">
        <a:spcBef>
          <a:spcPct val="0"/>
        </a:spcBef>
        <a:spcAft>
          <a:spcPct val="0"/>
        </a:spcAft>
        <a:defRPr sz="2600" b="1">
          <a:solidFill>
            <a:schemeClr val="folHlink"/>
          </a:solidFill>
          <a:latin typeface="+mj-lt"/>
          <a:ea typeface="+mj-ea"/>
          <a:cs typeface="+mj-cs"/>
        </a:defRPr>
      </a:lvl1pPr>
      <a:lvl2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2pPr>
      <a:lvl3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3pPr>
      <a:lvl4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4pPr>
      <a:lvl5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5pPr>
      <a:lvl6pPr marL="4572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6pPr>
      <a:lvl7pPr marL="9144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7pPr>
      <a:lvl8pPr marL="13716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8pPr>
      <a:lvl9pPr marL="18288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9pPr>
    </p:titleStyle>
    <p:bodyStyle>
      <a:lvl1pPr marL="342900" indent="-342900" algn="l" rtl="0" eaLnBrk="1" fontAlgn="base" hangingPunct="1">
        <a:spcBef>
          <a:spcPct val="50000"/>
        </a:spcBef>
        <a:spcAft>
          <a:spcPct val="0"/>
        </a:spcAft>
        <a:defRPr>
          <a:solidFill>
            <a:schemeClr val="bg2"/>
          </a:solidFill>
          <a:latin typeface="+mn-lt"/>
          <a:ea typeface="+mn-ea"/>
          <a:cs typeface="+mn-cs"/>
        </a:defRPr>
      </a:lvl1pPr>
      <a:lvl2pPr marL="223838" indent="-222250" algn="l" rtl="0" eaLnBrk="1" fontAlgn="base" hangingPunct="1">
        <a:spcBef>
          <a:spcPct val="100000"/>
        </a:spcBef>
        <a:spcAft>
          <a:spcPct val="0"/>
        </a:spcAft>
        <a:buSzPct val="80000"/>
        <a:buChar char="•"/>
        <a:defRPr>
          <a:solidFill>
            <a:schemeClr val="bg2"/>
          </a:solidFill>
          <a:latin typeface="+mn-lt"/>
          <a:ea typeface="+mn-ea"/>
        </a:defRPr>
      </a:lvl2pPr>
      <a:lvl3pPr marL="693738" indent="-228600" algn="l" rtl="0" eaLnBrk="1" fontAlgn="base" hangingPunct="1">
        <a:spcBef>
          <a:spcPct val="25000"/>
        </a:spcBef>
        <a:spcAft>
          <a:spcPct val="0"/>
        </a:spcAft>
        <a:buChar char="–"/>
        <a:defRPr>
          <a:solidFill>
            <a:schemeClr val="bg2"/>
          </a:solidFill>
          <a:latin typeface="+mn-lt"/>
          <a:ea typeface="+mn-ea"/>
        </a:defRPr>
      </a:lvl3pPr>
      <a:lvl4pPr marL="1120775" indent="-228600" algn="l" rtl="0" eaLnBrk="1" fontAlgn="base" hangingPunct="1">
        <a:spcBef>
          <a:spcPct val="25000"/>
        </a:spcBef>
        <a:spcAft>
          <a:spcPct val="0"/>
        </a:spcAft>
        <a:buSzPct val="80000"/>
        <a:buChar char="•"/>
        <a:defRPr>
          <a:solidFill>
            <a:schemeClr val="bg2"/>
          </a:solidFill>
          <a:latin typeface="+mn-lt"/>
          <a:ea typeface="+mn-ea"/>
        </a:defRPr>
      </a:lvl4pPr>
      <a:lvl5pPr marL="1608138" indent="-228600" algn="l" rtl="0" eaLnBrk="1" fontAlgn="base" hangingPunct="1">
        <a:spcBef>
          <a:spcPct val="25000"/>
        </a:spcBef>
        <a:spcAft>
          <a:spcPct val="0"/>
        </a:spcAft>
        <a:buChar char="–"/>
        <a:defRPr>
          <a:solidFill>
            <a:schemeClr val="bg2"/>
          </a:solidFill>
          <a:latin typeface="+mn-lt"/>
          <a:ea typeface="+mn-ea"/>
        </a:defRPr>
      </a:lvl5pPr>
      <a:lvl6pPr marL="2065338" indent="-228600" algn="l" rtl="0" eaLnBrk="1" fontAlgn="base" hangingPunct="1">
        <a:spcBef>
          <a:spcPct val="25000"/>
        </a:spcBef>
        <a:spcAft>
          <a:spcPct val="0"/>
        </a:spcAft>
        <a:buChar char="–"/>
        <a:defRPr>
          <a:solidFill>
            <a:schemeClr val="bg2"/>
          </a:solidFill>
          <a:latin typeface="+mn-lt"/>
          <a:ea typeface="+mn-ea"/>
        </a:defRPr>
      </a:lvl6pPr>
      <a:lvl7pPr marL="2522538" indent="-228600" algn="l" rtl="0" eaLnBrk="1" fontAlgn="base" hangingPunct="1">
        <a:spcBef>
          <a:spcPct val="25000"/>
        </a:spcBef>
        <a:spcAft>
          <a:spcPct val="0"/>
        </a:spcAft>
        <a:buChar char="–"/>
        <a:defRPr>
          <a:solidFill>
            <a:schemeClr val="bg2"/>
          </a:solidFill>
          <a:latin typeface="+mn-lt"/>
          <a:ea typeface="+mn-ea"/>
        </a:defRPr>
      </a:lvl7pPr>
      <a:lvl8pPr marL="2979738" indent="-228600" algn="l" rtl="0" eaLnBrk="1" fontAlgn="base" hangingPunct="1">
        <a:spcBef>
          <a:spcPct val="25000"/>
        </a:spcBef>
        <a:spcAft>
          <a:spcPct val="0"/>
        </a:spcAft>
        <a:buChar char="–"/>
        <a:defRPr>
          <a:solidFill>
            <a:schemeClr val="bg2"/>
          </a:solidFill>
          <a:latin typeface="+mn-lt"/>
          <a:ea typeface="+mn-ea"/>
        </a:defRPr>
      </a:lvl8pPr>
      <a:lvl9pPr marL="3436938" indent="-228600" algn="l" rtl="0" eaLnBrk="1" fontAlgn="base" hangingPunct="1">
        <a:spcBef>
          <a:spcPct val="25000"/>
        </a:spcBef>
        <a:spcAft>
          <a:spcPct val="0"/>
        </a:spcAft>
        <a:buChar char="–"/>
        <a:defRPr>
          <a:solidFill>
            <a:schemeClr val="bg2"/>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black">
          <a:xfrm>
            <a:off x="328613" y="328613"/>
            <a:ext cx="8374062" cy="8445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black">
          <a:xfrm>
            <a:off x="354013" y="1739900"/>
            <a:ext cx="8339137" cy="4375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black">
          <a:xfrm>
            <a:off x="350838" y="6356350"/>
            <a:ext cx="409575" cy="2174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800">
                <a:solidFill>
                  <a:schemeClr val="bg2"/>
                </a:solidFill>
                <a:latin typeface="Verdana" pitchFamily="64" charset="0"/>
                <a:ea typeface="ＭＳ Ｐゴシック" pitchFamily="64" charset="-128"/>
                <a:cs typeface="ＭＳ Ｐゴシック" pitchFamily="64" charset="-128"/>
              </a:defRPr>
            </a:lvl1pPr>
          </a:lstStyle>
          <a:p>
            <a:pPr>
              <a:defRPr/>
            </a:pPr>
            <a:fld id="{00698937-BEDD-4EFF-AC3E-111CFE5685E0}" type="slidenum">
              <a:rPr lang="en-US"/>
              <a:pPr>
                <a:defRPr/>
              </a:pPr>
              <a:t>‹#›</a:t>
            </a:fld>
            <a:endParaRPr lang="en-US"/>
          </a:p>
        </p:txBody>
      </p:sp>
      <p:sp>
        <p:nvSpPr>
          <p:cNvPr id="1034" name="Rectangle 10"/>
          <p:cNvSpPr>
            <a:spLocks noGrp="1" noChangeArrowheads="1"/>
          </p:cNvSpPr>
          <p:nvPr>
            <p:ph type="ftr" sz="quarter" idx="3"/>
          </p:nvPr>
        </p:nvSpPr>
        <p:spPr bwMode="black">
          <a:xfrm>
            <a:off x="568325" y="6356350"/>
            <a:ext cx="4691063" cy="287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800"/>
            </a:lvl1pPr>
          </a:lstStyle>
          <a:p>
            <a:r>
              <a:rPr lang="en-US"/>
              <a:t>ENEMY PIE|  ©2019 YMCA/Project Cornerstone </a:t>
            </a:r>
            <a:endParaRPr lang="en-US">
              <a:solidFill>
                <a:schemeClr val="bg2"/>
              </a:solidFill>
            </a:endParaRPr>
          </a:p>
        </p:txBody>
      </p:sp>
    </p:spTree>
    <p:extLst>
      <p:ext uri="{BB962C8B-B14F-4D97-AF65-F5344CB8AC3E}">
        <p14:creationId xmlns:p14="http://schemas.microsoft.com/office/powerpoint/2010/main" val="16006909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rtl="0" eaLnBrk="1" fontAlgn="base" hangingPunct="1">
        <a:spcBef>
          <a:spcPct val="0"/>
        </a:spcBef>
        <a:spcAft>
          <a:spcPct val="0"/>
        </a:spcAft>
        <a:defRPr sz="2600" b="1">
          <a:solidFill>
            <a:schemeClr val="folHlink"/>
          </a:solidFill>
          <a:latin typeface="+mj-lt"/>
          <a:ea typeface="+mj-ea"/>
          <a:cs typeface="+mj-cs"/>
        </a:defRPr>
      </a:lvl1pPr>
      <a:lvl2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2pPr>
      <a:lvl3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3pPr>
      <a:lvl4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4pPr>
      <a:lvl5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5pPr>
      <a:lvl6pPr marL="4572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6pPr>
      <a:lvl7pPr marL="9144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7pPr>
      <a:lvl8pPr marL="13716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8pPr>
      <a:lvl9pPr marL="18288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9pPr>
    </p:titleStyle>
    <p:bodyStyle>
      <a:lvl1pPr marL="342900" indent="-342900" algn="l" rtl="0" eaLnBrk="1" fontAlgn="base" hangingPunct="1">
        <a:spcBef>
          <a:spcPct val="50000"/>
        </a:spcBef>
        <a:spcAft>
          <a:spcPct val="0"/>
        </a:spcAft>
        <a:defRPr>
          <a:solidFill>
            <a:schemeClr val="bg2"/>
          </a:solidFill>
          <a:latin typeface="+mn-lt"/>
          <a:ea typeface="+mn-ea"/>
          <a:cs typeface="+mn-cs"/>
        </a:defRPr>
      </a:lvl1pPr>
      <a:lvl2pPr marL="223838" indent="-222250" algn="l" rtl="0" eaLnBrk="1" fontAlgn="base" hangingPunct="1">
        <a:spcBef>
          <a:spcPct val="100000"/>
        </a:spcBef>
        <a:spcAft>
          <a:spcPct val="0"/>
        </a:spcAft>
        <a:buSzPct val="80000"/>
        <a:buChar char="•"/>
        <a:defRPr>
          <a:solidFill>
            <a:schemeClr val="bg2"/>
          </a:solidFill>
          <a:latin typeface="+mn-lt"/>
          <a:ea typeface="+mn-ea"/>
        </a:defRPr>
      </a:lvl2pPr>
      <a:lvl3pPr marL="693738" indent="-228600" algn="l" rtl="0" eaLnBrk="1" fontAlgn="base" hangingPunct="1">
        <a:spcBef>
          <a:spcPct val="25000"/>
        </a:spcBef>
        <a:spcAft>
          <a:spcPct val="0"/>
        </a:spcAft>
        <a:buChar char="–"/>
        <a:defRPr>
          <a:solidFill>
            <a:schemeClr val="bg2"/>
          </a:solidFill>
          <a:latin typeface="+mn-lt"/>
          <a:ea typeface="+mn-ea"/>
        </a:defRPr>
      </a:lvl3pPr>
      <a:lvl4pPr marL="1120775" indent="-228600" algn="l" rtl="0" eaLnBrk="1" fontAlgn="base" hangingPunct="1">
        <a:spcBef>
          <a:spcPct val="25000"/>
        </a:spcBef>
        <a:spcAft>
          <a:spcPct val="0"/>
        </a:spcAft>
        <a:buSzPct val="80000"/>
        <a:buChar char="•"/>
        <a:defRPr>
          <a:solidFill>
            <a:schemeClr val="bg2"/>
          </a:solidFill>
          <a:latin typeface="+mn-lt"/>
          <a:ea typeface="+mn-ea"/>
        </a:defRPr>
      </a:lvl4pPr>
      <a:lvl5pPr marL="1608138" indent="-228600" algn="l" rtl="0" eaLnBrk="1" fontAlgn="base" hangingPunct="1">
        <a:spcBef>
          <a:spcPct val="25000"/>
        </a:spcBef>
        <a:spcAft>
          <a:spcPct val="0"/>
        </a:spcAft>
        <a:buChar char="–"/>
        <a:defRPr>
          <a:solidFill>
            <a:schemeClr val="bg2"/>
          </a:solidFill>
          <a:latin typeface="+mn-lt"/>
          <a:ea typeface="+mn-ea"/>
        </a:defRPr>
      </a:lvl5pPr>
      <a:lvl6pPr marL="2065338" indent="-228600" algn="l" rtl="0" eaLnBrk="1" fontAlgn="base" hangingPunct="1">
        <a:spcBef>
          <a:spcPct val="25000"/>
        </a:spcBef>
        <a:spcAft>
          <a:spcPct val="0"/>
        </a:spcAft>
        <a:buChar char="–"/>
        <a:defRPr>
          <a:solidFill>
            <a:schemeClr val="bg2"/>
          </a:solidFill>
          <a:latin typeface="+mn-lt"/>
          <a:ea typeface="+mn-ea"/>
        </a:defRPr>
      </a:lvl6pPr>
      <a:lvl7pPr marL="2522538" indent="-228600" algn="l" rtl="0" eaLnBrk="1" fontAlgn="base" hangingPunct="1">
        <a:spcBef>
          <a:spcPct val="25000"/>
        </a:spcBef>
        <a:spcAft>
          <a:spcPct val="0"/>
        </a:spcAft>
        <a:buChar char="–"/>
        <a:defRPr>
          <a:solidFill>
            <a:schemeClr val="bg2"/>
          </a:solidFill>
          <a:latin typeface="+mn-lt"/>
          <a:ea typeface="+mn-ea"/>
        </a:defRPr>
      </a:lvl7pPr>
      <a:lvl8pPr marL="2979738" indent="-228600" algn="l" rtl="0" eaLnBrk="1" fontAlgn="base" hangingPunct="1">
        <a:spcBef>
          <a:spcPct val="25000"/>
        </a:spcBef>
        <a:spcAft>
          <a:spcPct val="0"/>
        </a:spcAft>
        <a:buChar char="–"/>
        <a:defRPr>
          <a:solidFill>
            <a:schemeClr val="bg2"/>
          </a:solidFill>
          <a:latin typeface="+mn-lt"/>
          <a:ea typeface="+mn-ea"/>
        </a:defRPr>
      </a:lvl8pPr>
      <a:lvl9pPr marL="3436938" indent="-228600" algn="l" rtl="0" eaLnBrk="1" fontAlgn="base" hangingPunct="1">
        <a:spcBef>
          <a:spcPct val="25000"/>
        </a:spcBef>
        <a:spcAft>
          <a:spcPct val="0"/>
        </a:spcAft>
        <a:buChar char="–"/>
        <a:defRPr>
          <a:solidFill>
            <a:schemeClr val="bg2"/>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black">
          <a:xfrm>
            <a:off x="328613" y="328613"/>
            <a:ext cx="8374062" cy="8445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black">
          <a:xfrm>
            <a:off x="354013" y="1739900"/>
            <a:ext cx="8339137" cy="4375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black">
          <a:xfrm>
            <a:off x="350838" y="6356350"/>
            <a:ext cx="409575" cy="2174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800">
                <a:solidFill>
                  <a:schemeClr val="bg2"/>
                </a:solidFill>
                <a:latin typeface="Verdana" pitchFamily="64" charset="0"/>
                <a:ea typeface="ＭＳ Ｐゴシック" pitchFamily="64" charset="-128"/>
                <a:cs typeface="ＭＳ Ｐゴシック" pitchFamily="64" charset="-128"/>
              </a:defRPr>
            </a:lvl1pPr>
          </a:lstStyle>
          <a:p>
            <a:pPr>
              <a:defRPr/>
            </a:pPr>
            <a:fld id="{00698937-BEDD-4EFF-AC3E-111CFE5685E0}" type="slidenum">
              <a:rPr lang="en-US"/>
              <a:pPr>
                <a:defRPr/>
              </a:pPr>
              <a:t>‹#›</a:t>
            </a:fld>
            <a:endParaRPr lang="en-US"/>
          </a:p>
        </p:txBody>
      </p:sp>
      <p:sp>
        <p:nvSpPr>
          <p:cNvPr id="1034" name="Rectangle 10"/>
          <p:cNvSpPr>
            <a:spLocks noGrp="1" noChangeArrowheads="1"/>
          </p:cNvSpPr>
          <p:nvPr>
            <p:ph type="ftr" sz="quarter" idx="3"/>
          </p:nvPr>
        </p:nvSpPr>
        <p:spPr bwMode="black">
          <a:xfrm>
            <a:off x="568325" y="6356350"/>
            <a:ext cx="4691063" cy="287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800"/>
            </a:lvl1pPr>
          </a:lstStyle>
          <a:p>
            <a:r>
              <a:rPr lang="en-US" dirty="0"/>
              <a:t>RENÉ HAS TWO LAST NAMES |  ©2022 YMCA/Project Cornerstone </a:t>
            </a:r>
            <a:endParaRPr lang="en-US" dirty="0">
              <a:solidFill>
                <a:schemeClr val="bg2"/>
              </a:solidFill>
            </a:endParaRPr>
          </a:p>
        </p:txBody>
      </p:sp>
    </p:spTree>
    <p:extLst>
      <p:ext uri="{BB962C8B-B14F-4D97-AF65-F5344CB8AC3E}">
        <p14:creationId xmlns:p14="http://schemas.microsoft.com/office/powerpoint/2010/main" val="112550558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l" rtl="0" eaLnBrk="1" fontAlgn="base" hangingPunct="1">
        <a:spcBef>
          <a:spcPct val="0"/>
        </a:spcBef>
        <a:spcAft>
          <a:spcPct val="0"/>
        </a:spcAft>
        <a:defRPr sz="2600" b="1">
          <a:solidFill>
            <a:schemeClr val="folHlink"/>
          </a:solidFill>
          <a:latin typeface="+mj-lt"/>
          <a:ea typeface="+mj-ea"/>
          <a:cs typeface="+mj-cs"/>
        </a:defRPr>
      </a:lvl1pPr>
      <a:lvl2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2pPr>
      <a:lvl3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3pPr>
      <a:lvl4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4pPr>
      <a:lvl5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5pPr>
      <a:lvl6pPr marL="4572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6pPr>
      <a:lvl7pPr marL="9144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7pPr>
      <a:lvl8pPr marL="13716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8pPr>
      <a:lvl9pPr marL="18288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9pPr>
    </p:titleStyle>
    <p:bodyStyle>
      <a:lvl1pPr marL="342900" indent="-342900" algn="l" rtl="0" eaLnBrk="1" fontAlgn="base" hangingPunct="1">
        <a:spcBef>
          <a:spcPct val="50000"/>
        </a:spcBef>
        <a:spcAft>
          <a:spcPct val="0"/>
        </a:spcAft>
        <a:defRPr>
          <a:solidFill>
            <a:schemeClr val="bg2"/>
          </a:solidFill>
          <a:latin typeface="+mn-lt"/>
          <a:ea typeface="+mn-ea"/>
          <a:cs typeface="+mn-cs"/>
        </a:defRPr>
      </a:lvl1pPr>
      <a:lvl2pPr marL="223838" indent="-222250" algn="l" rtl="0" eaLnBrk="1" fontAlgn="base" hangingPunct="1">
        <a:spcBef>
          <a:spcPct val="100000"/>
        </a:spcBef>
        <a:spcAft>
          <a:spcPct val="0"/>
        </a:spcAft>
        <a:buSzPct val="80000"/>
        <a:buChar char="•"/>
        <a:defRPr>
          <a:solidFill>
            <a:schemeClr val="bg2"/>
          </a:solidFill>
          <a:latin typeface="+mn-lt"/>
          <a:ea typeface="+mn-ea"/>
        </a:defRPr>
      </a:lvl2pPr>
      <a:lvl3pPr marL="693738" indent="-228600" algn="l" rtl="0" eaLnBrk="1" fontAlgn="base" hangingPunct="1">
        <a:spcBef>
          <a:spcPct val="25000"/>
        </a:spcBef>
        <a:spcAft>
          <a:spcPct val="0"/>
        </a:spcAft>
        <a:buChar char="–"/>
        <a:defRPr>
          <a:solidFill>
            <a:schemeClr val="bg2"/>
          </a:solidFill>
          <a:latin typeface="+mn-lt"/>
          <a:ea typeface="+mn-ea"/>
        </a:defRPr>
      </a:lvl3pPr>
      <a:lvl4pPr marL="1120775" indent="-228600" algn="l" rtl="0" eaLnBrk="1" fontAlgn="base" hangingPunct="1">
        <a:spcBef>
          <a:spcPct val="25000"/>
        </a:spcBef>
        <a:spcAft>
          <a:spcPct val="0"/>
        </a:spcAft>
        <a:buSzPct val="80000"/>
        <a:buChar char="•"/>
        <a:defRPr>
          <a:solidFill>
            <a:schemeClr val="bg2"/>
          </a:solidFill>
          <a:latin typeface="+mn-lt"/>
          <a:ea typeface="+mn-ea"/>
        </a:defRPr>
      </a:lvl4pPr>
      <a:lvl5pPr marL="1608138" indent="-228600" algn="l" rtl="0" eaLnBrk="1" fontAlgn="base" hangingPunct="1">
        <a:spcBef>
          <a:spcPct val="25000"/>
        </a:spcBef>
        <a:spcAft>
          <a:spcPct val="0"/>
        </a:spcAft>
        <a:buChar char="–"/>
        <a:defRPr>
          <a:solidFill>
            <a:schemeClr val="bg2"/>
          </a:solidFill>
          <a:latin typeface="+mn-lt"/>
          <a:ea typeface="+mn-ea"/>
        </a:defRPr>
      </a:lvl5pPr>
      <a:lvl6pPr marL="2065338" indent="-228600" algn="l" rtl="0" eaLnBrk="1" fontAlgn="base" hangingPunct="1">
        <a:spcBef>
          <a:spcPct val="25000"/>
        </a:spcBef>
        <a:spcAft>
          <a:spcPct val="0"/>
        </a:spcAft>
        <a:buChar char="–"/>
        <a:defRPr>
          <a:solidFill>
            <a:schemeClr val="bg2"/>
          </a:solidFill>
          <a:latin typeface="+mn-lt"/>
          <a:ea typeface="+mn-ea"/>
        </a:defRPr>
      </a:lvl6pPr>
      <a:lvl7pPr marL="2522538" indent="-228600" algn="l" rtl="0" eaLnBrk="1" fontAlgn="base" hangingPunct="1">
        <a:spcBef>
          <a:spcPct val="25000"/>
        </a:spcBef>
        <a:spcAft>
          <a:spcPct val="0"/>
        </a:spcAft>
        <a:buChar char="–"/>
        <a:defRPr>
          <a:solidFill>
            <a:schemeClr val="bg2"/>
          </a:solidFill>
          <a:latin typeface="+mn-lt"/>
          <a:ea typeface="+mn-ea"/>
        </a:defRPr>
      </a:lvl7pPr>
      <a:lvl8pPr marL="2979738" indent="-228600" algn="l" rtl="0" eaLnBrk="1" fontAlgn="base" hangingPunct="1">
        <a:spcBef>
          <a:spcPct val="25000"/>
        </a:spcBef>
        <a:spcAft>
          <a:spcPct val="0"/>
        </a:spcAft>
        <a:buChar char="–"/>
        <a:defRPr>
          <a:solidFill>
            <a:schemeClr val="bg2"/>
          </a:solidFill>
          <a:latin typeface="+mn-lt"/>
          <a:ea typeface="+mn-ea"/>
        </a:defRPr>
      </a:lvl8pPr>
      <a:lvl9pPr marL="3436938" indent="-228600" algn="l" rtl="0" eaLnBrk="1" fontAlgn="base" hangingPunct="1">
        <a:spcBef>
          <a:spcPct val="25000"/>
        </a:spcBef>
        <a:spcAft>
          <a:spcPct val="0"/>
        </a:spcAft>
        <a:buChar char="–"/>
        <a:defRPr>
          <a:solidFill>
            <a:schemeClr val="bg2"/>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black">
          <a:xfrm>
            <a:off x="328613" y="328613"/>
            <a:ext cx="8374062" cy="8445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black">
          <a:xfrm>
            <a:off x="354013" y="1739900"/>
            <a:ext cx="8339137" cy="4375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black">
          <a:xfrm>
            <a:off x="350838" y="6356350"/>
            <a:ext cx="409575" cy="2174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800">
                <a:solidFill>
                  <a:schemeClr val="bg2"/>
                </a:solidFill>
                <a:latin typeface="Verdana" pitchFamily="64" charset="0"/>
                <a:ea typeface="ＭＳ Ｐゴシック" pitchFamily="64" charset="-128"/>
                <a:cs typeface="ＭＳ Ｐゴシック" pitchFamily="64" charset="-128"/>
              </a:defRPr>
            </a:lvl1pPr>
          </a:lstStyle>
          <a:p>
            <a:pPr>
              <a:defRPr/>
            </a:pPr>
            <a:fld id="{00698937-BEDD-4EFF-AC3E-111CFE5685E0}" type="slidenum">
              <a:rPr lang="en-US"/>
              <a:pPr>
                <a:defRPr/>
              </a:pPr>
              <a:t>‹#›</a:t>
            </a:fld>
            <a:endParaRPr lang="en-US"/>
          </a:p>
        </p:txBody>
      </p:sp>
      <p:sp>
        <p:nvSpPr>
          <p:cNvPr id="1034" name="Rectangle 10"/>
          <p:cNvSpPr>
            <a:spLocks noGrp="1" noChangeArrowheads="1"/>
          </p:cNvSpPr>
          <p:nvPr>
            <p:ph type="ftr" sz="quarter" idx="3"/>
          </p:nvPr>
        </p:nvSpPr>
        <p:spPr bwMode="black">
          <a:xfrm>
            <a:off x="568325" y="6356350"/>
            <a:ext cx="4691063" cy="287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800"/>
            </a:lvl1pPr>
          </a:lstStyle>
          <a:p>
            <a:r>
              <a:rPr lang="en-US"/>
              <a:t>Have You Filled a Bucket Today? Buckets, Dippers, and Lids |  ©2021 YMCA/Project Cornerstone </a:t>
            </a:r>
            <a:endParaRPr lang="en-US">
              <a:solidFill>
                <a:schemeClr val="bg2"/>
              </a:solidFill>
            </a:endParaRPr>
          </a:p>
        </p:txBody>
      </p:sp>
    </p:spTree>
    <p:extLst>
      <p:ext uri="{BB962C8B-B14F-4D97-AF65-F5344CB8AC3E}">
        <p14:creationId xmlns:p14="http://schemas.microsoft.com/office/powerpoint/2010/main" val="109918345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dt="0"/>
  <p:txStyles>
    <p:titleStyle>
      <a:lvl1pPr algn="l" rtl="0" eaLnBrk="1" fontAlgn="base" hangingPunct="1">
        <a:spcBef>
          <a:spcPct val="0"/>
        </a:spcBef>
        <a:spcAft>
          <a:spcPct val="0"/>
        </a:spcAft>
        <a:defRPr sz="2600" b="1">
          <a:solidFill>
            <a:schemeClr val="folHlink"/>
          </a:solidFill>
          <a:latin typeface="+mj-lt"/>
          <a:ea typeface="+mj-ea"/>
          <a:cs typeface="+mj-cs"/>
        </a:defRPr>
      </a:lvl1pPr>
      <a:lvl2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2pPr>
      <a:lvl3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3pPr>
      <a:lvl4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4pPr>
      <a:lvl5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5pPr>
      <a:lvl6pPr marL="4572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6pPr>
      <a:lvl7pPr marL="9144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7pPr>
      <a:lvl8pPr marL="13716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8pPr>
      <a:lvl9pPr marL="18288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9pPr>
    </p:titleStyle>
    <p:bodyStyle>
      <a:lvl1pPr marL="342900" indent="-342900" algn="l" rtl="0" eaLnBrk="1" fontAlgn="base" hangingPunct="1">
        <a:spcBef>
          <a:spcPct val="50000"/>
        </a:spcBef>
        <a:spcAft>
          <a:spcPct val="0"/>
        </a:spcAft>
        <a:defRPr>
          <a:solidFill>
            <a:schemeClr val="bg2"/>
          </a:solidFill>
          <a:latin typeface="+mn-lt"/>
          <a:ea typeface="+mn-ea"/>
          <a:cs typeface="+mn-cs"/>
        </a:defRPr>
      </a:lvl1pPr>
      <a:lvl2pPr marL="223838" indent="-222250" algn="l" rtl="0" eaLnBrk="1" fontAlgn="base" hangingPunct="1">
        <a:spcBef>
          <a:spcPct val="100000"/>
        </a:spcBef>
        <a:spcAft>
          <a:spcPct val="0"/>
        </a:spcAft>
        <a:buSzPct val="80000"/>
        <a:buChar char="•"/>
        <a:defRPr>
          <a:solidFill>
            <a:schemeClr val="bg2"/>
          </a:solidFill>
          <a:latin typeface="+mn-lt"/>
          <a:ea typeface="+mn-ea"/>
        </a:defRPr>
      </a:lvl2pPr>
      <a:lvl3pPr marL="693738" indent="-228600" algn="l" rtl="0" eaLnBrk="1" fontAlgn="base" hangingPunct="1">
        <a:spcBef>
          <a:spcPct val="25000"/>
        </a:spcBef>
        <a:spcAft>
          <a:spcPct val="0"/>
        </a:spcAft>
        <a:buChar char="–"/>
        <a:defRPr>
          <a:solidFill>
            <a:schemeClr val="bg2"/>
          </a:solidFill>
          <a:latin typeface="+mn-lt"/>
          <a:ea typeface="+mn-ea"/>
        </a:defRPr>
      </a:lvl3pPr>
      <a:lvl4pPr marL="1120775" indent="-228600" algn="l" rtl="0" eaLnBrk="1" fontAlgn="base" hangingPunct="1">
        <a:spcBef>
          <a:spcPct val="25000"/>
        </a:spcBef>
        <a:spcAft>
          <a:spcPct val="0"/>
        </a:spcAft>
        <a:buSzPct val="80000"/>
        <a:buChar char="•"/>
        <a:defRPr>
          <a:solidFill>
            <a:schemeClr val="bg2"/>
          </a:solidFill>
          <a:latin typeface="+mn-lt"/>
          <a:ea typeface="+mn-ea"/>
        </a:defRPr>
      </a:lvl4pPr>
      <a:lvl5pPr marL="1608138" indent="-228600" algn="l" rtl="0" eaLnBrk="1" fontAlgn="base" hangingPunct="1">
        <a:spcBef>
          <a:spcPct val="25000"/>
        </a:spcBef>
        <a:spcAft>
          <a:spcPct val="0"/>
        </a:spcAft>
        <a:buChar char="–"/>
        <a:defRPr>
          <a:solidFill>
            <a:schemeClr val="bg2"/>
          </a:solidFill>
          <a:latin typeface="+mn-lt"/>
          <a:ea typeface="+mn-ea"/>
        </a:defRPr>
      </a:lvl5pPr>
      <a:lvl6pPr marL="2065338" indent="-228600" algn="l" rtl="0" eaLnBrk="1" fontAlgn="base" hangingPunct="1">
        <a:spcBef>
          <a:spcPct val="25000"/>
        </a:spcBef>
        <a:spcAft>
          <a:spcPct val="0"/>
        </a:spcAft>
        <a:buChar char="–"/>
        <a:defRPr>
          <a:solidFill>
            <a:schemeClr val="bg2"/>
          </a:solidFill>
          <a:latin typeface="+mn-lt"/>
          <a:ea typeface="+mn-ea"/>
        </a:defRPr>
      </a:lvl6pPr>
      <a:lvl7pPr marL="2522538" indent="-228600" algn="l" rtl="0" eaLnBrk="1" fontAlgn="base" hangingPunct="1">
        <a:spcBef>
          <a:spcPct val="25000"/>
        </a:spcBef>
        <a:spcAft>
          <a:spcPct val="0"/>
        </a:spcAft>
        <a:buChar char="–"/>
        <a:defRPr>
          <a:solidFill>
            <a:schemeClr val="bg2"/>
          </a:solidFill>
          <a:latin typeface="+mn-lt"/>
          <a:ea typeface="+mn-ea"/>
        </a:defRPr>
      </a:lvl7pPr>
      <a:lvl8pPr marL="2979738" indent="-228600" algn="l" rtl="0" eaLnBrk="1" fontAlgn="base" hangingPunct="1">
        <a:spcBef>
          <a:spcPct val="25000"/>
        </a:spcBef>
        <a:spcAft>
          <a:spcPct val="0"/>
        </a:spcAft>
        <a:buChar char="–"/>
        <a:defRPr>
          <a:solidFill>
            <a:schemeClr val="bg2"/>
          </a:solidFill>
          <a:latin typeface="+mn-lt"/>
          <a:ea typeface="+mn-ea"/>
        </a:defRPr>
      </a:lvl8pPr>
      <a:lvl9pPr marL="3436938" indent="-228600" algn="l" rtl="0" eaLnBrk="1" fontAlgn="base" hangingPunct="1">
        <a:spcBef>
          <a:spcPct val="25000"/>
        </a:spcBef>
        <a:spcAft>
          <a:spcPct val="0"/>
        </a:spcAft>
        <a:buChar char="–"/>
        <a:defRPr>
          <a:solidFill>
            <a:schemeClr val="bg2"/>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4.xml"/><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8.xml"/><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6.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2" name="Rectangle 2"/>
          <p:cNvSpPr>
            <a:spLocks noGrp="1" noChangeArrowheads="1"/>
          </p:cNvSpPr>
          <p:nvPr>
            <p:ph type="ctrTitle"/>
          </p:nvPr>
        </p:nvSpPr>
        <p:spPr/>
        <p:txBody>
          <a:bodyPr/>
          <a:lstStyle/>
          <a:p>
            <a:pPr algn="ctr" eaLnBrk="1" hangingPunct="1"/>
            <a:r>
              <a:rPr lang="en-US" dirty="0"/>
              <a:t>THE INVISIBLE BOY</a:t>
            </a:r>
          </a:p>
        </p:txBody>
      </p:sp>
      <p:sp>
        <p:nvSpPr>
          <p:cNvPr id="124933" name="Rectangle 3"/>
          <p:cNvSpPr>
            <a:spLocks noGrp="1" noChangeArrowheads="1"/>
          </p:cNvSpPr>
          <p:nvPr>
            <p:ph type="subTitle" idx="1"/>
          </p:nvPr>
        </p:nvSpPr>
        <p:spPr>
          <a:xfrm>
            <a:off x="338138" y="3875088"/>
            <a:ext cx="3189287" cy="468312"/>
          </a:xfrm>
        </p:spPr>
        <p:txBody>
          <a:bodyPr/>
          <a:lstStyle/>
          <a:p>
            <a:pPr marL="0" indent="0" eaLnBrk="1" hangingPunct="1"/>
            <a:r>
              <a:rPr lang="en-US" dirty="0"/>
              <a:t>ABC CHAMPION YEAR LESSON 1 PROJECT CORNERSTONE</a:t>
            </a:r>
          </a:p>
        </p:txBody>
      </p:sp>
      <p:sp>
        <p:nvSpPr>
          <p:cNvPr id="124934" name="Rectangle 6"/>
          <p:cNvSpPr>
            <a:spLocks noChangeArrowheads="1"/>
          </p:cNvSpPr>
          <p:nvPr/>
        </p:nvSpPr>
        <p:spPr bwMode="auto">
          <a:xfrm>
            <a:off x="7202488" y="1195388"/>
            <a:ext cx="184150" cy="457200"/>
          </a:xfrm>
          <a:prstGeom prst="rect">
            <a:avLst/>
          </a:prstGeom>
          <a:noFill/>
          <a:ln w="9525">
            <a:noFill/>
            <a:miter lim="800000"/>
            <a:headEnd/>
            <a:tailEnd/>
          </a:ln>
        </p:spPr>
        <p:txBody>
          <a:bodyPr wrap="none">
            <a:prstTxWarp prst="textNoShape">
              <a:avLst/>
            </a:prstTxWarp>
            <a:spAutoFit/>
          </a:bodyPr>
          <a:lstStyle/>
          <a:p>
            <a:endParaRPr lang="en-US" dirty="0"/>
          </a:p>
        </p:txBody>
      </p:sp>
      <p:pic>
        <p:nvPicPr>
          <p:cNvPr id="8" name="Picture 7" descr="cornerstone_orange_gradient.ai"/>
          <p:cNvPicPr>
            <a:picLocks noChangeAspect="1"/>
          </p:cNvPicPr>
          <p:nvPr/>
        </p:nvPicPr>
        <p:blipFill>
          <a:blip r:embed="rId3"/>
          <a:stretch>
            <a:fillRect/>
          </a:stretch>
        </p:blipFill>
        <p:spPr>
          <a:xfrm>
            <a:off x="5727700" y="4864100"/>
            <a:ext cx="2959100" cy="13081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Conversation Starter: </a:t>
            </a:r>
            <a:r>
              <a:rPr lang="en-US" sz="3200" dirty="0"/>
              <a:t>ABC Rules</a:t>
            </a:r>
          </a:p>
        </p:txBody>
      </p:sp>
      <p:sp>
        <p:nvSpPr>
          <p:cNvPr id="3" name="Content Placeholder 2"/>
          <p:cNvSpPr>
            <a:spLocks noGrp="1"/>
          </p:cNvSpPr>
          <p:nvPr>
            <p:ph idx="1"/>
          </p:nvPr>
        </p:nvSpPr>
        <p:spPr>
          <a:xfrm>
            <a:off x="354013" y="1155560"/>
            <a:ext cx="8339137" cy="4959490"/>
          </a:xfrm>
        </p:spPr>
        <p:txBody>
          <a:bodyPr/>
          <a:lstStyle/>
          <a:p>
            <a:pPr lvl="0" algn="ctr"/>
            <a:r>
              <a:rPr lang="en-US" sz="2000" b="1" u="sng" dirty="0"/>
              <a:t>Be Respectful</a:t>
            </a:r>
            <a:endParaRPr lang="en-US" b="1" u="sng" dirty="0"/>
          </a:p>
          <a:p>
            <a:pPr lvl="0" algn="ctr"/>
            <a:r>
              <a:rPr lang="en-US" dirty="0"/>
              <a:t>Raise your hand.</a:t>
            </a:r>
          </a:p>
          <a:p>
            <a:pPr algn="ctr"/>
            <a:r>
              <a:rPr lang="en-US" dirty="0"/>
              <a:t>Take turns.</a:t>
            </a:r>
          </a:p>
          <a:p>
            <a:pPr algn="ctr"/>
            <a:r>
              <a:rPr lang="en-US" dirty="0"/>
              <a:t>Be an active listener.</a:t>
            </a:r>
          </a:p>
          <a:p>
            <a:pPr algn="ctr"/>
            <a:r>
              <a:rPr lang="en-US" dirty="0"/>
              <a:t>Give your </a:t>
            </a:r>
            <a:r>
              <a:rPr lang="en-US" i="1" dirty="0"/>
              <a:t>Total Support</a:t>
            </a:r>
            <a:r>
              <a:rPr lang="en-US" dirty="0"/>
              <a:t> for sharing ideas &amp; feelings.</a:t>
            </a:r>
          </a:p>
          <a:p>
            <a:pPr algn="ctr"/>
            <a:r>
              <a:rPr lang="en-US" dirty="0"/>
              <a:t>Treat others with care.</a:t>
            </a:r>
          </a:p>
          <a:p>
            <a:pPr algn="ctr"/>
            <a:r>
              <a:rPr lang="en-US" dirty="0"/>
              <a:t>Use a “no name” policy.</a:t>
            </a:r>
          </a:p>
          <a:p>
            <a:r>
              <a:rPr lang="en-US" sz="2000" b="1" dirty="0"/>
              <a:t>	</a:t>
            </a:r>
            <a:r>
              <a:rPr lang="en-US" sz="2000" b="1" u="sng" dirty="0"/>
              <a:t>Be Responsible</a:t>
            </a:r>
            <a:r>
              <a:rPr lang="en-US" b="1" dirty="0"/>
              <a:t>			</a:t>
            </a:r>
            <a:r>
              <a:rPr lang="en-US" sz="2000" b="1" u="sng" dirty="0"/>
              <a:t>Be Safe</a:t>
            </a:r>
            <a:endParaRPr lang="en-US" sz="2000" u="sng" dirty="0"/>
          </a:p>
          <a:p>
            <a:r>
              <a:rPr lang="en-US" dirty="0"/>
              <a:t>	Use positive language.		Keep your hands and </a:t>
            </a:r>
          </a:p>
          <a:p>
            <a:r>
              <a:rPr lang="en-US" dirty="0"/>
              <a:t>	Be helpful.					feet to yourself.</a:t>
            </a:r>
          </a:p>
          <a:p>
            <a:r>
              <a:rPr lang="en-US" dirty="0"/>
              <a:t>	Be forgiving.				Follow directions.</a:t>
            </a:r>
          </a:p>
          <a:p>
            <a:r>
              <a:rPr lang="en-US" dirty="0"/>
              <a:t>	Be kind.</a:t>
            </a:r>
          </a:p>
          <a:p>
            <a:r>
              <a:rPr lang="en-US" dirty="0"/>
              <a:t>	</a:t>
            </a:r>
          </a:p>
        </p:txBody>
      </p:sp>
      <p:sp>
        <p:nvSpPr>
          <p:cNvPr id="4" name="Slide Number Placeholder 3"/>
          <p:cNvSpPr>
            <a:spLocks noGrp="1"/>
          </p:cNvSpPr>
          <p:nvPr>
            <p:ph type="sldNum" sz="quarter" idx="10"/>
          </p:nvPr>
        </p:nvSpPr>
        <p:spPr/>
        <p:txBody>
          <a:bodyPr/>
          <a:lstStyle/>
          <a:p>
            <a:pPr>
              <a:defRPr/>
            </a:pPr>
            <a:fld id="{DD7D3D9F-483B-4D2E-9546-1BB0A0DE023F}" type="slidenum">
              <a:rPr lang="en-US" smtClean="0"/>
              <a:pPr>
                <a:defRPr/>
              </a:pPr>
              <a:t>10</a:t>
            </a:fld>
            <a:endParaRPr lang="en-US" dirty="0"/>
          </a:p>
        </p:txBody>
      </p:sp>
      <p:sp>
        <p:nvSpPr>
          <p:cNvPr id="5" name="Footer Placeholder 4"/>
          <p:cNvSpPr>
            <a:spLocks noGrp="1"/>
          </p:cNvSpPr>
          <p:nvPr>
            <p:ph type="ftr" sz="quarter" idx="11"/>
          </p:nvPr>
        </p:nvSpPr>
        <p:spPr/>
        <p:txBody>
          <a:bodyPr/>
          <a:lstStyle/>
          <a:p>
            <a:pPr>
              <a:defRPr/>
            </a:pPr>
            <a:r>
              <a:rPr lang="en-US" dirty="0"/>
              <a:t>THE INVISIBLE BOY 2023 PROJECT CORNERSTONE</a:t>
            </a:r>
            <a:endParaRPr lang="en-US" dirty="0">
              <a:solidFill>
                <a:schemeClr val="bg2"/>
              </a:solidFill>
            </a:endParaRPr>
          </a:p>
        </p:txBody>
      </p:sp>
    </p:spTree>
    <p:extLst>
      <p:ext uri="{BB962C8B-B14F-4D97-AF65-F5344CB8AC3E}">
        <p14:creationId xmlns:p14="http://schemas.microsoft.com/office/powerpoint/2010/main" val="39691823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DD7D3D9F-483B-4D2E-9546-1BB0A0DE023F}" type="slidenum">
              <a:rPr kumimoji="0" lang="en-US" sz="800" b="0" i="0" u="none" strike="noStrike" kern="1200" cap="none" spc="0" normalizeH="0" baseline="0" noProof="0" smtClean="0">
                <a:ln>
                  <a:noFill/>
                </a:ln>
                <a:solidFill>
                  <a:srgbClr val="464847"/>
                </a:solidFill>
                <a:effectLst/>
                <a:uLnTx/>
                <a:uFillTx/>
                <a:latin typeface="Verdana" pitchFamily="64" charset="0"/>
                <a:ea typeface="ＭＳ Ｐゴシック" pitchFamily="64" charset="-128"/>
              </a:rPr>
              <a:pPr marL="0" marR="0" lvl="0" indent="0" algn="l" defTabSz="914400" rtl="0" eaLnBrk="0" fontAlgn="base" latinLnBrk="0" hangingPunct="0">
                <a:lnSpc>
                  <a:spcPct val="100000"/>
                </a:lnSpc>
                <a:spcBef>
                  <a:spcPct val="0"/>
                </a:spcBef>
                <a:spcAft>
                  <a:spcPct val="0"/>
                </a:spcAft>
                <a:buClrTx/>
                <a:buSzTx/>
                <a:buFontTx/>
                <a:buNone/>
                <a:tabLst/>
                <a:defRPr/>
              </a:pPr>
              <a:t>11</a:t>
            </a:fld>
            <a:endParaRPr kumimoji="0" lang="en-US" sz="800" b="0" i="0" u="none" strike="noStrike" kern="1200" cap="none" spc="0" normalizeH="0" baseline="0" noProof="0">
              <a:ln>
                <a:noFill/>
              </a:ln>
              <a:solidFill>
                <a:srgbClr val="464847"/>
              </a:solidFill>
              <a:effectLst/>
              <a:uLnTx/>
              <a:uFillTx/>
              <a:latin typeface="Verdana" pitchFamily="64" charset="0"/>
              <a:ea typeface="ＭＳ Ｐゴシック" pitchFamily="64" charset="-128"/>
            </a:endParaRPr>
          </a:p>
        </p:txBody>
      </p:sp>
      <p:sp>
        <p:nvSpPr>
          <p:cNvPr id="5" name="Footer Placeholder 4"/>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dirty="0">
                <a:solidFill>
                  <a:srgbClr val="000000"/>
                </a:solidFill>
              </a:rPr>
              <a:t>THE INVISIBLE BOY</a:t>
            </a:r>
            <a:r>
              <a:rPr kumimoji="0" lang="en-US" sz="800" b="0" i="0" u="none" strike="noStrike" kern="1200" cap="none" spc="0" normalizeH="0" baseline="0" noProof="0" dirty="0">
                <a:ln>
                  <a:noFill/>
                </a:ln>
                <a:solidFill>
                  <a:srgbClr val="000000"/>
                </a:solidFill>
                <a:effectLst/>
                <a:uLnTx/>
                <a:uFillTx/>
                <a:latin typeface="Verdana" pitchFamily="64" charset="0"/>
                <a:ea typeface="ＭＳ Ｐゴシック" pitchFamily="64" charset="-128"/>
              </a:rPr>
              <a:t> | ©2023 YMCA/Project Cornerstone </a:t>
            </a:r>
            <a:endParaRPr kumimoji="0" lang="en-US" sz="800" b="0" i="0" u="none" strike="noStrike" kern="1200" cap="none" spc="0" normalizeH="0" baseline="0" noProof="0" dirty="0">
              <a:ln>
                <a:noFill/>
              </a:ln>
              <a:solidFill>
                <a:srgbClr val="464847"/>
              </a:solidFill>
              <a:effectLst/>
              <a:uLnTx/>
              <a:uFillTx/>
              <a:latin typeface="Verdana" pitchFamily="64" charset="0"/>
              <a:ea typeface="ＭＳ Ｐゴシック" pitchFamily="64" charset="-128"/>
            </a:endParaRPr>
          </a:p>
        </p:txBody>
      </p:sp>
      <p:sp>
        <p:nvSpPr>
          <p:cNvPr id="12" name="Title 11"/>
          <p:cNvSpPr>
            <a:spLocks noGrp="1"/>
          </p:cNvSpPr>
          <p:nvPr>
            <p:ph type="title"/>
          </p:nvPr>
        </p:nvSpPr>
        <p:spPr/>
        <p:txBody>
          <a:bodyPr/>
          <a:lstStyle/>
          <a:p>
            <a:r>
              <a:rPr lang="en-US" sz="3200" dirty="0"/>
              <a:t>Conversation Starters:	All Grades </a:t>
            </a:r>
            <a:br>
              <a:rPr lang="en-US" sz="3200" dirty="0"/>
            </a:br>
            <a:br>
              <a:rPr lang="en-US" sz="2800" dirty="0"/>
            </a:br>
            <a:br>
              <a:rPr lang="en-US" sz="2800" dirty="0"/>
            </a:br>
            <a:br>
              <a:rPr lang="en-US" sz="2800" dirty="0"/>
            </a:br>
            <a:endParaRPr lang="en-US" sz="2800" dirty="0"/>
          </a:p>
        </p:txBody>
      </p:sp>
      <p:sp>
        <p:nvSpPr>
          <p:cNvPr id="3" name="TextBox 2"/>
          <p:cNvSpPr txBox="1"/>
          <p:nvPr/>
        </p:nvSpPr>
        <p:spPr>
          <a:xfrm>
            <a:off x="568325" y="1202524"/>
            <a:ext cx="7088706" cy="329320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dirty="0"/>
              <a:t>Learn Students Names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b="0" i="0" u="none" strike="noStrike" kern="1200" cap="none" spc="0" normalizeH="0" baseline="0" noProof="0" dirty="0">
              <a:ln>
                <a:noFill/>
              </a:ln>
              <a:solidFill>
                <a:srgbClr val="0089D0">
                  <a:lumMod val="75000"/>
                </a:srgbClr>
              </a:solidFill>
              <a:effectLst/>
              <a:uLnTx/>
              <a:uFillTx/>
              <a:latin typeface="Verdana" pitchFamily="80" charset="0"/>
              <a:ea typeface="ＭＳ Ｐゴシック" pitchFamily="80" charset="-128"/>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89D0">
                    <a:lumMod val="75000"/>
                  </a:srgbClr>
                </a:solidFill>
                <a:effectLst/>
                <a:uLnTx/>
                <a:uFillTx/>
                <a:latin typeface="Verdana" pitchFamily="80" charset="0"/>
                <a:ea typeface="ＭＳ Ｐゴシック" pitchFamily="80" charset="-128"/>
              </a:rPr>
              <a:t>Use Name Tags</a:t>
            </a:r>
            <a:endParaRPr lang="en-US" sz="3200" dirty="0">
              <a:solidFill>
                <a:srgbClr val="0089D0">
                  <a:lumMod val="75000"/>
                </a:srgbClr>
              </a:solidFill>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89D0">
                    <a:lumMod val="75000"/>
                  </a:srgbClr>
                </a:solidFill>
                <a:effectLst/>
                <a:uLnTx/>
                <a:uFillTx/>
                <a:latin typeface="Verdana" pitchFamily="80" charset="0"/>
                <a:ea typeface="ＭＳ Ｐゴシック" pitchFamily="80" charset="-128"/>
              </a:rPr>
              <a:t>Play a Name Game</a:t>
            </a:r>
            <a:endParaRPr kumimoji="0" lang="en-US" sz="3200" b="0" i="0" u="none" strike="noStrike" kern="1200" cap="none" spc="0" normalizeH="0" baseline="0" noProof="0" dirty="0">
              <a:ln>
                <a:noFill/>
              </a:ln>
              <a:solidFill>
                <a:srgbClr val="000000"/>
              </a:solidFill>
              <a:effectLst/>
              <a:uLnTx/>
              <a:uFillTx/>
              <a:latin typeface="Verdana" pitchFamily="80" charset="0"/>
              <a:ea typeface="ＭＳ Ｐゴシック" pitchFamily="80"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Verdana" pitchFamily="80" charset="0"/>
              <a:ea typeface="ＭＳ Ｐゴシック" pitchFamily="80"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Verdana" pitchFamily="80" charset="0"/>
              <a:ea typeface="ＭＳ Ｐゴシック" pitchFamily="80"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Verdana" pitchFamily="80" charset="0"/>
              <a:ea typeface="ＭＳ Ｐゴシック" pitchFamily="80" charset="-128"/>
            </a:endParaRPr>
          </a:p>
        </p:txBody>
      </p:sp>
      <p:pic>
        <p:nvPicPr>
          <p:cNvPr id="7" name="Picture 6">
            <a:extLst>
              <a:ext uri="{FF2B5EF4-FFF2-40B4-BE49-F238E27FC236}">
                <a16:creationId xmlns:a16="http://schemas.microsoft.com/office/drawing/2014/main" id="{6F7BE4B1-00DC-F57A-C69C-B782A966129E}"/>
              </a:ext>
            </a:extLst>
          </p:cNvPr>
          <p:cNvPicPr>
            <a:picLocks noChangeAspect="1"/>
          </p:cNvPicPr>
          <p:nvPr/>
        </p:nvPicPr>
        <p:blipFill>
          <a:blip r:embed="rId3"/>
          <a:stretch>
            <a:fillRect/>
          </a:stretch>
        </p:blipFill>
        <p:spPr>
          <a:xfrm>
            <a:off x="2571993" y="3350478"/>
            <a:ext cx="4939815" cy="2910622"/>
          </a:xfrm>
          <a:prstGeom prst="rect">
            <a:avLst/>
          </a:prstGeom>
        </p:spPr>
      </p:pic>
    </p:spTree>
    <p:extLst>
      <p:ext uri="{BB962C8B-B14F-4D97-AF65-F5344CB8AC3E}">
        <p14:creationId xmlns:p14="http://schemas.microsoft.com/office/powerpoint/2010/main" val="31593985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7974" y="491391"/>
            <a:ext cx="8339137" cy="5469793"/>
          </a:xfrm>
          <a:solidFill>
            <a:srgbClr val="DD5828"/>
          </a:solidFill>
        </p:spPr>
        <p:txBody>
          <a:bodyPr/>
          <a:lstStyle/>
          <a:p>
            <a:pPr algn="ctr"/>
            <a:endParaRPr lang="en-US" sz="1000" b="1"/>
          </a:p>
          <a:p>
            <a:pPr algn="ctr"/>
            <a:endParaRPr lang="en-US" sz="1000" b="1"/>
          </a:p>
          <a:p>
            <a:pPr algn="ctr"/>
            <a:endParaRPr lang="en-US" sz="1000" b="1"/>
          </a:p>
          <a:p>
            <a:pPr algn="ctr"/>
            <a:endParaRPr lang="en-US" sz="1000" b="1"/>
          </a:p>
          <a:p>
            <a:pPr algn="ctr"/>
            <a:endParaRPr lang="en-US" sz="1000" b="1"/>
          </a:p>
          <a:p>
            <a:pPr algn="ctr"/>
            <a:r>
              <a:rPr lang="en-US" sz="6000" b="1">
                <a:solidFill>
                  <a:schemeClr val="bg1"/>
                </a:solidFill>
              </a:rPr>
              <a:t>Reading </a:t>
            </a:r>
          </a:p>
          <a:p>
            <a:pPr algn="ctr"/>
            <a:r>
              <a:rPr lang="en-US" sz="6000" b="1">
                <a:solidFill>
                  <a:schemeClr val="bg1"/>
                </a:solidFill>
              </a:rPr>
              <a:t>The Book</a:t>
            </a:r>
          </a:p>
        </p:txBody>
      </p:sp>
      <p:sp>
        <p:nvSpPr>
          <p:cNvPr id="4" name="Slide Number Placeholder 3"/>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DD7D3D9F-483B-4D2E-9546-1BB0A0DE023F}" type="slidenum">
              <a:rPr kumimoji="0" lang="en-US" sz="800" b="0" i="0" u="none" strike="noStrike" kern="1200" cap="none" spc="0" normalizeH="0" baseline="0" noProof="0" smtClean="0">
                <a:ln>
                  <a:noFill/>
                </a:ln>
                <a:solidFill>
                  <a:srgbClr val="464847"/>
                </a:solidFill>
                <a:effectLst/>
                <a:uLnTx/>
                <a:uFillTx/>
                <a:latin typeface="Verdana" pitchFamily="64" charset="0"/>
                <a:ea typeface="ＭＳ Ｐゴシック" pitchFamily="64" charset="-128"/>
              </a:rPr>
              <a:pPr marL="0" marR="0" lvl="0" indent="0" algn="l" defTabSz="914400" rtl="0" eaLnBrk="0" fontAlgn="base" latinLnBrk="0" hangingPunct="0">
                <a:lnSpc>
                  <a:spcPct val="100000"/>
                </a:lnSpc>
                <a:spcBef>
                  <a:spcPct val="0"/>
                </a:spcBef>
                <a:spcAft>
                  <a:spcPct val="0"/>
                </a:spcAft>
                <a:buClrTx/>
                <a:buSzTx/>
                <a:buFontTx/>
                <a:buNone/>
                <a:tabLst/>
                <a:defRPr/>
              </a:pPr>
              <a:t>12</a:t>
            </a:fld>
            <a:endParaRPr kumimoji="0" lang="en-US" sz="800" b="0" i="0" u="none" strike="noStrike" kern="1200" cap="none" spc="0" normalizeH="0" baseline="0" noProof="0">
              <a:ln>
                <a:noFill/>
              </a:ln>
              <a:solidFill>
                <a:srgbClr val="464847"/>
              </a:solidFill>
              <a:effectLst/>
              <a:uLnTx/>
              <a:uFillTx/>
              <a:latin typeface="Verdana" pitchFamily="64" charset="0"/>
              <a:ea typeface="ＭＳ Ｐゴシック" pitchFamily="64" charset="-128"/>
            </a:endParaRPr>
          </a:p>
        </p:txBody>
      </p:sp>
      <p:sp>
        <p:nvSpPr>
          <p:cNvPr id="5" name="Footer Placeholder 4"/>
          <p:cNvSpPr>
            <a:spLocks noGrp="1"/>
          </p:cNvSpPr>
          <p:nvPr>
            <p:ph type="ftr" sz="quarter" idx="11"/>
          </p:nvPr>
        </p:nvSpPr>
        <p:spPr>
          <a:xfrm>
            <a:off x="568325" y="6356350"/>
            <a:ext cx="5014790" cy="287338"/>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Verdana" pitchFamily="64" charset="0"/>
                <a:ea typeface="ＭＳ Ｐゴシック" pitchFamily="64" charset="-128"/>
              </a:rPr>
              <a:t>THE OK BOOK|  ©2023 YMCA/Project Cornerstone </a:t>
            </a:r>
            <a:endParaRPr kumimoji="0" lang="en-US" sz="800" b="0" i="0" u="none" strike="noStrike" kern="1200" cap="none" spc="0" normalizeH="0" baseline="0" noProof="0">
              <a:ln>
                <a:noFill/>
              </a:ln>
              <a:solidFill>
                <a:srgbClr val="464847"/>
              </a:solidFill>
              <a:effectLst/>
              <a:uLnTx/>
              <a:uFillTx/>
              <a:latin typeface="Verdana" pitchFamily="64" charset="0"/>
              <a:ea typeface="ＭＳ Ｐゴシック" pitchFamily="64" charset="-128"/>
            </a:endParaRPr>
          </a:p>
        </p:txBody>
      </p:sp>
    </p:spTree>
    <p:extLst>
      <p:ext uri="{BB962C8B-B14F-4D97-AF65-F5344CB8AC3E}">
        <p14:creationId xmlns:p14="http://schemas.microsoft.com/office/powerpoint/2010/main" val="17287760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236" y="328612"/>
            <a:ext cx="8672945" cy="752043"/>
          </a:xfrm>
        </p:spPr>
        <p:txBody>
          <a:bodyPr/>
          <a:lstStyle/>
          <a:p>
            <a:r>
              <a:rPr lang="en-US" sz="3400" dirty="0"/>
              <a:t>Introducing and Reading the Book</a:t>
            </a:r>
          </a:p>
        </p:txBody>
      </p:sp>
      <p:sp>
        <p:nvSpPr>
          <p:cNvPr id="4" name="Slide Number Placeholder 3"/>
          <p:cNvSpPr>
            <a:spLocks noGrp="1"/>
          </p:cNvSpPr>
          <p:nvPr>
            <p:ph type="sldNum" sz="quarter" idx="10"/>
          </p:nvPr>
        </p:nvSpPr>
        <p:spPr/>
        <p:txBody>
          <a:bodyPr/>
          <a:lstStyle/>
          <a:p>
            <a:pPr>
              <a:defRPr/>
            </a:pPr>
            <a:fld id="{DD7D3D9F-483B-4D2E-9546-1BB0A0DE023F}" type="slidenum">
              <a:rPr lang="en-US" smtClean="0"/>
              <a:pPr>
                <a:defRPr/>
              </a:pPr>
              <a:t>13</a:t>
            </a:fld>
            <a:endParaRPr lang="en-US" dirty="0"/>
          </a:p>
        </p:txBody>
      </p:sp>
      <p:sp>
        <p:nvSpPr>
          <p:cNvPr id="5" name="Footer Placeholder 4"/>
          <p:cNvSpPr>
            <a:spLocks noGrp="1"/>
          </p:cNvSpPr>
          <p:nvPr>
            <p:ph type="ftr" sz="quarter" idx="11"/>
          </p:nvPr>
        </p:nvSpPr>
        <p:spPr/>
        <p:txBody>
          <a:bodyPr/>
          <a:lstStyle/>
          <a:p>
            <a:pPr>
              <a:defRPr/>
            </a:pPr>
            <a:r>
              <a:rPr lang="en-US" dirty="0"/>
              <a:t>THE INVISIBLE BOY 2023 PROJECT CORNERSTONE</a:t>
            </a:r>
            <a:endParaRPr lang="en-US" dirty="0">
              <a:solidFill>
                <a:schemeClr val="bg2"/>
              </a:solidFill>
            </a:endParaRPr>
          </a:p>
        </p:txBody>
      </p:sp>
      <p:sp>
        <p:nvSpPr>
          <p:cNvPr id="8" name="TextBox 7">
            <a:extLst>
              <a:ext uri="{FF2B5EF4-FFF2-40B4-BE49-F238E27FC236}">
                <a16:creationId xmlns:a16="http://schemas.microsoft.com/office/drawing/2014/main" id="{1597F0E3-7E8A-90D3-51BC-584D2AEF4B22}"/>
              </a:ext>
            </a:extLst>
          </p:cNvPr>
          <p:cNvSpPr txBox="1"/>
          <p:nvPr/>
        </p:nvSpPr>
        <p:spPr>
          <a:xfrm>
            <a:off x="760413" y="1231661"/>
            <a:ext cx="7976465" cy="259715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dirty="0">
                <a:solidFill>
                  <a:schemeClr val="accent1">
                    <a:lumMod val="75000"/>
                  </a:schemeClr>
                </a:solidFill>
                <a:effectLst/>
                <a:latin typeface="Verdana" panose="020B0604030504040204" pitchFamily="34" charset="0"/>
                <a:ea typeface="Calibri" panose="020F0502020204030204" pitchFamily="34" charset="0"/>
                <a:cs typeface="Times New Roman" panose="02020603050405020304" pitchFamily="18" charset="0"/>
              </a:rPr>
              <a:t>“</a:t>
            </a:r>
            <a:r>
              <a:rPr lang="en-US" i="1" dirty="0">
                <a:solidFill>
                  <a:schemeClr val="accent1">
                    <a:lumMod val="75000"/>
                  </a:schemeClr>
                </a:solidFill>
                <a:effectLst/>
                <a:latin typeface="Verdana" panose="020B0604030504040204" pitchFamily="34" charset="0"/>
                <a:ea typeface="Calibri" panose="020F0502020204030204" pitchFamily="34" charset="0"/>
                <a:cs typeface="Times New Roman" panose="02020603050405020304" pitchFamily="18" charset="0"/>
              </a:rPr>
              <a:t>Sharing picture books with children leads to amazing conversations. In the best picture books, there is a gap between the pictures and the words, a gap that is filled by the child’s imagination.”</a:t>
            </a:r>
            <a:r>
              <a:rPr lang="en-US" dirty="0">
                <a:solidFill>
                  <a:schemeClr val="accent1">
                    <a:lumMod val="75000"/>
                  </a:schemeClr>
                </a:solidFill>
                <a:effectLst/>
                <a:latin typeface="Verdana" panose="020B0604030504040204" pitchFamily="34" charset="0"/>
                <a:ea typeface="Calibri" panose="020F0502020204030204" pitchFamily="34" charset="0"/>
                <a:cs typeface="Times New Roman" panose="02020603050405020304" pitchFamily="18" charset="0"/>
              </a:rPr>
              <a:t>  </a:t>
            </a:r>
          </a:p>
          <a:p>
            <a:r>
              <a:rPr lang="en-US" sz="1400" dirty="0">
                <a:effectLst/>
                <a:latin typeface="Verdana" panose="020B0604030504040204" pitchFamily="34" charset="0"/>
                <a:ea typeface="Calibri" panose="020F0502020204030204" pitchFamily="34" charset="0"/>
                <a:cs typeface="Times New Roman" panose="02020603050405020304" pitchFamily="18" charset="0"/>
              </a:rPr>
              <a:t>Anthony Browne (Children’s Laureate 2009-2011)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9" name="Picture 8">
            <a:extLst>
              <a:ext uri="{FF2B5EF4-FFF2-40B4-BE49-F238E27FC236}">
                <a16:creationId xmlns:a16="http://schemas.microsoft.com/office/drawing/2014/main" id="{C28B46FF-D252-63EC-6D29-5DB05147BD1B}"/>
              </a:ext>
            </a:extLst>
          </p:cNvPr>
          <p:cNvPicPr>
            <a:picLocks noChangeAspect="1"/>
          </p:cNvPicPr>
          <p:nvPr/>
        </p:nvPicPr>
        <p:blipFill>
          <a:blip r:embed="rId3"/>
          <a:stretch>
            <a:fillRect/>
          </a:stretch>
        </p:blipFill>
        <p:spPr>
          <a:xfrm>
            <a:off x="4317999" y="3608194"/>
            <a:ext cx="3762375" cy="2748156"/>
          </a:xfrm>
          <a:prstGeom prst="rect">
            <a:avLst/>
          </a:prstGeom>
        </p:spPr>
      </p:pic>
    </p:spTree>
    <p:extLst>
      <p:ext uri="{BB962C8B-B14F-4D97-AF65-F5344CB8AC3E}">
        <p14:creationId xmlns:p14="http://schemas.microsoft.com/office/powerpoint/2010/main" val="4581791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7974" y="491391"/>
            <a:ext cx="8339137" cy="5469793"/>
          </a:xfrm>
          <a:solidFill>
            <a:srgbClr val="DD5828"/>
          </a:solidFill>
        </p:spPr>
        <p:txBody>
          <a:bodyPr/>
          <a:lstStyle/>
          <a:p>
            <a:pPr algn="ctr"/>
            <a:endParaRPr lang="en-US" sz="1000" b="1"/>
          </a:p>
          <a:p>
            <a:pPr algn="ctr"/>
            <a:endParaRPr lang="en-US" sz="1000" b="1"/>
          </a:p>
          <a:p>
            <a:pPr algn="ctr"/>
            <a:endParaRPr lang="en-US" sz="1000" b="1"/>
          </a:p>
          <a:p>
            <a:pPr algn="ctr"/>
            <a:endParaRPr lang="en-US" sz="1000" b="1"/>
          </a:p>
          <a:p>
            <a:pPr algn="ctr"/>
            <a:endParaRPr lang="en-US" sz="1000" b="1"/>
          </a:p>
          <a:p>
            <a:pPr algn="ctr"/>
            <a:r>
              <a:rPr lang="en-US" sz="6000" b="1">
                <a:solidFill>
                  <a:schemeClr val="bg1"/>
                </a:solidFill>
              </a:rPr>
              <a:t>Discussing </a:t>
            </a:r>
          </a:p>
          <a:p>
            <a:pPr algn="ctr"/>
            <a:r>
              <a:rPr lang="en-US" sz="6000" b="1">
                <a:solidFill>
                  <a:schemeClr val="bg1"/>
                </a:solidFill>
              </a:rPr>
              <a:t>The Book</a:t>
            </a:r>
          </a:p>
        </p:txBody>
      </p:sp>
      <p:sp>
        <p:nvSpPr>
          <p:cNvPr id="4" name="Slide Number Placeholder 3"/>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DD7D3D9F-483B-4D2E-9546-1BB0A0DE023F}" type="slidenum">
              <a:rPr kumimoji="0" lang="en-US" sz="800" b="0" i="0" u="none" strike="noStrike" kern="1200" cap="none" spc="0" normalizeH="0" baseline="0" noProof="0" smtClean="0">
                <a:ln>
                  <a:noFill/>
                </a:ln>
                <a:solidFill>
                  <a:srgbClr val="464847"/>
                </a:solidFill>
                <a:effectLst/>
                <a:uLnTx/>
                <a:uFillTx/>
                <a:latin typeface="Verdana" pitchFamily="64" charset="0"/>
                <a:ea typeface="ＭＳ Ｐゴシック" pitchFamily="64" charset="-128"/>
              </a:rPr>
              <a:pPr marL="0" marR="0" lvl="0" indent="0" algn="l" defTabSz="914400" rtl="0" eaLnBrk="0" fontAlgn="base" latinLnBrk="0" hangingPunct="0">
                <a:lnSpc>
                  <a:spcPct val="100000"/>
                </a:lnSpc>
                <a:spcBef>
                  <a:spcPct val="0"/>
                </a:spcBef>
                <a:spcAft>
                  <a:spcPct val="0"/>
                </a:spcAft>
                <a:buClrTx/>
                <a:buSzTx/>
                <a:buFontTx/>
                <a:buNone/>
                <a:tabLst/>
                <a:defRPr/>
              </a:pPr>
              <a:t>14</a:t>
            </a:fld>
            <a:endParaRPr kumimoji="0" lang="en-US" sz="800" b="0" i="0" u="none" strike="noStrike" kern="1200" cap="none" spc="0" normalizeH="0" baseline="0" noProof="0">
              <a:ln>
                <a:noFill/>
              </a:ln>
              <a:solidFill>
                <a:srgbClr val="464847"/>
              </a:solidFill>
              <a:effectLst/>
              <a:uLnTx/>
              <a:uFillTx/>
              <a:latin typeface="Verdana" pitchFamily="64" charset="0"/>
              <a:ea typeface="ＭＳ Ｐゴシック" pitchFamily="64" charset="-128"/>
            </a:endParaRPr>
          </a:p>
        </p:txBody>
      </p:sp>
      <p:sp>
        <p:nvSpPr>
          <p:cNvPr id="5" name="Footer Placeholder 4"/>
          <p:cNvSpPr>
            <a:spLocks noGrp="1"/>
          </p:cNvSpPr>
          <p:nvPr>
            <p:ph type="ftr" sz="quarter" idx="11"/>
          </p:nvPr>
        </p:nvSpPr>
        <p:spPr>
          <a:xfrm>
            <a:off x="568325" y="6356350"/>
            <a:ext cx="5014790" cy="287338"/>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64" charset="0"/>
                <a:ea typeface="ＭＳ Ｐゴシック" pitchFamily="64" charset="-128"/>
              </a:rPr>
              <a:t>THE </a:t>
            </a:r>
            <a:r>
              <a:rPr lang="en-US" dirty="0">
                <a:solidFill>
                  <a:srgbClr val="000000"/>
                </a:solidFill>
              </a:rPr>
              <a:t>INVISIBLE BOY</a:t>
            </a:r>
            <a:r>
              <a:rPr kumimoji="0" lang="en-US" sz="800" b="0" i="0" u="none" strike="noStrike" kern="1200" cap="none" spc="0" normalizeH="0" baseline="0" noProof="0" dirty="0">
                <a:ln>
                  <a:noFill/>
                </a:ln>
                <a:solidFill>
                  <a:srgbClr val="000000"/>
                </a:solidFill>
                <a:effectLst/>
                <a:uLnTx/>
                <a:uFillTx/>
                <a:latin typeface="Verdana" pitchFamily="64" charset="0"/>
                <a:ea typeface="ＭＳ Ｐゴシック" pitchFamily="64" charset="-128"/>
              </a:rPr>
              <a:t>|  ©2023 YMCA/Project Cornerstone </a:t>
            </a:r>
            <a:endParaRPr kumimoji="0" lang="en-US" sz="800" b="0" i="0" u="none" strike="noStrike" kern="1200" cap="none" spc="0" normalizeH="0" baseline="0" noProof="0" dirty="0">
              <a:ln>
                <a:noFill/>
              </a:ln>
              <a:solidFill>
                <a:srgbClr val="464847"/>
              </a:solidFill>
              <a:effectLst/>
              <a:uLnTx/>
              <a:uFillTx/>
              <a:latin typeface="Verdana" pitchFamily="64" charset="0"/>
              <a:ea typeface="ＭＳ Ｐゴシック" pitchFamily="64" charset="-128"/>
            </a:endParaRPr>
          </a:p>
        </p:txBody>
      </p:sp>
    </p:spTree>
    <p:extLst>
      <p:ext uri="{BB962C8B-B14F-4D97-AF65-F5344CB8AC3E}">
        <p14:creationId xmlns:p14="http://schemas.microsoft.com/office/powerpoint/2010/main" val="4921406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Discussion: 				Grades K-2</a:t>
            </a:r>
          </a:p>
        </p:txBody>
      </p:sp>
      <p:sp>
        <p:nvSpPr>
          <p:cNvPr id="4" name="Slide Number Placeholder 3"/>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DD7D3D9F-483B-4D2E-9546-1BB0A0DE023F}" type="slidenum">
              <a:rPr kumimoji="0" lang="en-US" sz="800" b="0" i="0" u="none" strike="noStrike" kern="1200" cap="none" spc="0" normalizeH="0" baseline="0" noProof="0" smtClean="0">
                <a:ln>
                  <a:noFill/>
                </a:ln>
                <a:solidFill>
                  <a:srgbClr val="464847"/>
                </a:solidFill>
                <a:effectLst/>
                <a:uLnTx/>
                <a:uFillTx/>
                <a:latin typeface="Verdana" pitchFamily="64" charset="0"/>
                <a:ea typeface="ＭＳ Ｐゴシック" pitchFamily="64" charset="-128"/>
              </a:rPr>
              <a:pPr marL="0" marR="0" lvl="0" indent="0" algn="l" defTabSz="914400" rtl="0" eaLnBrk="0" fontAlgn="base" latinLnBrk="0" hangingPunct="0">
                <a:lnSpc>
                  <a:spcPct val="100000"/>
                </a:lnSpc>
                <a:spcBef>
                  <a:spcPct val="0"/>
                </a:spcBef>
                <a:spcAft>
                  <a:spcPct val="0"/>
                </a:spcAft>
                <a:buClrTx/>
                <a:buSzTx/>
                <a:buFontTx/>
                <a:buNone/>
                <a:tabLst/>
                <a:defRPr/>
              </a:pPr>
              <a:t>15</a:t>
            </a:fld>
            <a:endParaRPr kumimoji="0" lang="en-US" sz="800" b="0" i="0" u="none" strike="noStrike" kern="1200" cap="none" spc="0" normalizeH="0" baseline="0" noProof="0">
              <a:ln>
                <a:noFill/>
              </a:ln>
              <a:solidFill>
                <a:srgbClr val="464847"/>
              </a:solidFill>
              <a:effectLst/>
              <a:uLnTx/>
              <a:uFillTx/>
              <a:latin typeface="Verdana" pitchFamily="64" charset="0"/>
              <a:ea typeface="ＭＳ Ｐゴシック" pitchFamily="64" charset="-128"/>
            </a:endParaRPr>
          </a:p>
        </p:txBody>
      </p:sp>
      <p:sp>
        <p:nvSpPr>
          <p:cNvPr id="5" name="Footer Placeholder 4"/>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dirty="0">
                <a:solidFill>
                  <a:srgbClr val="000000"/>
                </a:solidFill>
              </a:rPr>
              <a:t>THE INVISIBLE BOY</a:t>
            </a:r>
            <a:r>
              <a:rPr kumimoji="0" lang="en-US" sz="800" b="0" i="0" u="none" strike="noStrike" kern="1200" cap="none" spc="0" normalizeH="0" baseline="0" noProof="0" dirty="0">
                <a:ln>
                  <a:noFill/>
                </a:ln>
                <a:solidFill>
                  <a:srgbClr val="000000"/>
                </a:solidFill>
                <a:effectLst/>
                <a:uLnTx/>
                <a:uFillTx/>
                <a:latin typeface="Verdana" pitchFamily="64" charset="0"/>
                <a:ea typeface="ＭＳ Ｐゴシック" pitchFamily="64" charset="-128"/>
              </a:rPr>
              <a:t> |  ©2023 YMCA/Project Cornerstone </a:t>
            </a:r>
            <a:endParaRPr kumimoji="0" lang="en-US" sz="800" b="0" i="0" u="none" strike="noStrike" kern="1200" cap="none" spc="0" normalizeH="0" baseline="0" noProof="0" dirty="0">
              <a:ln>
                <a:noFill/>
              </a:ln>
              <a:solidFill>
                <a:srgbClr val="464847"/>
              </a:solidFill>
              <a:effectLst/>
              <a:uLnTx/>
              <a:uFillTx/>
              <a:latin typeface="Verdana" pitchFamily="64" charset="0"/>
              <a:ea typeface="ＭＳ Ｐゴシック" pitchFamily="64" charset="-128"/>
            </a:endParaRPr>
          </a:p>
        </p:txBody>
      </p:sp>
      <p:pic>
        <p:nvPicPr>
          <p:cNvPr id="7" name="Picture 6" descr="Diversity in Action project at our school!  Turned out so beautiful!  I love all of the great ideas on Pinterest.: "/>
          <p:cNvPicPr/>
          <p:nvPr/>
        </p:nvPicPr>
        <p:blipFill>
          <a:blip r:embed="rId3">
            <a:extLst>
              <a:ext uri="{28A0092B-C50C-407E-A947-70E740481C1C}">
                <a14:useLocalDpi xmlns:a14="http://schemas.microsoft.com/office/drawing/2010/main" val="0"/>
              </a:ext>
            </a:extLst>
          </a:blip>
          <a:srcRect/>
          <a:stretch>
            <a:fillRect/>
          </a:stretch>
        </p:blipFill>
        <p:spPr bwMode="auto">
          <a:xfrm>
            <a:off x="2119703" y="1434254"/>
            <a:ext cx="4904594" cy="4661004"/>
          </a:xfrm>
          <a:prstGeom prst="rect">
            <a:avLst/>
          </a:prstGeom>
          <a:noFill/>
          <a:ln>
            <a:noFill/>
          </a:ln>
        </p:spPr>
      </p:pic>
    </p:spTree>
    <p:extLst>
      <p:ext uri="{BB962C8B-B14F-4D97-AF65-F5344CB8AC3E}">
        <p14:creationId xmlns:p14="http://schemas.microsoft.com/office/powerpoint/2010/main" val="31002335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DD7D3D9F-483B-4D2E-9546-1BB0A0DE023F}" type="slidenum">
              <a:rPr kumimoji="0" lang="en-US" sz="800" b="0" i="0" u="none" strike="noStrike" kern="1200" cap="none" spc="0" normalizeH="0" baseline="0" noProof="0" smtClean="0">
                <a:ln>
                  <a:noFill/>
                </a:ln>
                <a:solidFill>
                  <a:srgbClr val="464847"/>
                </a:solidFill>
                <a:effectLst/>
                <a:uLnTx/>
                <a:uFillTx/>
                <a:latin typeface="Verdana" pitchFamily="64" charset="0"/>
                <a:ea typeface="ＭＳ Ｐゴシック" pitchFamily="64" charset="-128"/>
              </a:rPr>
              <a:pPr marL="0" marR="0" lvl="0" indent="0" algn="l" defTabSz="914400" rtl="0" eaLnBrk="0" fontAlgn="base" latinLnBrk="0" hangingPunct="0">
                <a:lnSpc>
                  <a:spcPct val="100000"/>
                </a:lnSpc>
                <a:spcBef>
                  <a:spcPct val="0"/>
                </a:spcBef>
                <a:spcAft>
                  <a:spcPct val="0"/>
                </a:spcAft>
                <a:buClrTx/>
                <a:buSzTx/>
                <a:buFontTx/>
                <a:buNone/>
                <a:tabLst/>
                <a:defRPr/>
              </a:pPr>
              <a:t>16</a:t>
            </a:fld>
            <a:endParaRPr kumimoji="0" lang="en-US" sz="800" b="0" i="0" u="none" strike="noStrike" kern="1200" cap="none" spc="0" normalizeH="0" baseline="0" noProof="0">
              <a:ln>
                <a:noFill/>
              </a:ln>
              <a:solidFill>
                <a:srgbClr val="464847"/>
              </a:solidFill>
              <a:effectLst/>
              <a:uLnTx/>
              <a:uFillTx/>
              <a:latin typeface="Verdana" pitchFamily="64" charset="0"/>
              <a:ea typeface="ＭＳ Ｐゴシック" pitchFamily="64" charset="-128"/>
            </a:endParaRPr>
          </a:p>
        </p:txBody>
      </p:sp>
      <p:sp>
        <p:nvSpPr>
          <p:cNvPr id="5" name="Footer Placeholder 4"/>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dirty="0">
                <a:solidFill>
                  <a:srgbClr val="000000"/>
                </a:solidFill>
              </a:rPr>
              <a:t>THE INVISIBLE BOY</a:t>
            </a:r>
            <a:r>
              <a:rPr kumimoji="0" lang="en-US" sz="800" b="0" i="0" u="none" strike="noStrike" kern="1200" cap="none" spc="0" normalizeH="0" baseline="0" noProof="0" dirty="0">
                <a:ln>
                  <a:noFill/>
                </a:ln>
                <a:solidFill>
                  <a:srgbClr val="000000"/>
                </a:solidFill>
                <a:effectLst/>
                <a:uLnTx/>
                <a:uFillTx/>
                <a:latin typeface="Verdana" pitchFamily="64" charset="0"/>
                <a:ea typeface="ＭＳ Ｐゴシック" pitchFamily="64" charset="-128"/>
              </a:rPr>
              <a:t> |  ©2023 YMCA/Project Cornerstone </a:t>
            </a:r>
            <a:endParaRPr kumimoji="0" lang="en-US" sz="800" b="0" i="0" u="none" strike="noStrike" kern="1200" cap="none" spc="0" normalizeH="0" baseline="0" noProof="0" dirty="0">
              <a:ln>
                <a:noFill/>
              </a:ln>
              <a:solidFill>
                <a:srgbClr val="464847"/>
              </a:solidFill>
              <a:effectLst/>
              <a:uLnTx/>
              <a:uFillTx/>
              <a:latin typeface="Verdana" pitchFamily="64" charset="0"/>
              <a:ea typeface="ＭＳ Ｐゴシック" pitchFamily="64" charset="-128"/>
            </a:endParaRPr>
          </a:p>
        </p:txBody>
      </p:sp>
      <p:sp>
        <p:nvSpPr>
          <p:cNvPr id="6" name="Title 1"/>
          <p:cNvSpPr>
            <a:spLocks noGrp="1"/>
          </p:cNvSpPr>
          <p:nvPr>
            <p:ph type="title"/>
          </p:nvPr>
        </p:nvSpPr>
        <p:spPr>
          <a:xfrm>
            <a:off x="234287" y="306327"/>
            <a:ext cx="8374062" cy="844550"/>
          </a:xfrm>
        </p:spPr>
        <p:txBody>
          <a:bodyPr/>
          <a:lstStyle/>
          <a:p>
            <a:r>
              <a:rPr lang="en-US" sz="3200" dirty="0"/>
              <a:t>Discussion: 				Grades 3-6</a:t>
            </a:r>
            <a:br>
              <a:rPr lang="en-US" dirty="0"/>
            </a:br>
            <a:br>
              <a:rPr lang="en-US" dirty="0"/>
            </a:br>
            <a:endParaRPr lang="en-US" dirty="0"/>
          </a:p>
        </p:txBody>
      </p:sp>
      <p:pic>
        <p:nvPicPr>
          <p:cNvPr id="2" name="Picture 1">
            <a:extLst>
              <a:ext uri="{FF2B5EF4-FFF2-40B4-BE49-F238E27FC236}">
                <a16:creationId xmlns:a16="http://schemas.microsoft.com/office/drawing/2014/main" id="{31219593-5C04-BF5E-7C53-89A93EA57018}"/>
              </a:ext>
            </a:extLst>
          </p:cNvPr>
          <p:cNvPicPr>
            <a:picLocks noChangeAspect="1"/>
          </p:cNvPicPr>
          <p:nvPr/>
        </p:nvPicPr>
        <p:blipFill>
          <a:blip r:embed="rId3"/>
          <a:stretch>
            <a:fillRect/>
          </a:stretch>
        </p:blipFill>
        <p:spPr>
          <a:xfrm rot="16200000">
            <a:off x="2576123" y="2015605"/>
            <a:ext cx="3690389" cy="4991100"/>
          </a:xfrm>
          <a:prstGeom prst="rect">
            <a:avLst/>
          </a:prstGeom>
        </p:spPr>
      </p:pic>
      <p:sp>
        <p:nvSpPr>
          <p:cNvPr id="7" name="TextBox 6">
            <a:extLst>
              <a:ext uri="{FF2B5EF4-FFF2-40B4-BE49-F238E27FC236}">
                <a16:creationId xmlns:a16="http://schemas.microsoft.com/office/drawing/2014/main" id="{DD2845E4-CF06-682D-2B89-B3EDDE01D8A4}"/>
              </a:ext>
            </a:extLst>
          </p:cNvPr>
          <p:cNvSpPr txBox="1"/>
          <p:nvPr/>
        </p:nvSpPr>
        <p:spPr>
          <a:xfrm>
            <a:off x="1790700" y="906840"/>
            <a:ext cx="5791200" cy="1569660"/>
          </a:xfrm>
          <a:prstGeom prst="rect">
            <a:avLst/>
          </a:prstGeom>
          <a:noFill/>
        </p:spPr>
        <p:txBody>
          <a:bodyPr wrap="square">
            <a:spAutoFit/>
          </a:bodyPr>
          <a:lstStyle/>
          <a:p>
            <a:pPr marL="0" marR="0"/>
            <a:r>
              <a:rPr lang="en-US" sz="3200" dirty="0">
                <a:solidFill>
                  <a:schemeClr val="accent5">
                    <a:lumMod val="50000"/>
                  </a:schemeClr>
                </a:solidFill>
                <a:effectLst/>
                <a:latin typeface="Arial" panose="020B0604020202020204" pitchFamily="34" charset="0"/>
                <a:ea typeface="Times New Roman" panose="02020603050405020304" pitchFamily="18" charset="0"/>
              </a:rPr>
              <a:t>"A little spark of kindness can put a colossal burst of sunshine into someone's day."</a:t>
            </a:r>
            <a:endParaRPr lang="en-US" sz="3200" dirty="0">
              <a:solidFill>
                <a:schemeClr val="accent5">
                  <a:lumMod val="50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391383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7974" y="491391"/>
            <a:ext cx="8339137" cy="5469793"/>
          </a:xfrm>
          <a:solidFill>
            <a:srgbClr val="DD5828"/>
          </a:solidFill>
        </p:spPr>
        <p:txBody>
          <a:bodyPr/>
          <a:lstStyle/>
          <a:p>
            <a:pPr algn="ctr"/>
            <a:endParaRPr lang="en-US" sz="1000" b="1"/>
          </a:p>
          <a:p>
            <a:pPr algn="ctr"/>
            <a:endParaRPr lang="en-US" sz="1000" b="1"/>
          </a:p>
          <a:p>
            <a:pPr algn="ctr"/>
            <a:endParaRPr lang="en-US" sz="1000" b="1"/>
          </a:p>
          <a:p>
            <a:pPr algn="ctr"/>
            <a:endParaRPr lang="en-US" sz="1000" b="1"/>
          </a:p>
          <a:p>
            <a:pPr algn="ctr"/>
            <a:endParaRPr lang="en-US" sz="1000" b="1"/>
          </a:p>
          <a:p>
            <a:pPr algn="ctr"/>
            <a:r>
              <a:rPr lang="en-US" sz="6000" b="1">
                <a:solidFill>
                  <a:schemeClr val="bg1"/>
                </a:solidFill>
              </a:rPr>
              <a:t>Activity Ideas</a:t>
            </a:r>
          </a:p>
        </p:txBody>
      </p:sp>
      <p:sp>
        <p:nvSpPr>
          <p:cNvPr id="4" name="Slide Number Placeholder 3"/>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DD7D3D9F-483B-4D2E-9546-1BB0A0DE023F}" type="slidenum">
              <a:rPr kumimoji="0" lang="en-US" sz="800" b="0" i="0" u="none" strike="noStrike" kern="1200" cap="none" spc="0" normalizeH="0" baseline="0" noProof="0" smtClean="0">
                <a:ln>
                  <a:noFill/>
                </a:ln>
                <a:solidFill>
                  <a:srgbClr val="464847"/>
                </a:solidFill>
                <a:effectLst/>
                <a:uLnTx/>
                <a:uFillTx/>
                <a:latin typeface="Verdana" pitchFamily="64" charset="0"/>
                <a:ea typeface="ＭＳ Ｐゴシック" pitchFamily="64" charset="-128"/>
              </a:rPr>
              <a:pPr marL="0" marR="0" lvl="0" indent="0" algn="l" defTabSz="914400" rtl="0" eaLnBrk="0" fontAlgn="base" latinLnBrk="0" hangingPunct="0">
                <a:lnSpc>
                  <a:spcPct val="100000"/>
                </a:lnSpc>
                <a:spcBef>
                  <a:spcPct val="0"/>
                </a:spcBef>
                <a:spcAft>
                  <a:spcPct val="0"/>
                </a:spcAft>
                <a:buClrTx/>
                <a:buSzTx/>
                <a:buFontTx/>
                <a:buNone/>
                <a:tabLst/>
                <a:defRPr/>
              </a:pPr>
              <a:t>17</a:t>
            </a:fld>
            <a:endParaRPr kumimoji="0" lang="en-US" sz="800" b="0" i="0" u="none" strike="noStrike" kern="1200" cap="none" spc="0" normalizeH="0" baseline="0" noProof="0">
              <a:ln>
                <a:noFill/>
              </a:ln>
              <a:solidFill>
                <a:srgbClr val="464847"/>
              </a:solidFill>
              <a:effectLst/>
              <a:uLnTx/>
              <a:uFillTx/>
              <a:latin typeface="Verdana" pitchFamily="64" charset="0"/>
              <a:ea typeface="ＭＳ Ｐゴシック" pitchFamily="64" charset="-128"/>
            </a:endParaRPr>
          </a:p>
        </p:txBody>
      </p:sp>
      <p:sp>
        <p:nvSpPr>
          <p:cNvPr id="5" name="Footer Placeholder 4"/>
          <p:cNvSpPr>
            <a:spLocks noGrp="1"/>
          </p:cNvSpPr>
          <p:nvPr>
            <p:ph type="ftr" sz="quarter" idx="11"/>
          </p:nvPr>
        </p:nvSpPr>
        <p:spPr>
          <a:xfrm>
            <a:off x="568325" y="6356350"/>
            <a:ext cx="5014790" cy="287338"/>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64" charset="0"/>
                <a:ea typeface="ＭＳ Ｐゴシック" pitchFamily="64" charset="-128"/>
              </a:rPr>
              <a:t>THE </a:t>
            </a:r>
            <a:r>
              <a:rPr lang="en-US" dirty="0">
                <a:solidFill>
                  <a:srgbClr val="000000"/>
                </a:solidFill>
              </a:rPr>
              <a:t>INVISIBLE BOY</a:t>
            </a:r>
            <a:r>
              <a:rPr kumimoji="0" lang="en-US" sz="800" b="0" i="0" u="none" strike="noStrike" kern="1200" cap="none" spc="0" normalizeH="0" baseline="0" noProof="0" dirty="0">
                <a:ln>
                  <a:noFill/>
                </a:ln>
                <a:solidFill>
                  <a:srgbClr val="000000"/>
                </a:solidFill>
                <a:effectLst/>
                <a:uLnTx/>
                <a:uFillTx/>
                <a:latin typeface="Verdana" pitchFamily="64" charset="0"/>
                <a:ea typeface="ＭＳ Ｐゴシック" pitchFamily="64" charset="-128"/>
              </a:rPr>
              <a:t>|  ©2023 YMCA/Project Cornerstone </a:t>
            </a:r>
            <a:endParaRPr kumimoji="0" lang="en-US" sz="800" b="0" i="0" u="none" strike="noStrike" kern="1200" cap="none" spc="0" normalizeH="0" baseline="0" noProof="0" dirty="0">
              <a:ln>
                <a:noFill/>
              </a:ln>
              <a:solidFill>
                <a:srgbClr val="464847"/>
              </a:solidFill>
              <a:effectLst/>
              <a:uLnTx/>
              <a:uFillTx/>
              <a:latin typeface="Verdana" pitchFamily="64" charset="0"/>
              <a:ea typeface="ＭＳ Ｐゴシック" pitchFamily="64" charset="-128"/>
            </a:endParaRPr>
          </a:p>
        </p:txBody>
      </p:sp>
    </p:spTree>
    <p:extLst>
      <p:ext uri="{BB962C8B-B14F-4D97-AF65-F5344CB8AC3E}">
        <p14:creationId xmlns:p14="http://schemas.microsoft.com/office/powerpoint/2010/main" val="27218364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Activity Ideas: 	Grades K-6</a:t>
            </a:r>
            <a:br>
              <a:rPr lang="en-US" sz="3600" dirty="0"/>
            </a:br>
            <a:r>
              <a:rPr lang="en-US" sz="2800" dirty="0"/>
              <a:t>Everyone Wants to Be Invited</a:t>
            </a:r>
            <a:br>
              <a:rPr lang="en-US" sz="2800" dirty="0"/>
            </a:br>
            <a:endParaRPr lang="en-US" sz="2400" dirty="0"/>
          </a:p>
        </p:txBody>
      </p:sp>
      <p:sp>
        <p:nvSpPr>
          <p:cNvPr id="4" name="Slide Number Placeholder 3"/>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DD7D3D9F-483B-4D2E-9546-1BB0A0DE023F}" type="slidenum">
              <a:rPr kumimoji="0" lang="en-US" sz="800" b="0" i="0" u="none" strike="noStrike" kern="1200" cap="none" spc="0" normalizeH="0" baseline="0" noProof="0" smtClean="0">
                <a:ln>
                  <a:noFill/>
                </a:ln>
                <a:solidFill>
                  <a:srgbClr val="464847"/>
                </a:solidFill>
                <a:effectLst/>
                <a:uLnTx/>
                <a:uFillTx/>
                <a:latin typeface="Verdana" pitchFamily="64" charset="0"/>
                <a:ea typeface="ＭＳ Ｐゴシック" pitchFamily="64" charset="-128"/>
              </a:rPr>
              <a:pPr marL="0" marR="0" lvl="0" indent="0" algn="l" defTabSz="914400" rtl="0" eaLnBrk="0" fontAlgn="base" latinLnBrk="0" hangingPunct="0">
                <a:lnSpc>
                  <a:spcPct val="100000"/>
                </a:lnSpc>
                <a:spcBef>
                  <a:spcPct val="0"/>
                </a:spcBef>
                <a:spcAft>
                  <a:spcPct val="0"/>
                </a:spcAft>
                <a:buClrTx/>
                <a:buSzTx/>
                <a:buFontTx/>
                <a:buNone/>
                <a:tabLst/>
                <a:defRPr/>
              </a:pPr>
              <a:t>18</a:t>
            </a:fld>
            <a:endParaRPr kumimoji="0" lang="en-US" sz="800" b="0" i="0" u="none" strike="noStrike" kern="1200" cap="none" spc="0" normalizeH="0" baseline="0" noProof="0">
              <a:ln>
                <a:noFill/>
              </a:ln>
              <a:solidFill>
                <a:srgbClr val="464847"/>
              </a:solidFill>
              <a:effectLst/>
              <a:uLnTx/>
              <a:uFillTx/>
              <a:latin typeface="Verdana" pitchFamily="64" charset="0"/>
              <a:ea typeface="ＭＳ Ｐゴシック" pitchFamily="64" charset="-128"/>
            </a:endParaRPr>
          </a:p>
        </p:txBody>
      </p:sp>
      <p:sp>
        <p:nvSpPr>
          <p:cNvPr id="5" name="Footer Placeholder 4"/>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dirty="0">
                <a:solidFill>
                  <a:srgbClr val="000000"/>
                </a:solidFill>
              </a:rPr>
              <a:t>THE INVISIBLE BOY</a:t>
            </a:r>
            <a:r>
              <a:rPr kumimoji="0" lang="en-US" sz="800" b="0" i="0" u="none" strike="noStrike" kern="1200" cap="none" spc="0" normalizeH="0" baseline="0" noProof="0" dirty="0">
                <a:ln>
                  <a:noFill/>
                </a:ln>
                <a:solidFill>
                  <a:srgbClr val="000000"/>
                </a:solidFill>
                <a:effectLst/>
                <a:uLnTx/>
                <a:uFillTx/>
                <a:latin typeface="Verdana" pitchFamily="64" charset="0"/>
                <a:ea typeface="ＭＳ Ｐゴシック" pitchFamily="64" charset="-128"/>
              </a:rPr>
              <a:t> |  ©2023 YMCA/Project Cornerstone </a:t>
            </a:r>
            <a:endParaRPr kumimoji="0" lang="en-US" sz="800" b="0" i="0" u="none" strike="noStrike" kern="1200" cap="none" spc="0" normalizeH="0" baseline="0" noProof="0" dirty="0">
              <a:ln>
                <a:noFill/>
              </a:ln>
              <a:solidFill>
                <a:srgbClr val="464847"/>
              </a:solidFill>
              <a:effectLst/>
              <a:uLnTx/>
              <a:uFillTx/>
              <a:latin typeface="Verdana" pitchFamily="64" charset="0"/>
              <a:ea typeface="ＭＳ Ｐゴシック" pitchFamily="64" charset="-128"/>
            </a:endParaRPr>
          </a:p>
        </p:txBody>
      </p:sp>
      <p:pic>
        <p:nvPicPr>
          <p:cNvPr id="9" name="Picture 8">
            <a:extLst>
              <a:ext uri="{FF2B5EF4-FFF2-40B4-BE49-F238E27FC236}">
                <a16:creationId xmlns:a16="http://schemas.microsoft.com/office/drawing/2014/main" id="{B865EA72-D776-CDF2-C72B-BC421651ADF3}"/>
              </a:ext>
            </a:extLst>
          </p:cNvPr>
          <p:cNvPicPr>
            <a:picLocks noChangeAspect="1"/>
          </p:cNvPicPr>
          <p:nvPr/>
        </p:nvPicPr>
        <p:blipFill>
          <a:blip r:embed="rId3"/>
          <a:stretch>
            <a:fillRect/>
          </a:stretch>
        </p:blipFill>
        <p:spPr>
          <a:xfrm>
            <a:off x="760413" y="1781229"/>
            <a:ext cx="7888908" cy="2738117"/>
          </a:xfrm>
          <a:prstGeom prst="rect">
            <a:avLst/>
          </a:prstGeom>
        </p:spPr>
      </p:pic>
      <p:pic>
        <p:nvPicPr>
          <p:cNvPr id="11" name="Picture 10">
            <a:extLst>
              <a:ext uri="{FF2B5EF4-FFF2-40B4-BE49-F238E27FC236}">
                <a16:creationId xmlns:a16="http://schemas.microsoft.com/office/drawing/2014/main" id="{F049E491-4A41-522C-AE5E-0B6E920D1B00}"/>
              </a:ext>
            </a:extLst>
          </p:cNvPr>
          <p:cNvPicPr>
            <a:picLocks noChangeAspect="1"/>
          </p:cNvPicPr>
          <p:nvPr/>
        </p:nvPicPr>
        <p:blipFill>
          <a:blip r:embed="rId4"/>
          <a:stretch>
            <a:fillRect/>
          </a:stretch>
        </p:blipFill>
        <p:spPr>
          <a:xfrm>
            <a:off x="454025" y="1590042"/>
            <a:ext cx="2664183" cy="725487"/>
          </a:xfrm>
          <a:prstGeom prst="rect">
            <a:avLst/>
          </a:prstGeom>
        </p:spPr>
      </p:pic>
      <p:pic>
        <p:nvPicPr>
          <p:cNvPr id="13" name="Picture 12">
            <a:extLst>
              <a:ext uri="{FF2B5EF4-FFF2-40B4-BE49-F238E27FC236}">
                <a16:creationId xmlns:a16="http://schemas.microsoft.com/office/drawing/2014/main" id="{F72B28CA-5821-DA0A-ACDF-B21999540B83}"/>
              </a:ext>
            </a:extLst>
          </p:cNvPr>
          <p:cNvPicPr>
            <a:picLocks noChangeAspect="1"/>
          </p:cNvPicPr>
          <p:nvPr/>
        </p:nvPicPr>
        <p:blipFill>
          <a:blip r:embed="rId5"/>
          <a:stretch>
            <a:fillRect/>
          </a:stretch>
        </p:blipFill>
        <p:spPr>
          <a:xfrm>
            <a:off x="454025" y="5127413"/>
            <a:ext cx="7821846" cy="954035"/>
          </a:xfrm>
          <a:prstGeom prst="rect">
            <a:avLst/>
          </a:prstGeom>
        </p:spPr>
      </p:pic>
    </p:spTree>
    <p:extLst>
      <p:ext uri="{BB962C8B-B14F-4D97-AF65-F5344CB8AC3E}">
        <p14:creationId xmlns:p14="http://schemas.microsoft.com/office/powerpoint/2010/main" val="26223853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Activity Idea: 			Grades K-2</a:t>
            </a:r>
            <a:br>
              <a:rPr lang="en-US" sz="2800" dirty="0"/>
            </a:br>
            <a:r>
              <a:rPr lang="en-US" sz="2800" dirty="0"/>
              <a:t>Invisible Ink</a:t>
            </a:r>
            <a:br>
              <a:rPr lang="en-US" sz="3200" dirty="0"/>
            </a:br>
            <a:endParaRPr lang="en-US" dirty="0"/>
          </a:p>
        </p:txBody>
      </p:sp>
      <p:sp>
        <p:nvSpPr>
          <p:cNvPr id="3" name="Content Placeholder 2"/>
          <p:cNvSpPr>
            <a:spLocks noGrp="1"/>
          </p:cNvSpPr>
          <p:nvPr>
            <p:ph idx="1"/>
          </p:nvPr>
        </p:nvSpPr>
        <p:spPr>
          <a:xfrm>
            <a:off x="343127" y="1587500"/>
            <a:ext cx="8648473" cy="4464958"/>
          </a:xfrm>
        </p:spPr>
        <p:txBody>
          <a:bodyPr/>
          <a:lstStyle/>
          <a:p>
            <a:r>
              <a:rPr lang="en-US" sz="2800" dirty="0"/>
              <a:t>Write a message to make others feel welcome.</a:t>
            </a:r>
          </a:p>
          <a:p>
            <a:pPr lvl="2">
              <a:buFont typeface="Arial" panose="020B0604020202020204" pitchFamily="34" charset="0"/>
              <a:buChar char="•"/>
            </a:pPr>
            <a:endParaRPr lang="en-US" sz="2800"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DD7D3D9F-483B-4D2E-9546-1BB0A0DE023F}" type="slidenum">
              <a:rPr lang="en-US">
                <a:solidFill>
                  <a:srgbClr val="464847"/>
                </a:solidFill>
              </a:rPr>
              <a:pPr>
                <a:defRPr/>
              </a:pPr>
              <a:t>19</a:t>
            </a:fld>
            <a:endParaRPr lang="en-US" dirty="0">
              <a:solidFill>
                <a:srgbClr val="464847"/>
              </a:solidFill>
            </a:endParaRPr>
          </a:p>
        </p:txBody>
      </p:sp>
      <p:sp>
        <p:nvSpPr>
          <p:cNvPr id="5" name="Footer Placeholder 4"/>
          <p:cNvSpPr>
            <a:spLocks noGrp="1"/>
          </p:cNvSpPr>
          <p:nvPr>
            <p:ph type="ftr" sz="quarter" idx="11"/>
          </p:nvPr>
        </p:nvSpPr>
        <p:spPr/>
        <p:txBody>
          <a:bodyPr/>
          <a:lstStyle/>
          <a:p>
            <a:pPr>
              <a:defRPr/>
            </a:pPr>
            <a:r>
              <a:rPr lang="en-US" dirty="0">
                <a:solidFill>
                  <a:srgbClr val="000000"/>
                </a:solidFill>
              </a:rPr>
              <a:t>INVISIBLE BOY 2023 PROJECT CORNERSTONE</a:t>
            </a:r>
            <a:endParaRPr lang="en-US" dirty="0">
              <a:solidFill>
                <a:srgbClr val="464847"/>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334" y="2210078"/>
            <a:ext cx="4153628" cy="2359322"/>
          </a:xfrm>
          <a:prstGeom prst="rect">
            <a:avLst/>
          </a:prstGeom>
        </p:spPr>
      </p:pic>
      <p:pic>
        <p:nvPicPr>
          <p:cNvPr id="6" name="Picture 5">
            <a:extLst>
              <a:ext uri="{FF2B5EF4-FFF2-40B4-BE49-F238E27FC236}">
                <a16:creationId xmlns:a16="http://schemas.microsoft.com/office/drawing/2014/main" id="{4EB5836A-16A4-9413-3A83-34325BBA881C}"/>
              </a:ext>
            </a:extLst>
          </p:cNvPr>
          <p:cNvPicPr>
            <a:picLocks noChangeAspect="1"/>
          </p:cNvPicPr>
          <p:nvPr/>
        </p:nvPicPr>
        <p:blipFill>
          <a:blip r:embed="rId4"/>
          <a:stretch>
            <a:fillRect/>
          </a:stretch>
        </p:blipFill>
        <p:spPr>
          <a:xfrm>
            <a:off x="5520349" y="3169174"/>
            <a:ext cx="3333565" cy="2023487"/>
          </a:xfrm>
          <a:prstGeom prst="rect">
            <a:avLst/>
          </a:prstGeom>
        </p:spPr>
      </p:pic>
      <p:pic>
        <p:nvPicPr>
          <p:cNvPr id="8" name="Picture 7">
            <a:extLst>
              <a:ext uri="{FF2B5EF4-FFF2-40B4-BE49-F238E27FC236}">
                <a16:creationId xmlns:a16="http://schemas.microsoft.com/office/drawing/2014/main" id="{A6786106-EE67-22AF-B400-BB243CEF0864}"/>
              </a:ext>
            </a:extLst>
          </p:cNvPr>
          <p:cNvPicPr>
            <a:picLocks noChangeAspect="1"/>
          </p:cNvPicPr>
          <p:nvPr/>
        </p:nvPicPr>
        <p:blipFill>
          <a:blip r:embed="rId5"/>
          <a:stretch>
            <a:fillRect/>
          </a:stretch>
        </p:blipFill>
        <p:spPr>
          <a:xfrm>
            <a:off x="3209779" y="4550350"/>
            <a:ext cx="2118452" cy="2023488"/>
          </a:xfrm>
          <a:prstGeom prst="rect">
            <a:avLst/>
          </a:prstGeom>
        </p:spPr>
      </p:pic>
      <p:sp>
        <p:nvSpPr>
          <p:cNvPr id="10" name="Arrow: Right 9">
            <a:extLst>
              <a:ext uri="{FF2B5EF4-FFF2-40B4-BE49-F238E27FC236}">
                <a16:creationId xmlns:a16="http://schemas.microsoft.com/office/drawing/2014/main" id="{901C4A13-052F-3000-ECBF-B9181D7C9BE2}"/>
              </a:ext>
            </a:extLst>
          </p:cNvPr>
          <p:cNvSpPr/>
          <p:nvPr/>
        </p:nvSpPr>
        <p:spPr bwMode="auto">
          <a:xfrm>
            <a:off x="849099" y="5245100"/>
            <a:ext cx="1854708" cy="807358"/>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latin typeface="Verdana" pitchFamily="64" charset="0"/>
                <a:ea typeface="ＭＳ Ｐゴシック" pitchFamily="64" charset="-128"/>
                <a:cs typeface="ＭＳ Ｐゴシック" pitchFamily="64" charset="-128"/>
              </a:rPr>
              <a:t>Crayon Rubbing</a:t>
            </a:r>
          </a:p>
        </p:txBody>
      </p:sp>
      <p:sp>
        <p:nvSpPr>
          <p:cNvPr id="11" name="Arrow: Down 10">
            <a:extLst>
              <a:ext uri="{FF2B5EF4-FFF2-40B4-BE49-F238E27FC236}">
                <a16:creationId xmlns:a16="http://schemas.microsoft.com/office/drawing/2014/main" id="{7D096C1F-6D37-3D56-65F1-B0A0C6F8CDCC}"/>
              </a:ext>
            </a:extLst>
          </p:cNvPr>
          <p:cNvSpPr/>
          <p:nvPr/>
        </p:nvSpPr>
        <p:spPr bwMode="auto">
          <a:xfrm>
            <a:off x="7398757" y="2226978"/>
            <a:ext cx="1016000" cy="1944986"/>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wordArtVert"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400" dirty="0">
                <a:latin typeface="Verdana" pitchFamily="64" charset="0"/>
                <a:ea typeface="ＭＳ Ｐゴシック" pitchFamily="64" charset="-128"/>
                <a:cs typeface="ＭＳ Ｐゴシック" pitchFamily="64" charset="-128"/>
              </a:rPr>
              <a:t>Pencil</a:t>
            </a:r>
            <a:endParaRPr kumimoji="0" lang="en-US" sz="1400" b="0" i="0" u="none" strike="noStrike" cap="none" normalizeH="0" baseline="0" dirty="0">
              <a:ln>
                <a:noFill/>
              </a:ln>
              <a:effectLst/>
              <a:latin typeface="Verdana" pitchFamily="64" charset="0"/>
              <a:ea typeface="ＭＳ Ｐゴシック" pitchFamily="64" charset="-128"/>
              <a:cs typeface="ＭＳ Ｐゴシック" pitchFamily="64" charset="-128"/>
            </a:endParaRPr>
          </a:p>
        </p:txBody>
      </p:sp>
    </p:spTree>
    <p:extLst>
      <p:ext uri="{BB962C8B-B14F-4D97-AF65-F5344CB8AC3E}">
        <p14:creationId xmlns:p14="http://schemas.microsoft.com/office/powerpoint/2010/main" val="25463129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AB</a:t>
            </a:r>
            <a:r>
              <a:rPr lang="en-US" sz="3600" u="sng" dirty="0"/>
              <a:t>C</a:t>
            </a:r>
            <a:r>
              <a:rPr lang="en-US" sz="3600" dirty="0"/>
              <a:t>: </a:t>
            </a:r>
            <a:r>
              <a:rPr lang="en-US" sz="3200" dirty="0"/>
              <a:t>			</a:t>
            </a:r>
            <a:r>
              <a:rPr lang="en-US" sz="3600" dirty="0"/>
              <a:t>Champion Year</a:t>
            </a:r>
          </a:p>
        </p:txBody>
      </p:sp>
      <p:sp>
        <p:nvSpPr>
          <p:cNvPr id="4" name="Slide Number Placeholder 3"/>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DD7D3D9F-483B-4D2E-9546-1BB0A0DE023F}" type="slidenum">
              <a:rPr kumimoji="0" lang="en-US" sz="800" b="0" i="0" u="none" strike="noStrike" kern="1200" cap="none" spc="0" normalizeH="0" baseline="0" noProof="0" smtClean="0">
                <a:ln>
                  <a:noFill/>
                </a:ln>
                <a:solidFill>
                  <a:srgbClr val="464847"/>
                </a:solidFill>
                <a:effectLst/>
                <a:uLnTx/>
                <a:uFillTx/>
                <a:latin typeface="Verdana" pitchFamily="64" charset="0"/>
                <a:ea typeface="ＭＳ Ｐゴシック" pitchFamily="64" charset="-128"/>
              </a:rPr>
              <a:pPr marL="0" marR="0" lvl="0" indent="0" algn="l" defTabSz="914400" rtl="0" eaLnBrk="0" fontAlgn="base" latinLnBrk="0" hangingPunct="0">
                <a:lnSpc>
                  <a:spcPct val="100000"/>
                </a:lnSpc>
                <a:spcBef>
                  <a:spcPct val="0"/>
                </a:spcBef>
                <a:spcAft>
                  <a:spcPct val="0"/>
                </a:spcAft>
                <a:buClrTx/>
                <a:buSzTx/>
                <a:buFontTx/>
                <a:buNone/>
                <a:tabLst/>
                <a:defRPr/>
              </a:pPr>
              <a:t>2</a:t>
            </a:fld>
            <a:endParaRPr kumimoji="0" lang="en-US" sz="800" b="0" i="0" u="none" strike="noStrike" kern="1200" cap="none" spc="0" normalizeH="0" baseline="0" noProof="0">
              <a:ln>
                <a:noFill/>
              </a:ln>
              <a:solidFill>
                <a:srgbClr val="464847"/>
              </a:solidFill>
              <a:effectLst/>
              <a:uLnTx/>
              <a:uFillTx/>
              <a:latin typeface="Verdana" pitchFamily="64" charset="0"/>
              <a:ea typeface="ＭＳ Ｐゴシック" pitchFamily="64" charset="-128"/>
            </a:endParaRPr>
          </a:p>
        </p:txBody>
      </p:sp>
      <p:sp>
        <p:nvSpPr>
          <p:cNvPr id="5" name="Footer Placeholder 4"/>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64" charset="0"/>
                <a:ea typeface="ＭＳ Ｐゴシック" pitchFamily="64" charset="-128"/>
              </a:rPr>
              <a:t>The Invisible Boy|  ©2023 YMCA/Project Cornerstone </a:t>
            </a:r>
            <a:endParaRPr kumimoji="0" lang="en-US" sz="800" b="0" i="0" u="none" strike="noStrike" kern="1200" cap="none" spc="0" normalizeH="0" baseline="0" noProof="0" dirty="0">
              <a:ln>
                <a:noFill/>
              </a:ln>
              <a:solidFill>
                <a:srgbClr val="464847"/>
              </a:solidFill>
              <a:effectLst/>
              <a:uLnTx/>
              <a:uFillTx/>
              <a:latin typeface="Verdana" pitchFamily="64" charset="0"/>
              <a:ea typeface="ＭＳ Ｐゴシック" pitchFamily="64" charset="-128"/>
            </a:endParaRPr>
          </a:p>
        </p:txBody>
      </p:sp>
      <p:sp>
        <p:nvSpPr>
          <p:cNvPr id="6" name="Rectangle 5"/>
          <p:cNvSpPr/>
          <p:nvPr/>
        </p:nvSpPr>
        <p:spPr>
          <a:xfrm>
            <a:off x="4930432" y="2362874"/>
            <a:ext cx="3453155" cy="3539430"/>
          </a:xfrm>
          <a:prstGeom prst="rect">
            <a:avLst/>
          </a:prstGeom>
          <a:solidFill>
            <a:srgbClr val="FFFF66"/>
          </a:solidFill>
          <a:ln w="57150">
            <a:solidFill>
              <a:srgbClr val="92D050"/>
            </a:solid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Key Phrases: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sz="2800" b="1" dirty="0">
                <a:solidFill>
                  <a:srgbClr val="0070C0"/>
                </a:solidFill>
                <a:latin typeface="Verdana" panose="020B0604030504040204" pitchFamily="34" charset="0"/>
                <a:ea typeface="Verdana" panose="020B0604030504040204" pitchFamily="34" charset="0"/>
                <a:cs typeface="Verdana" panose="020B0604030504040204" pitchFamily="34" charset="0"/>
              </a:rPr>
              <a:t>Invite and Include</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sz="2800" b="1" dirty="0">
              <a:solidFill>
                <a:srgbClr val="0070C0"/>
              </a:solidFill>
              <a:latin typeface="Verdana" panose="020B0604030504040204" pitchFamily="34" charset="0"/>
              <a:ea typeface="Verdana" panose="020B0604030504040204" pitchFamily="34" charset="0"/>
              <a:cs typeface="Verdana" panose="020B0604030504040204" pitchFamily="34"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Everyone </a:t>
            </a:r>
            <a:r>
              <a:rPr lang="en-US" sz="2800" b="1" dirty="0">
                <a:solidFill>
                  <a:srgbClr val="0070C0"/>
                </a:solidFill>
                <a:latin typeface="Verdana" panose="020B0604030504040204" pitchFamily="34" charset="0"/>
                <a:ea typeface="Verdana" panose="020B0604030504040204" pitchFamily="34" charset="0"/>
                <a:cs typeface="Verdana" panose="020B0604030504040204" pitchFamily="34" charset="0"/>
              </a:rPr>
              <a:t>W</a:t>
            </a:r>
            <a:r>
              <a:rPr kumimoji="0" lang="en-US" sz="280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ants to </a:t>
            </a:r>
            <a:r>
              <a:rPr lang="en-US" sz="2800" b="1" dirty="0">
                <a:solidFill>
                  <a:srgbClr val="0070C0"/>
                </a:solidFill>
                <a:latin typeface="Verdana" panose="020B0604030504040204" pitchFamily="34" charset="0"/>
                <a:ea typeface="Verdana" panose="020B0604030504040204" pitchFamily="34" charset="0"/>
                <a:cs typeface="Verdana" panose="020B0604030504040204" pitchFamily="34" charset="0"/>
              </a:rPr>
              <a:t>B</a:t>
            </a:r>
            <a:r>
              <a:rPr kumimoji="0" lang="en-US" sz="280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e Invited</a:t>
            </a:r>
            <a:endParaRPr kumimoji="0" lang="en-US" sz="320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7" name="Picture 6">
            <a:extLst>
              <a:ext uri="{FF2B5EF4-FFF2-40B4-BE49-F238E27FC236}">
                <a16:creationId xmlns:a16="http://schemas.microsoft.com/office/drawing/2014/main" id="{2D98521C-E709-0671-7A89-2008D4476E59}"/>
              </a:ext>
            </a:extLst>
          </p:cNvPr>
          <p:cNvPicPr>
            <a:picLocks noChangeAspect="1"/>
          </p:cNvPicPr>
          <p:nvPr/>
        </p:nvPicPr>
        <p:blipFill>
          <a:blip r:embed="rId3"/>
          <a:stretch>
            <a:fillRect/>
          </a:stretch>
        </p:blipFill>
        <p:spPr>
          <a:xfrm>
            <a:off x="760413" y="1280589"/>
            <a:ext cx="3453157" cy="3552116"/>
          </a:xfrm>
          <a:prstGeom prst="rect">
            <a:avLst/>
          </a:prstGeom>
        </p:spPr>
      </p:pic>
    </p:spTree>
    <p:extLst>
      <p:ext uri="{BB962C8B-B14F-4D97-AF65-F5344CB8AC3E}">
        <p14:creationId xmlns:p14="http://schemas.microsoft.com/office/powerpoint/2010/main" val="154676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613" y="328612"/>
            <a:ext cx="8371006" cy="1258648"/>
          </a:xfrm>
        </p:spPr>
        <p:txBody>
          <a:bodyPr/>
          <a:lstStyle/>
          <a:p>
            <a:r>
              <a:rPr lang="en-US" sz="3600" dirty="0"/>
              <a:t>Activity Ideas: 	Grades 3-6</a:t>
            </a:r>
            <a:br>
              <a:rPr lang="en-US" dirty="0"/>
            </a:br>
            <a:r>
              <a:rPr lang="en-US" sz="2800" dirty="0"/>
              <a:t>New Student in School </a:t>
            </a:r>
            <a:br>
              <a:rPr lang="en-US" dirty="0"/>
            </a:br>
            <a:br>
              <a:rPr lang="en-US" sz="2800" dirty="0"/>
            </a:br>
            <a:endParaRPr lang="en-US" dirty="0"/>
          </a:p>
        </p:txBody>
      </p:sp>
      <p:sp>
        <p:nvSpPr>
          <p:cNvPr id="3" name="Content Placeholder 2"/>
          <p:cNvSpPr>
            <a:spLocks noGrp="1"/>
          </p:cNvSpPr>
          <p:nvPr>
            <p:ph idx="1"/>
          </p:nvPr>
        </p:nvSpPr>
        <p:spPr>
          <a:xfrm>
            <a:off x="363845" y="1149963"/>
            <a:ext cx="8339137" cy="4828049"/>
          </a:xfrm>
        </p:spPr>
        <p:txBody>
          <a:bodyPr/>
          <a:lstStyle/>
          <a:p>
            <a:endParaRPr lang="en-US" sz="900" dirty="0"/>
          </a:p>
          <a:p>
            <a:endParaRPr lang="en-US" sz="900" dirty="0"/>
          </a:p>
        </p:txBody>
      </p:sp>
      <p:sp>
        <p:nvSpPr>
          <p:cNvPr id="4" name="Slide Number Placeholder 3"/>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DD7D3D9F-483B-4D2E-9546-1BB0A0DE023F}" type="slidenum">
              <a:rPr kumimoji="0" lang="en-US" sz="800" b="0" i="0" u="none" strike="noStrike" kern="1200" cap="none" spc="0" normalizeH="0" baseline="0" noProof="0" smtClean="0">
                <a:ln>
                  <a:noFill/>
                </a:ln>
                <a:solidFill>
                  <a:srgbClr val="464847"/>
                </a:solidFill>
                <a:effectLst/>
                <a:uLnTx/>
                <a:uFillTx/>
                <a:latin typeface="Verdana" pitchFamily="64" charset="0"/>
                <a:ea typeface="ＭＳ Ｐゴシック" pitchFamily="64" charset="-128"/>
              </a:rPr>
              <a:pPr marL="0" marR="0" lvl="0" indent="0" algn="l" defTabSz="914400" rtl="0" eaLnBrk="0" fontAlgn="base" latinLnBrk="0" hangingPunct="0">
                <a:lnSpc>
                  <a:spcPct val="100000"/>
                </a:lnSpc>
                <a:spcBef>
                  <a:spcPct val="0"/>
                </a:spcBef>
                <a:spcAft>
                  <a:spcPct val="0"/>
                </a:spcAft>
                <a:buClrTx/>
                <a:buSzTx/>
                <a:buFontTx/>
                <a:buNone/>
                <a:tabLst/>
                <a:defRPr/>
              </a:pPr>
              <a:t>20</a:t>
            </a:fld>
            <a:endParaRPr kumimoji="0" lang="en-US" sz="800" b="0" i="0" u="none" strike="noStrike" kern="1200" cap="none" spc="0" normalizeH="0" baseline="0" noProof="0">
              <a:ln>
                <a:noFill/>
              </a:ln>
              <a:solidFill>
                <a:srgbClr val="464847"/>
              </a:solidFill>
              <a:effectLst/>
              <a:uLnTx/>
              <a:uFillTx/>
              <a:latin typeface="Verdana" pitchFamily="64" charset="0"/>
              <a:ea typeface="ＭＳ Ｐゴシック" pitchFamily="64" charset="-128"/>
            </a:endParaRPr>
          </a:p>
        </p:txBody>
      </p:sp>
      <p:sp>
        <p:nvSpPr>
          <p:cNvPr id="5" name="Footer Placeholder 4"/>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64" charset="0"/>
                <a:ea typeface="ＭＳ Ｐゴシック" pitchFamily="64" charset="-128"/>
              </a:rPr>
              <a:t>THE </a:t>
            </a:r>
            <a:r>
              <a:rPr lang="en-US" dirty="0">
                <a:solidFill>
                  <a:srgbClr val="000000"/>
                </a:solidFill>
              </a:rPr>
              <a:t>INVISIBLE BOY</a:t>
            </a:r>
            <a:r>
              <a:rPr kumimoji="0" lang="en-US" sz="800" b="0" i="0" u="none" strike="noStrike" kern="1200" cap="none" spc="0" normalizeH="0" baseline="0" noProof="0" dirty="0">
                <a:ln>
                  <a:noFill/>
                </a:ln>
                <a:solidFill>
                  <a:srgbClr val="000000"/>
                </a:solidFill>
                <a:effectLst/>
                <a:uLnTx/>
                <a:uFillTx/>
                <a:latin typeface="Verdana" pitchFamily="64" charset="0"/>
                <a:ea typeface="ＭＳ Ｐゴシック" pitchFamily="64" charset="-128"/>
              </a:rPr>
              <a:t>| ©2023 YMCA/Project Cornerstone </a:t>
            </a:r>
            <a:endParaRPr kumimoji="0" lang="en-US" sz="800" b="0" i="0" u="none" strike="noStrike" kern="1200" cap="none" spc="0" normalizeH="0" baseline="0" noProof="0" dirty="0">
              <a:ln>
                <a:noFill/>
              </a:ln>
              <a:solidFill>
                <a:srgbClr val="464847"/>
              </a:solidFill>
              <a:effectLst/>
              <a:uLnTx/>
              <a:uFillTx/>
              <a:latin typeface="Verdana" pitchFamily="64" charset="0"/>
              <a:ea typeface="ＭＳ Ｐゴシック" pitchFamily="64" charset="-128"/>
            </a:endParaRPr>
          </a:p>
        </p:txBody>
      </p:sp>
      <p:sp>
        <p:nvSpPr>
          <p:cNvPr id="7" name="TextBox 6">
            <a:extLst>
              <a:ext uri="{FF2B5EF4-FFF2-40B4-BE49-F238E27FC236}">
                <a16:creationId xmlns:a16="http://schemas.microsoft.com/office/drawing/2014/main" id="{E94A5C65-B30A-02AB-3D9F-D985BB6B0113}"/>
              </a:ext>
            </a:extLst>
          </p:cNvPr>
          <p:cNvSpPr txBox="1"/>
          <p:nvPr/>
        </p:nvSpPr>
        <p:spPr>
          <a:xfrm>
            <a:off x="977900" y="1587260"/>
            <a:ext cx="6858000" cy="3600986"/>
          </a:xfrm>
          <a:prstGeom prst="rect">
            <a:avLst/>
          </a:prstGeom>
          <a:noFill/>
        </p:spPr>
        <p:txBody>
          <a:bodyPr wrap="square">
            <a:spAutoFit/>
          </a:bodyPr>
          <a:lstStyle/>
          <a:p>
            <a:pPr marL="0" marR="0" algn="ctr">
              <a:spcBef>
                <a:spcPts val="0"/>
              </a:spcBef>
              <a:spcAft>
                <a:spcPts val="0"/>
              </a:spcAft>
            </a:pPr>
            <a:r>
              <a:rPr lang="en-US" b="1" dirty="0">
                <a:effectLst/>
                <a:latin typeface="Verdana" panose="020B0604030504040204" pitchFamily="34" charset="0"/>
                <a:ea typeface="Times" panose="02020603050405020304" pitchFamily="18" charset="0"/>
                <a:cs typeface="Times New Roman" panose="02020603050405020304" pitchFamily="18" charset="0"/>
              </a:rPr>
              <a:t>Class Friendship Plan</a:t>
            </a:r>
            <a:endParaRPr lang="en-US"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pPr>
            <a:r>
              <a:rPr lang="en-US" dirty="0">
                <a:effectLst/>
                <a:latin typeface="Verdana" panose="020B0604030504040204" pitchFamily="34" charset="0"/>
                <a:ea typeface="Times" panose="02020603050405020304" pitchFamily="18" charset="0"/>
                <a:cs typeface="Times New Roman" panose="02020603050405020304" pitchFamily="18" charset="0"/>
              </a:rPr>
              <a:t> </a:t>
            </a:r>
            <a:endParaRPr lang="en-US" dirty="0">
              <a:effectLst/>
              <a:latin typeface="Times" panose="02020603050405020304" pitchFamily="18" charset="0"/>
              <a:ea typeface="Times" panose="02020603050405020304" pitchFamily="18"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tabLst>
                <a:tab pos="457200" algn="l"/>
              </a:tabLst>
            </a:pPr>
            <a:r>
              <a:rPr lang="en-US" sz="1800" b="1" i="1" kern="0" dirty="0">
                <a:effectLst/>
                <a:latin typeface="Verdana" panose="020B0604030504040204" pitchFamily="34" charset="0"/>
                <a:cs typeface="Times New Roman" panose="02020603050405020304" pitchFamily="18" charset="0"/>
              </a:rPr>
              <a:t>Include Others: </a:t>
            </a:r>
            <a:r>
              <a:rPr lang="en-US" sz="1800" b="0" kern="0" dirty="0">
                <a:effectLst/>
                <a:latin typeface="Verdana" panose="020B0604030504040204" pitchFamily="34" charset="0"/>
                <a:cs typeface="Times New Roman" panose="02020603050405020304" pitchFamily="18" charset="0"/>
              </a:rPr>
              <a:t>We all look for opportunities to make everyone feel that they belong.</a:t>
            </a:r>
            <a:endParaRPr lang="en-US" sz="1800" b="1" kern="0" dirty="0">
              <a:effectLst/>
              <a:latin typeface="Helvetica" panose="020B0604020202020204" pitchFamily="34" charset="0"/>
              <a:cs typeface="Times New Roman" panose="02020603050405020304" pitchFamily="18" charset="0"/>
            </a:endParaRPr>
          </a:p>
          <a:p>
            <a:pPr marL="0" marR="0">
              <a:spcBef>
                <a:spcPts val="0"/>
              </a:spcBef>
              <a:spcAft>
                <a:spcPts val="0"/>
              </a:spcAft>
            </a:pPr>
            <a:r>
              <a:rPr lang="en-US" sz="1800" dirty="0">
                <a:effectLst/>
                <a:latin typeface="Times" panose="02020603050405020304" pitchFamily="18" charset="0"/>
                <a:ea typeface="Times" panose="02020603050405020304" pitchFamily="18" charset="0"/>
                <a:cs typeface="Times New Roman" panose="02020603050405020304" pitchFamily="18" charset="0"/>
              </a:rPr>
              <a:t> </a:t>
            </a:r>
          </a:p>
          <a:p>
            <a:pPr marL="342900" marR="0" lvl="0" indent="-342900">
              <a:spcBef>
                <a:spcPts val="0"/>
              </a:spcBef>
              <a:spcAft>
                <a:spcPts val="0"/>
              </a:spcAft>
              <a:buFont typeface="Wingdings" panose="05000000000000000000" pitchFamily="2" charset="2"/>
              <a:buChar char=""/>
              <a:tabLst>
                <a:tab pos="457200" algn="l"/>
              </a:tabLst>
            </a:pPr>
            <a:r>
              <a:rPr lang="en-US" sz="1800" b="1" i="1" dirty="0">
                <a:effectLst/>
                <a:latin typeface="Verdana" panose="020B0604030504040204" pitchFamily="34" charset="0"/>
                <a:ea typeface="Times" panose="02020603050405020304" pitchFamily="18" charset="0"/>
                <a:cs typeface="Times New Roman" panose="02020603050405020304" pitchFamily="18" charset="0"/>
              </a:rPr>
              <a:t>Say Something:</a:t>
            </a:r>
            <a:r>
              <a:rPr lang="en-US" sz="1800" i="1" dirty="0">
                <a:effectLst/>
                <a:latin typeface="Verdana" panose="020B0604030504040204" pitchFamily="34" charset="0"/>
                <a:ea typeface="Times" panose="02020603050405020304" pitchFamily="18" charset="0"/>
                <a:cs typeface="Times New Roman" panose="02020603050405020304" pitchFamily="18" charset="0"/>
              </a:rPr>
              <a:t> Start and join conversations.</a:t>
            </a:r>
            <a:endParaRPr lang="en-US" sz="1800" dirty="0">
              <a:effectLst/>
              <a:latin typeface="Helvetica" panose="020B0604020202020204" pitchFamily="34" charset="0"/>
              <a:ea typeface="Times" panose="02020603050405020304" pitchFamily="18" charset="0"/>
              <a:cs typeface="Times New Roman" panose="02020603050405020304" pitchFamily="18" charset="0"/>
            </a:endParaRPr>
          </a:p>
          <a:p>
            <a:pPr marL="457200" marR="0">
              <a:spcBef>
                <a:spcPts val="0"/>
              </a:spcBef>
              <a:spcAft>
                <a:spcPts val="0"/>
              </a:spcAft>
            </a:pPr>
            <a:r>
              <a:rPr lang="en-US" sz="1800" dirty="0">
                <a:effectLst/>
                <a:latin typeface="Verdana" panose="020B0604030504040204" pitchFamily="34" charset="0"/>
                <a:ea typeface="Times" panose="02020603050405020304" pitchFamily="18" charset="0"/>
                <a:cs typeface="Times New Roman" panose="02020603050405020304" pitchFamily="18" charset="0"/>
              </a:rPr>
              <a:t> </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tabLst>
                <a:tab pos="457200" algn="l"/>
              </a:tabLst>
            </a:pPr>
            <a:r>
              <a:rPr lang="en-US" sz="1800" b="1" i="1" kern="0" dirty="0">
                <a:effectLst/>
                <a:latin typeface="Verdana" panose="020B0604030504040204" pitchFamily="34" charset="0"/>
                <a:cs typeface="Times New Roman" panose="02020603050405020304" pitchFamily="18" charset="0"/>
              </a:rPr>
              <a:t>Show Respect: </a:t>
            </a:r>
            <a:r>
              <a:rPr lang="en-US" sz="1800" b="0" kern="0" dirty="0">
                <a:effectLst/>
                <a:latin typeface="Verdana" panose="020B0604030504040204" pitchFamily="34" charset="0"/>
                <a:cs typeface="Times New Roman" panose="02020603050405020304" pitchFamily="18" charset="0"/>
              </a:rPr>
              <a:t>Treat other people and their things with care.</a:t>
            </a:r>
            <a:endParaRPr lang="en-US" sz="1800" b="1" kern="0" dirty="0">
              <a:effectLst/>
              <a:latin typeface="Helvetica" panose="020B0604020202020204" pitchFamily="34" charset="0"/>
              <a:cs typeface="Times New Roman" panose="02020603050405020304" pitchFamily="18" charset="0"/>
            </a:endParaRPr>
          </a:p>
          <a:p>
            <a:pPr marL="0" marR="0">
              <a:spcBef>
                <a:spcPts val="0"/>
              </a:spcBef>
              <a:spcAft>
                <a:spcPts val="0"/>
              </a:spcAft>
            </a:pPr>
            <a:r>
              <a:rPr lang="en-US" sz="1800" dirty="0">
                <a:effectLst/>
                <a:latin typeface="Times" panose="02020603050405020304" pitchFamily="18" charset="0"/>
                <a:ea typeface="Times" panose="02020603050405020304" pitchFamily="18" charset="0"/>
                <a:cs typeface="Times New Roman" panose="02020603050405020304" pitchFamily="18" charset="0"/>
              </a:rPr>
              <a:t> </a:t>
            </a:r>
          </a:p>
          <a:p>
            <a:pPr marL="342900" marR="0" lvl="0" indent="-342900">
              <a:spcBef>
                <a:spcPts val="0"/>
              </a:spcBef>
              <a:spcAft>
                <a:spcPts val="0"/>
              </a:spcAft>
              <a:buFont typeface="Wingdings" panose="05000000000000000000" pitchFamily="2" charset="2"/>
              <a:buChar char=""/>
              <a:tabLst>
                <a:tab pos="457200" algn="l"/>
              </a:tabLst>
            </a:pPr>
            <a:r>
              <a:rPr lang="en-US" sz="1800" b="1" dirty="0">
                <a:effectLst/>
                <a:latin typeface="Verdana" panose="020B0604030504040204" pitchFamily="34" charset="0"/>
                <a:ea typeface="Times" panose="02020603050405020304" pitchFamily="18" charset="0"/>
                <a:cs typeface="Times New Roman" panose="02020603050405020304" pitchFamily="18" charset="0"/>
              </a:rPr>
              <a:t>Connect with Empathy: </a:t>
            </a:r>
            <a:r>
              <a:rPr lang="en-US" sz="1800" dirty="0">
                <a:effectLst/>
                <a:latin typeface="Verdana" panose="020B0604030504040204" pitchFamily="34" charset="0"/>
                <a:ea typeface="Times" panose="02020603050405020304" pitchFamily="18" charset="0"/>
                <a:cs typeface="Times New Roman" panose="02020603050405020304" pitchFamily="18" charset="0"/>
              </a:rPr>
              <a:t>Build relationships with kindness.</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142248E0-F7AE-503B-C696-C1CEBE4072F3}"/>
              </a:ext>
            </a:extLst>
          </p:cNvPr>
          <p:cNvPicPr>
            <a:picLocks noChangeAspect="1"/>
          </p:cNvPicPr>
          <p:nvPr/>
        </p:nvPicPr>
        <p:blipFill>
          <a:blip r:embed="rId3"/>
          <a:stretch>
            <a:fillRect/>
          </a:stretch>
        </p:blipFill>
        <p:spPr>
          <a:xfrm>
            <a:off x="179460" y="1329319"/>
            <a:ext cx="1161905" cy="1390476"/>
          </a:xfrm>
          <a:prstGeom prst="rect">
            <a:avLst/>
          </a:prstGeom>
        </p:spPr>
      </p:pic>
      <p:pic>
        <p:nvPicPr>
          <p:cNvPr id="9" name="Picture 8">
            <a:extLst>
              <a:ext uri="{FF2B5EF4-FFF2-40B4-BE49-F238E27FC236}">
                <a16:creationId xmlns:a16="http://schemas.microsoft.com/office/drawing/2014/main" id="{1923CC50-BC05-2AAB-D2C2-01432AF65754}"/>
              </a:ext>
            </a:extLst>
          </p:cNvPr>
          <p:cNvPicPr>
            <a:picLocks noChangeAspect="1"/>
          </p:cNvPicPr>
          <p:nvPr/>
        </p:nvPicPr>
        <p:blipFill>
          <a:blip r:embed="rId4"/>
          <a:stretch>
            <a:fillRect/>
          </a:stretch>
        </p:blipFill>
        <p:spPr>
          <a:xfrm>
            <a:off x="4136769" y="5188246"/>
            <a:ext cx="799076" cy="721118"/>
          </a:xfrm>
          <a:prstGeom prst="rect">
            <a:avLst/>
          </a:prstGeom>
        </p:spPr>
      </p:pic>
      <p:sp>
        <p:nvSpPr>
          <p:cNvPr id="11" name="TextBox 10">
            <a:extLst>
              <a:ext uri="{FF2B5EF4-FFF2-40B4-BE49-F238E27FC236}">
                <a16:creationId xmlns:a16="http://schemas.microsoft.com/office/drawing/2014/main" id="{79C8D8AD-F82A-7A27-7DB6-DD075C85C0CD}"/>
              </a:ext>
            </a:extLst>
          </p:cNvPr>
          <p:cNvSpPr txBox="1"/>
          <p:nvPr/>
        </p:nvSpPr>
        <p:spPr>
          <a:xfrm>
            <a:off x="4935845" y="5446187"/>
            <a:ext cx="2900055" cy="461665"/>
          </a:xfrm>
          <a:prstGeom prst="rect">
            <a:avLst/>
          </a:prstGeom>
          <a:noFill/>
        </p:spPr>
        <p:txBody>
          <a:bodyPr wrap="square">
            <a:spAutoFit/>
          </a:bodyPr>
          <a:lstStyle/>
          <a:p>
            <a:r>
              <a:rPr lang="en-US" sz="2400" dirty="0">
                <a:solidFill>
                  <a:srgbClr val="FF0000"/>
                </a:solidFill>
                <a:effectLst/>
                <a:latin typeface="Comic Sans MS" panose="030F0702030302020204" pitchFamily="66" charset="0"/>
                <a:ea typeface="MS Mincho" panose="02020609040205080304" pitchFamily="49" charset="-128"/>
                <a:cs typeface="Times New Roman" panose="02020603050405020304" pitchFamily="18" charset="0"/>
              </a:rPr>
              <a:t>Everyone’s Invited</a:t>
            </a:r>
            <a:endParaRPr lang="en-US" dirty="0">
              <a:solidFill>
                <a:srgbClr val="FF0000"/>
              </a:solidFill>
            </a:endParaRPr>
          </a:p>
        </p:txBody>
      </p:sp>
    </p:spTree>
    <p:extLst>
      <p:ext uri="{BB962C8B-B14F-4D97-AF65-F5344CB8AC3E}">
        <p14:creationId xmlns:p14="http://schemas.microsoft.com/office/powerpoint/2010/main" val="20789290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Activity Ideas: 	Grades 3-6</a:t>
            </a:r>
            <a:br>
              <a:rPr lang="en-US" dirty="0"/>
            </a:br>
            <a:r>
              <a:rPr lang="en-US" sz="2800" dirty="0"/>
              <a:t>Learning Empathy</a:t>
            </a:r>
          </a:p>
        </p:txBody>
      </p:sp>
      <p:sp>
        <p:nvSpPr>
          <p:cNvPr id="4" name="Slide Number Placeholder 3"/>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DD7D3D9F-483B-4D2E-9546-1BB0A0DE023F}" type="slidenum">
              <a:rPr kumimoji="0" lang="en-US" sz="800" b="0" i="0" u="none" strike="noStrike" kern="1200" cap="none" spc="0" normalizeH="0" baseline="0" noProof="0" smtClean="0">
                <a:ln>
                  <a:noFill/>
                </a:ln>
                <a:solidFill>
                  <a:srgbClr val="464847"/>
                </a:solidFill>
                <a:effectLst/>
                <a:uLnTx/>
                <a:uFillTx/>
                <a:latin typeface="Verdana" pitchFamily="64" charset="0"/>
                <a:ea typeface="ＭＳ Ｐゴシック" pitchFamily="64" charset="-128"/>
              </a:rPr>
              <a:pPr marL="0" marR="0" lvl="0" indent="0" algn="l" defTabSz="914400" rtl="0" eaLnBrk="0" fontAlgn="base" latinLnBrk="0" hangingPunct="0">
                <a:lnSpc>
                  <a:spcPct val="100000"/>
                </a:lnSpc>
                <a:spcBef>
                  <a:spcPct val="0"/>
                </a:spcBef>
                <a:spcAft>
                  <a:spcPct val="0"/>
                </a:spcAft>
                <a:buClrTx/>
                <a:buSzTx/>
                <a:buFontTx/>
                <a:buNone/>
                <a:tabLst/>
                <a:defRPr/>
              </a:pPr>
              <a:t>21</a:t>
            </a:fld>
            <a:endParaRPr kumimoji="0" lang="en-US" sz="800" b="0" i="0" u="none" strike="noStrike" kern="1200" cap="none" spc="0" normalizeH="0" baseline="0" noProof="0">
              <a:ln>
                <a:noFill/>
              </a:ln>
              <a:solidFill>
                <a:srgbClr val="464847"/>
              </a:solidFill>
              <a:effectLst/>
              <a:uLnTx/>
              <a:uFillTx/>
              <a:latin typeface="Verdana" pitchFamily="64" charset="0"/>
              <a:ea typeface="ＭＳ Ｐゴシック" pitchFamily="64" charset="-128"/>
            </a:endParaRPr>
          </a:p>
        </p:txBody>
      </p:sp>
      <p:sp>
        <p:nvSpPr>
          <p:cNvPr id="5" name="Footer Placeholder 4"/>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64" charset="0"/>
                <a:ea typeface="ＭＳ Ｐゴシック" pitchFamily="64" charset="-128"/>
              </a:rPr>
              <a:t>THE </a:t>
            </a:r>
            <a:r>
              <a:rPr lang="en-US" dirty="0">
                <a:solidFill>
                  <a:srgbClr val="000000"/>
                </a:solidFill>
              </a:rPr>
              <a:t>INVISIBLE BOY</a:t>
            </a:r>
            <a:r>
              <a:rPr kumimoji="0" lang="en-US" sz="800" b="0" i="0" u="none" strike="noStrike" kern="1200" cap="none" spc="0" normalizeH="0" baseline="0" noProof="0" dirty="0">
                <a:ln>
                  <a:noFill/>
                </a:ln>
                <a:solidFill>
                  <a:srgbClr val="000000"/>
                </a:solidFill>
                <a:effectLst/>
                <a:uLnTx/>
                <a:uFillTx/>
                <a:latin typeface="Verdana" pitchFamily="64" charset="0"/>
                <a:ea typeface="ＭＳ Ｐゴシック" pitchFamily="64" charset="-128"/>
              </a:rPr>
              <a:t>| ©2023 YMCA/Project Cornerstone </a:t>
            </a:r>
            <a:endParaRPr kumimoji="0" lang="en-US" sz="800" b="0" i="0" u="none" strike="noStrike" kern="1200" cap="none" spc="0" normalizeH="0" baseline="0" noProof="0" dirty="0">
              <a:ln>
                <a:noFill/>
              </a:ln>
              <a:solidFill>
                <a:srgbClr val="464847"/>
              </a:solidFill>
              <a:effectLst/>
              <a:uLnTx/>
              <a:uFillTx/>
              <a:latin typeface="Verdana" pitchFamily="64" charset="0"/>
              <a:ea typeface="ＭＳ Ｐゴシック" pitchFamily="64" charset="-128"/>
            </a:endParaRPr>
          </a:p>
        </p:txBody>
      </p:sp>
      <p:pic>
        <p:nvPicPr>
          <p:cNvPr id="3" name="Picture 2">
            <a:extLst>
              <a:ext uri="{FF2B5EF4-FFF2-40B4-BE49-F238E27FC236}">
                <a16:creationId xmlns:a16="http://schemas.microsoft.com/office/drawing/2014/main" id="{481B985D-4110-7F9F-70BA-B80113924289}"/>
              </a:ext>
            </a:extLst>
          </p:cNvPr>
          <p:cNvPicPr>
            <a:picLocks noChangeAspect="1"/>
          </p:cNvPicPr>
          <p:nvPr/>
        </p:nvPicPr>
        <p:blipFill>
          <a:blip r:embed="rId3"/>
          <a:stretch>
            <a:fillRect/>
          </a:stretch>
        </p:blipFill>
        <p:spPr>
          <a:xfrm>
            <a:off x="2913856" y="1405733"/>
            <a:ext cx="4109244" cy="4855368"/>
          </a:xfrm>
          <a:prstGeom prst="rect">
            <a:avLst/>
          </a:prstGeom>
        </p:spPr>
      </p:pic>
    </p:spTree>
    <p:extLst>
      <p:ext uri="{BB962C8B-B14F-4D97-AF65-F5344CB8AC3E}">
        <p14:creationId xmlns:p14="http://schemas.microsoft.com/office/powerpoint/2010/main" val="28303072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Activity Idea: 			Grades K-6</a:t>
            </a:r>
            <a:br>
              <a:rPr lang="en-US" sz="2800" dirty="0"/>
            </a:br>
            <a:r>
              <a:rPr lang="en-US" sz="2800" dirty="0"/>
              <a:t>Hula Hoop Game</a:t>
            </a:r>
            <a:br>
              <a:rPr lang="en-US" sz="3200" dirty="0"/>
            </a:br>
            <a:endParaRPr lang="en-US" dirty="0"/>
          </a:p>
        </p:txBody>
      </p:sp>
      <p:pic>
        <p:nvPicPr>
          <p:cNvPr id="6" name="Content Placeholder 5">
            <a:extLst>
              <a:ext uri="{FF2B5EF4-FFF2-40B4-BE49-F238E27FC236}">
                <a16:creationId xmlns:a16="http://schemas.microsoft.com/office/drawing/2014/main" id="{92686FF1-0675-E2F1-ABD6-8922F6BC5CEC}"/>
              </a:ext>
            </a:extLst>
          </p:cNvPr>
          <p:cNvPicPr>
            <a:picLocks noGrp="1" noChangeAspect="1"/>
          </p:cNvPicPr>
          <p:nvPr>
            <p:ph idx="1"/>
          </p:nvPr>
        </p:nvPicPr>
        <p:blipFill>
          <a:blip r:embed="rId3"/>
          <a:stretch>
            <a:fillRect/>
          </a:stretch>
        </p:blipFill>
        <p:spPr>
          <a:xfrm>
            <a:off x="1730326" y="1859755"/>
            <a:ext cx="6163408" cy="4133081"/>
          </a:xfrm>
          <a:prstGeom prst="rect">
            <a:avLst/>
          </a:prstGeom>
        </p:spPr>
      </p:pic>
      <p:sp>
        <p:nvSpPr>
          <p:cNvPr id="4" name="Slide Number Placeholder 3"/>
          <p:cNvSpPr>
            <a:spLocks noGrp="1"/>
          </p:cNvSpPr>
          <p:nvPr>
            <p:ph type="sldNum" sz="quarter" idx="10"/>
          </p:nvPr>
        </p:nvSpPr>
        <p:spPr/>
        <p:txBody>
          <a:bodyPr/>
          <a:lstStyle/>
          <a:p>
            <a:pPr>
              <a:defRPr/>
            </a:pPr>
            <a:fld id="{DD7D3D9F-483B-4D2E-9546-1BB0A0DE023F}" type="slidenum">
              <a:rPr lang="en-US" smtClean="0"/>
              <a:pPr>
                <a:defRPr/>
              </a:pPr>
              <a:t>22</a:t>
            </a:fld>
            <a:endParaRPr lang="en-US" dirty="0"/>
          </a:p>
        </p:txBody>
      </p:sp>
      <p:sp>
        <p:nvSpPr>
          <p:cNvPr id="5" name="Footer Placeholder 4"/>
          <p:cNvSpPr>
            <a:spLocks noGrp="1"/>
          </p:cNvSpPr>
          <p:nvPr>
            <p:ph type="ftr" sz="quarter" idx="11"/>
          </p:nvPr>
        </p:nvSpPr>
        <p:spPr/>
        <p:txBody>
          <a:bodyPr/>
          <a:lstStyle/>
          <a:p>
            <a:pPr>
              <a:defRPr/>
            </a:pPr>
            <a:r>
              <a:rPr lang="en-US" dirty="0"/>
              <a:t>THE INVISIBLE BOY 2023 PROJECT CORNERSTONE</a:t>
            </a:r>
            <a:endParaRPr lang="en-US" dirty="0">
              <a:solidFill>
                <a:schemeClr val="bg2"/>
              </a:solidFill>
            </a:endParaRPr>
          </a:p>
        </p:txBody>
      </p:sp>
    </p:spTree>
    <p:extLst>
      <p:ext uri="{BB962C8B-B14F-4D97-AF65-F5344CB8AC3E}">
        <p14:creationId xmlns:p14="http://schemas.microsoft.com/office/powerpoint/2010/main" val="18053288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7974" y="491391"/>
            <a:ext cx="8339137" cy="5469793"/>
          </a:xfrm>
          <a:solidFill>
            <a:srgbClr val="DD5828"/>
          </a:solidFill>
        </p:spPr>
        <p:txBody>
          <a:bodyPr/>
          <a:lstStyle/>
          <a:p>
            <a:pPr algn="ctr"/>
            <a:endParaRPr lang="en-US" sz="1000" b="1" dirty="0"/>
          </a:p>
          <a:p>
            <a:pPr algn="ctr"/>
            <a:endParaRPr lang="en-US" sz="1000" b="1" dirty="0"/>
          </a:p>
          <a:p>
            <a:pPr algn="ctr"/>
            <a:endParaRPr lang="en-US" sz="1000" b="1" dirty="0"/>
          </a:p>
          <a:p>
            <a:pPr algn="ctr"/>
            <a:endParaRPr lang="en-US" sz="1000" b="1" dirty="0"/>
          </a:p>
          <a:p>
            <a:pPr algn="ctr"/>
            <a:endParaRPr lang="en-US" sz="1000" b="1" dirty="0"/>
          </a:p>
          <a:p>
            <a:pPr algn="ctr"/>
            <a:r>
              <a:rPr lang="en-US" sz="6000" b="1" dirty="0">
                <a:solidFill>
                  <a:schemeClr val="bg1"/>
                </a:solidFill>
              </a:rPr>
              <a:t>Closing</a:t>
            </a:r>
          </a:p>
          <a:p>
            <a:pPr algn="ctr"/>
            <a:endParaRPr lang="en-US" sz="6000" b="1" dirty="0">
              <a:solidFill>
                <a:schemeClr val="bg1"/>
              </a:solidFill>
            </a:endParaRPr>
          </a:p>
        </p:txBody>
      </p:sp>
      <p:sp>
        <p:nvSpPr>
          <p:cNvPr id="4" name="Slide Number Placeholder 3"/>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DD7D3D9F-483B-4D2E-9546-1BB0A0DE023F}" type="slidenum">
              <a:rPr kumimoji="0" lang="en-US" sz="800" b="0" i="0" u="none" strike="noStrike" kern="1200" cap="none" spc="0" normalizeH="0" baseline="0" noProof="0" smtClean="0">
                <a:ln>
                  <a:noFill/>
                </a:ln>
                <a:solidFill>
                  <a:srgbClr val="464847"/>
                </a:solidFill>
                <a:effectLst/>
                <a:uLnTx/>
                <a:uFillTx/>
                <a:latin typeface="Verdana" pitchFamily="64" charset="0"/>
                <a:ea typeface="ＭＳ Ｐゴシック" pitchFamily="64" charset="-128"/>
              </a:rPr>
              <a:pPr marL="0" marR="0" lvl="0" indent="0" algn="l" defTabSz="914400" rtl="0" eaLnBrk="0" fontAlgn="base" latinLnBrk="0" hangingPunct="0">
                <a:lnSpc>
                  <a:spcPct val="100000"/>
                </a:lnSpc>
                <a:spcBef>
                  <a:spcPct val="0"/>
                </a:spcBef>
                <a:spcAft>
                  <a:spcPct val="0"/>
                </a:spcAft>
                <a:buClrTx/>
                <a:buSzTx/>
                <a:buFontTx/>
                <a:buNone/>
                <a:tabLst/>
                <a:defRPr/>
              </a:pPr>
              <a:t>23</a:t>
            </a:fld>
            <a:endParaRPr kumimoji="0" lang="en-US" sz="800" b="0" i="0" u="none" strike="noStrike" kern="1200" cap="none" spc="0" normalizeH="0" baseline="0" noProof="0">
              <a:ln>
                <a:noFill/>
              </a:ln>
              <a:solidFill>
                <a:srgbClr val="464847"/>
              </a:solidFill>
              <a:effectLst/>
              <a:uLnTx/>
              <a:uFillTx/>
              <a:latin typeface="Verdana" pitchFamily="64" charset="0"/>
              <a:ea typeface="ＭＳ Ｐゴシック" pitchFamily="64" charset="-128"/>
            </a:endParaRPr>
          </a:p>
        </p:txBody>
      </p:sp>
      <p:sp>
        <p:nvSpPr>
          <p:cNvPr id="5" name="Footer Placeholder 4"/>
          <p:cNvSpPr>
            <a:spLocks noGrp="1"/>
          </p:cNvSpPr>
          <p:nvPr>
            <p:ph type="ftr" sz="quarter" idx="11"/>
          </p:nvPr>
        </p:nvSpPr>
        <p:spPr>
          <a:xfrm>
            <a:off x="568325" y="6356350"/>
            <a:ext cx="5014790" cy="287338"/>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64" charset="0"/>
                <a:ea typeface="ＭＳ Ｐゴシック" pitchFamily="64" charset="-128"/>
              </a:rPr>
              <a:t>THE </a:t>
            </a:r>
            <a:r>
              <a:rPr lang="en-US" dirty="0">
                <a:solidFill>
                  <a:srgbClr val="000000"/>
                </a:solidFill>
              </a:rPr>
              <a:t>INVISIBLE BOY</a:t>
            </a:r>
            <a:r>
              <a:rPr kumimoji="0" lang="en-US" sz="800" b="0" i="0" u="none" strike="noStrike" kern="1200" cap="none" spc="0" normalizeH="0" baseline="0" noProof="0" dirty="0">
                <a:ln>
                  <a:noFill/>
                </a:ln>
                <a:solidFill>
                  <a:srgbClr val="000000"/>
                </a:solidFill>
                <a:effectLst/>
                <a:uLnTx/>
                <a:uFillTx/>
                <a:latin typeface="Verdana" pitchFamily="64" charset="0"/>
                <a:ea typeface="ＭＳ Ｐゴシック" pitchFamily="64" charset="-128"/>
              </a:rPr>
              <a:t>  ©2023 YMCA/Project Cornerstone </a:t>
            </a:r>
            <a:endParaRPr kumimoji="0" lang="en-US" sz="800" b="0" i="0" u="none" strike="noStrike" kern="1200" cap="none" spc="0" normalizeH="0" baseline="0" noProof="0" dirty="0">
              <a:ln>
                <a:noFill/>
              </a:ln>
              <a:solidFill>
                <a:srgbClr val="464847"/>
              </a:solidFill>
              <a:effectLst/>
              <a:uLnTx/>
              <a:uFillTx/>
              <a:latin typeface="Verdana" pitchFamily="64" charset="0"/>
              <a:ea typeface="ＭＳ Ｐゴシック" pitchFamily="64" charset="-128"/>
            </a:endParaRPr>
          </a:p>
        </p:txBody>
      </p:sp>
    </p:spTree>
    <p:extLst>
      <p:ext uri="{BB962C8B-B14F-4D97-AF65-F5344CB8AC3E}">
        <p14:creationId xmlns:p14="http://schemas.microsoft.com/office/powerpoint/2010/main" val="32362015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Closing:</a:t>
            </a:r>
          </a:p>
        </p:txBody>
      </p:sp>
      <p:sp>
        <p:nvSpPr>
          <p:cNvPr id="3" name="Content Placeholder 2"/>
          <p:cNvSpPr>
            <a:spLocks noGrp="1"/>
          </p:cNvSpPr>
          <p:nvPr>
            <p:ph idx="1"/>
          </p:nvPr>
        </p:nvSpPr>
        <p:spPr>
          <a:xfrm>
            <a:off x="346075" y="4152899"/>
            <a:ext cx="8339137" cy="1966865"/>
          </a:xfrm>
        </p:spPr>
        <p:txBody>
          <a:bodyPr/>
          <a:lstStyle/>
          <a:p>
            <a:pPr marL="0" indent="0">
              <a:spcBef>
                <a:spcPts val="600"/>
              </a:spcBef>
            </a:pPr>
            <a:endParaRPr lang="en-US" sz="2400" dirty="0"/>
          </a:p>
          <a:p>
            <a:pPr marL="0" lvl="1" indent="0">
              <a:spcBef>
                <a:spcPts val="600"/>
              </a:spcBef>
              <a:buNone/>
            </a:pPr>
            <a:r>
              <a:rPr lang="en-US" sz="2800" dirty="0">
                <a:solidFill>
                  <a:srgbClr val="FF0000"/>
                </a:solidFill>
              </a:rPr>
              <a:t>Call to Action: How will you show empathy? </a:t>
            </a:r>
          </a:p>
        </p:txBody>
      </p:sp>
      <p:sp>
        <p:nvSpPr>
          <p:cNvPr id="4" name="Slide Number Placeholder 3"/>
          <p:cNvSpPr>
            <a:spLocks noGrp="1"/>
          </p:cNvSpPr>
          <p:nvPr>
            <p:ph type="sldNum" sz="quarter" idx="10"/>
          </p:nvPr>
        </p:nvSpPr>
        <p:spPr/>
        <p:txBody>
          <a:bodyPr/>
          <a:lstStyle/>
          <a:p>
            <a:pPr>
              <a:defRPr/>
            </a:pPr>
            <a:fld id="{DD7D3D9F-483B-4D2E-9546-1BB0A0DE023F}" type="slidenum">
              <a:rPr lang="en-US" smtClean="0"/>
              <a:pPr>
                <a:defRPr/>
              </a:pPr>
              <a:t>24</a:t>
            </a:fld>
            <a:endParaRPr lang="en-US" dirty="0"/>
          </a:p>
        </p:txBody>
      </p:sp>
      <p:sp>
        <p:nvSpPr>
          <p:cNvPr id="5" name="Footer Placeholder 4"/>
          <p:cNvSpPr>
            <a:spLocks noGrp="1"/>
          </p:cNvSpPr>
          <p:nvPr>
            <p:ph type="ftr" sz="quarter" idx="11"/>
          </p:nvPr>
        </p:nvSpPr>
        <p:spPr/>
        <p:txBody>
          <a:bodyPr/>
          <a:lstStyle/>
          <a:p>
            <a:pPr>
              <a:defRPr/>
            </a:pPr>
            <a:r>
              <a:rPr lang="en-US" dirty="0"/>
              <a:t>THE INVISIBLE BOY 2023 PROJECT CORNERSTONE</a:t>
            </a:r>
            <a:endParaRPr lang="en-US" dirty="0">
              <a:solidFill>
                <a:schemeClr val="bg2"/>
              </a:solidFill>
            </a:endParaRPr>
          </a:p>
        </p:txBody>
      </p:sp>
      <p:pic>
        <p:nvPicPr>
          <p:cNvPr id="10" name="Picture 9">
            <a:extLst>
              <a:ext uri="{FF2B5EF4-FFF2-40B4-BE49-F238E27FC236}">
                <a16:creationId xmlns:a16="http://schemas.microsoft.com/office/drawing/2014/main" id="{892CF8DD-11A1-C103-BC34-2CED29F5EFC7}"/>
              </a:ext>
            </a:extLst>
          </p:cNvPr>
          <p:cNvPicPr>
            <a:picLocks noChangeAspect="1"/>
          </p:cNvPicPr>
          <p:nvPr/>
        </p:nvPicPr>
        <p:blipFill>
          <a:blip r:embed="rId3"/>
          <a:stretch>
            <a:fillRect/>
          </a:stretch>
        </p:blipFill>
        <p:spPr>
          <a:xfrm>
            <a:off x="565489" y="1595451"/>
            <a:ext cx="3231473" cy="2557447"/>
          </a:xfrm>
          <a:prstGeom prst="rect">
            <a:avLst/>
          </a:prstGeom>
        </p:spPr>
      </p:pic>
      <p:sp>
        <p:nvSpPr>
          <p:cNvPr id="12" name="TextBox 11">
            <a:extLst>
              <a:ext uri="{FF2B5EF4-FFF2-40B4-BE49-F238E27FC236}">
                <a16:creationId xmlns:a16="http://schemas.microsoft.com/office/drawing/2014/main" id="{2C91318F-6DB5-73AD-5DC9-E943EE402EA6}"/>
              </a:ext>
            </a:extLst>
          </p:cNvPr>
          <p:cNvSpPr txBox="1"/>
          <p:nvPr/>
        </p:nvSpPr>
        <p:spPr>
          <a:xfrm>
            <a:off x="4016375" y="1173163"/>
            <a:ext cx="4572000" cy="3277820"/>
          </a:xfrm>
          <a:prstGeom prst="rect">
            <a:avLst/>
          </a:prstGeom>
          <a:noFill/>
        </p:spPr>
        <p:txBody>
          <a:bodyPr wrap="square">
            <a:spAutoFit/>
          </a:bodyPr>
          <a:lstStyle/>
          <a:p>
            <a:pPr marL="0" algn="ctr">
              <a:spcBef>
                <a:spcPts val="600"/>
              </a:spcBef>
            </a:pPr>
            <a:r>
              <a:rPr lang="en-US" sz="3600" i="1" u="sng" dirty="0"/>
              <a:t>10 Ways to Build Relationships</a:t>
            </a:r>
            <a:endParaRPr lang="en-US" sz="2400" dirty="0"/>
          </a:p>
          <a:p>
            <a:pPr>
              <a:spcBef>
                <a:spcPts val="600"/>
              </a:spcBef>
              <a:buFont typeface="Arial" pitchFamily="34" charset="0"/>
              <a:buChar char="•"/>
            </a:pPr>
            <a:r>
              <a:rPr lang="en-US" sz="2400" dirty="0"/>
              <a:t>Everyone should feel they belong.</a:t>
            </a:r>
          </a:p>
          <a:p>
            <a:pPr>
              <a:spcBef>
                <a:spcPts val="600"/>
              </a:spcBef>
              <a:buFont typeface="Arial" pitchFamily="34" charset="0"/>
              <a:buChar char="•"/>
            </a:pPr>
            <a:r>
              <a:rPr lang="en-US" sz="2400" dirty="0"/>
              <a:t>Smile. Say hello. Invite. Include.</a:t>
            </a:r>
          </a:p>
          <a:p>
            <a:pPr>
              <a:spcBef>
                <a:spcPts val="600"/>
              </a:spcBef>
              <a:buFont typeface="Arial" pitchFamily="34" charset="0"/>
              <a:buChar char="•"/>
            </a:pPr>
            <a:r>
              <a:rPr lang="en-US" sz="2400" dirty="0"/>
              <a:t>Fill buckets with kindness.</a:t>
            </a:r>
          </a:p>
        </p:txBody>
      </p:sp>
    </p:spTree>
    <p:extLst>
      <p:ext uri="{BB962C8B-B14F-4D97-AF65-F5344CB8AC3E}">
        <p14:creationId xmlns:p14="http://schemas.microsoft.com/office/powerpoint/2010/main" val="40779428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7974" y="491391"/>
            <a:ext cx="8339137" cy="5469793"/>
          </a:xfrm>
          <a:solidFill>
            <a:srgbClr val="DD5828"/>
          </a:solidFill>
        </p:spPr>
        <p:txBody>
          <a:bodyPr/>
          <a:lstStyle/>
          <a:p>
            <a:pPr algn="ctr"/>
            <a:endParaRPr lang="en-US" sz="1000" b="1"/>
          </a:p>
          <a:p>
            <a:pPr algn="ctr"/>
            <a:endParaRPr lang="en-US" sz="1000" b="1"/>
          </a:p>
          <a:p>
            <a:pPr algn="ctr"/>
            <a:endParaRPr lang="en-US" sz="1000" b="1"/>
          </a:p>
          <a:p>
            <a:pPr algn="ctr"/>
            <a:endParaRPr lang="en-US" sz="1000" b="1"/>
          </a:p>
          <a:p>
            <a:pPr algn="ctr"/>
            <a:endParaRPr lang="en-US" sz="1000" b="1"/>
          </a:p>
          <a:p>
            <a:pPr algn="ctr"/>
            <a:r>
              <a:rPr lang="en-US" sz="6000" b="1">
                <a:solidFill>
                  <a:schemeClr val="bg1"/>
                </a:solidFill>
              </a:rPr>
              <a:t>School Wide</a:t>
            </a:r>
          </a:p>
          <a:p>
            <a:pPr algn="ctr"/>
            <a:r>
              <a:rPr lang="en-US" sz="6000" b="1">
                <a:solidFill>
                  <a:schemeClr val="bg1"/>
                </a:solidFill>
              </a:rPr>
              <a:t>Extensions</a:t>
            </a:r>
          </a:p>
        </p:txBody>
      </p:sp>
      <p:sp>
        <p:nvSpPr>
          <p:cNvPr id="4" name="Slide Number Placeholder 3"/>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DD7D3D9F-483B-4D2E-9546-1BB0A0DE023F}" type="slidenum">
              <a:rPr kumimoji="0" lang="en-US" sz="800" b="0" i="0" u="none" strike="noStrike" kern="1200" cap="none" spc="0" normalizeH="0" baseline="0" noProof="0" smtClean="0">
                <a:ln>
                  <a:noFill/>
                </a:ln>
                <a:solidFill>
                  <a:srgbClr val="464847"/>
                </a:solidFill>
                <a:effectLst/>
                <a:uLnTx/>
                <a:uFillTx/>
                <a:latin typeface="Verdana" pitchFamily="64" charset="0"/>
                <a:ea typeface="ＭＳ Ｐゴシック" pitchFamily="64" charset="-128"/>
              </a:rPr>
              <a:pPr marL="0" marR="0" lvl="0" indent="0" algn="l" defTabSz="914400" rtl="0" eaLnBrk="0" fontAlgn="base" latinLnBrk="0" hangingPunct="0">
                <a:lnSpc>
                  <a:spcPct val="100000"/>
                </a:lnSpc>
                <a:spcBef>
                  <a:spcPct val="0"/>
                </a:spcBef>
                <a:spcAft>
                  <a:spcPct val="0"/>
                </a:spcAft>
                <a:buClrTx/>
                <a:buSzTx/>
                <a:buFontTx/>
                <a:buNone/>
                <a:tabLst/>
                <a:defRPr/>
              </a:pPr>
              <a:t>25</a:t>
            </a:fld>
            <a:endParaRPr kumimoji="0" lang="en-US" sz="800" b="0" i="0" u="none" strike="noStrike" kern="1200" cap="none" spc="0" normalizeH="0" baseline="0" noProof="0">
              <a:ln>
                <a:noFill/>
              </a:ln>
              <a:solidFill>
                <a:srgbClr val="464847"/>
              </a:solidFill>
              <a:effectLst/>
              <a:uLnTx/>
              <a:uFillTx/>
              <a:latin typeface="Verdana" pitchFamily="64" charset="0"/>
              <a:ea typeface="ＭＳ Ｐゴシック" pitchFamily="64" charset="-128"/>
            </a:endParaRPr>
          </a:p>
        </p:txBody>
      </p:sp>
      <p:sp>
        <p:nvSpPr>
          <p:cNvPr id="5" name="Footer Placeholder 4"/>
          <p:cNvSpPr>
            <a:spLocks noGrp="1"/>
          </p:cNvSpPr>
          <p:nvPr>
            <p:ph type="ftr" sz="quarter" idx="11"/>
          </p:nvPr>
        </p:nvSpPr>
        <p:spPr>
          <a:xfrm>
            <a:off x="568325" y="6356350"/>
            <a:ext cx="5014790" cy="287338"/>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64" charset="0"/>
                <a:ea typeface="ＭＳ Ｐゴシック" pitchFamily="64" charset="-128"/>
              </a:rPr>
              <a:t>THE </a:t>
            </a:r>
            <a:r>
              <a:rPr lang="en-US" dirty="0">
                <a:solidFill>
                  <a:srgbClr val="000000"/>
                </a:solidFill>
              </a:rPr>
              <a:t>INVISIBLE BOY</a:t>
            </a:r>
            <a:r>
              <a:rPr kumimoji="0" lang="en-US" sz="800" b="0" i="0" u="none" strike="noStrike" kern="1200" cap="none" spc="0" normalizeH="0" baseline="0" noProof="0" dirty="0">
                <a:ln>
                  <a:noFill/>
                </a:ln>
                <a:solidFill>
                  <a:srgbClr val="000000"/>
                </a:solidFill>
                <a:effectLst/>
                <a:uLnTx/>
                <a:uFillTx/>
                <a:latin typeface="Verdana" pitchFamily="64" charset="0"/>
                <a:ea typeface="ＭＳ Ｐゴシック" pitchFamily="64" charset="-128"/>
              </a:rPr>
              <a:t>|  ©2023 YMCA/Project Cornerstone </a:t>
            </a:r>
            <a:endParaRPr kumimoji="0" lang="en-US" sz="800" b="0" i="0" u="none" strike="noStrike" kern="1200" cap="none" spc="0" normalizeH="0" baseline="0" noProof="0" dirty="0">
              <a:ln>
                <a:noFill/>
              </a:ln>
              <a:solidFill>
                <a:srgbClr val="464847"/>
              </a:solidFill>
              <a:effectLst/>
              <a:uLnTx/>
              <a:uFillTx/>
              <a:latin typeface="Verdana" pitchFamily="64" charset="0"/>
              <a:ea typeface="ＭＳ Ｐゴシック" pitchFamily="64" charset="-128"/>
            </a:endParaRPr>
          </a:p>
        </p:txBody>
      </p:sp>
    </p:spTree>
    <p:extLst>
      <p:ext uri="{BB962C8B-B14F-4D97-AF65-F5344CB8AC3E}">
        <p14:creationId xmlns:p14="http://schemas.microsoft.com/office/powerpoint/2010/main" val="25268077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Next Steps: Communication</a:t>
            </a:r>
          </a:p>
        </p:txBody>
      </p:sp>
      <p:sp>
        <p:nvSpPr>
          <p:cNvPr id="3" name="Content Placeholder 2"/>
          <p:cNvSpPr>
            <a:spLocks noGrp="1"/>
          </p:cNvSpPr>
          <p:nvPr>
            <p:ph idx="1"/>
          </p:nvPr>
        </p:nvSpPr>
        <p:spPr>
          <a:xfrm>
            <a:off x="343964" y="1543347"/>
            <a:ext cx="8339137" cy="4566507"/>
          </a:xfrm>
        </p:spPr>
        <p:txBody>
          <a:bodyPr/>
          <a:lstStyle/>
          <a:p>
            <a:r>
              <a:rPr lang="en-US" sz="2800" b="1" u="sng" dirty="0"/>
              <a:t>Parent Letter/Email-</a:t>
            </a:r>
            <a:r>
              <a:rPr lang="en-US" sz="2800" b="1" dirty="0"/>
              <a:t> </a:t>
            </a:r>
            <a:r>
              <a:rPr lang="en-US" sz="2800" dirty="0"/>
              <a:t>Strengthen the home and school connection by sending the parent letter or email after each lesson.  </a:t>
            </a:r>
          </a:p>
          <a:p>
            <a:r>
              <a:rPr lang="en-US" sz="2800" b="1" u="sng" dirty="0"/>
              <a:t>Staff Letter and Yard Duty Tips-</a:t>
            </a:r>
            <a:r>
              <a:rPr lang="en-US" sz="2800" b="1" dirty="0"/>
              <a:t> </a:t>
            </a:r>
            <a:r>
              <a:rPr lang="en-US" sz="2800" dirty="0"/>
              <a:t>Strengthen your relationship with the staff by offering the staff letter, yard duty tips, and lanyard.</a:t>
            </a:r>
          </a:p>
          <a:p>
            <a:r>
              <a:rPr lang="en-US" sz="2800" b="1" u="sng" dirty="0"/>
              <a:t>Stickers-</a:t>
            </a:r>
            <a:r>
              <a:rPr lang="en-US" sz="2800" b="1" dirty="0"/>
              <a:t> </a:t>
            </a:r>
            <a:r>
              <a:rPr lang="en-US" sz="2800" dirty="0"/>
              <a:t>Reminders for home and school that ABC reading was that day.</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DD7D3D9F-483B-4D2E-9546-1BB0A0DE023F}" type="slidenum">
              <a:rPr lang="en-US" smtClean="0"/>
              <a:pPr>
                <a:defRPr/>
              </a:pPr>
              <a:t>26</a:t>
            </a:fld>
            <a:endParaRPr lang="en-US" dirty="0"/>
          </a:p>
        </p:txBody>
      </p:sp>
      <p:sp>
        <p:nvSpPr>
          <p:cNvPr id="5" name="Footer Placeholder 4"/>
          <p:cNvSpPr>
            <a:spLocks noGrp="1"/>
          </p:cNvSpPr>
          <p:nvPr>
            <p:ph type="ftr" sz="quarter" idx="11"/>
          </p:nvPr>
        </p:nvSpPr>
        <p:spPr/>
        <p:txBody>
          <a:bodyPr/>
          <a:lstStyle/>
          <a:p>
            <a:pPr>
              <a:defRPr/>
            </a:pPr>
            <a:r>
              <a:rPr lang="en-US" dirty="0"/>
              <a:t> THE INVISIBLE BOY 2023 PROJECT CORNERSTONE</a:t>
            </a:r>
            <a:endParaRPr lang="en-US" dirty="0">
              <a:solidFill>
                <a:schemeClr val="bg2"/>
              </a:solidFill>
            </a:endParaRPr>
          </a:p>
        </p:txBody>
      </p:sp>
    </p:spTree>
    <p:extLst>
      <p:ext uri="{BB962C8B-B14F-4D97-AF65-F5344CB8AC3E}">
        <p14:creationId xmlns:p14="http://schemas.microsoft.com/office/powerpoint/2010/main" val="2358631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a:t>Home and School Communication</a:t>
            </a:r>
          </a:p>
        </p:txBody>
      </p:sp>
      <p:sp>
        <p:nvSpPr>
          <p:cNvPr id="3" name="Content Placeholder 2"/>
          <p:cNvSpPr>
            <a:spLocks noGrp="1"/>
          </p:cNvSpPr>
          <p:nvPr>
            <p:ph idx="1"/>
          </p:nvPr>
        </p:nvSpPr>
        <p:spPr>
          <a:xfrm>
            <a:off x="328613" y="982981"/>
            <a:ext cx="8339137" cy="5096300"/>
          </a:xfrm>
        </p:spPr>
        <p:txBody>
          <a:bodyPr/>
          <a:lstStyle/>
          <a:p>
            <a:pPr algn="ctr"/>
            <a:r>
              <a:rPr lang="en-US" sz="2800" b="1" dirty="0">
                <a:solidFill>
                  <a:schemeClr val="tx1"/>
                </a:solidFill>
              </a:rPr>
              <a:t>Newsletter Blurb</a:t>
            </a:r>
            <a:endParaRPr lang="en-US" dirty="0">
              <a:solidFill>
                <a:schemeClr val="tx1"/>
              </a:solidFill>
            </a:endParaRPr>
          </a:p>
          <a:p>
            <a:pPr marL="0" algn="ctr"/>
            <a:r>
              <a:rPr lang="en-US" sz="2800" b="1" dirty="0">
                <a:solidFill>
                  <a:schemeClr val="tx1"/>
                </a:solidFill>
              </a:rPr>
              <a:t>Student Stickers</a:t>
            </a:r>
          </a:p>
          <a:p>
            <a:pPr algn="ctr"/>
            <a:r>
              <a:rPr lang="en-US" sz="2800" b="1" dirty="0">
                <a:solidFill>
                  <a:schemeClr val="tx1"/>
                </a:solidFill>
              </a:rPr>
              <a:t>Parent Letter or Email Blurb</a:t>
            </a:r>
            <a:endParaRPr lang="en-US" sz="1600" dirty="0">
              <a:solidFill>
                <a:schemeClr val="tx1"/>
              </a:solidFill>
            </a:endParaRPr>
          </a:p>
          <a:p>
            <a:pPr algn="ctr"/>
            <a:r>
              <a:rPr lang="en-US" sz="2800" b="1" dirty="0">
                <a:solidFill>
                  <a:schemeClr val="tx1"/>
                </a:solidFill>
              </a:rPr>
              <a:t>Family Movie Night</a:t>
            </a:r>
          </a:p>
          <a:p>
            <a:pPr algn="ctr"/>
            <a:endParaRPr lang="en-US" sz="2000" dirty="0">
              <a:solidFill>
                <a:schemeClr val="tx1"/>
              </a:solidFill>
            </a:endParaRPr>
          </a:p>
          <a:p>
            <a:pPr algn="ctr"/>
            <a:endParaRPr lang="en-US" sz="2000" dirty="0">
              <a:effectLst/>
              <a:latin typeface="Comic Sans MS" panose="030F0702030302020204" pitchFamily="66" charset="0"/>
              <a:ea typeface="MS Mincho" panose="02020609040205080304" pitchFamily="49" charset="-128"/>
              <a:cs typeface="Times New Roman" panose="02020603050405020304" pitchFamily="18" charset="0"/>
            </a:endParaRPr>
          </a:p>
          <a:p>
            <a:pPr algn="ctr"/>
            <a:endParaRPr lang="en-US" sz="2000" dirty="0">
              <a:latin typeface="Comic Sans MS" panose="030F0702030302020204" pitchFamily="66" charset="0"/>
              <a:ea typeface="MS Mincho" panose="02020609040205080304" pitchFamily="49" charset="-128"/>
              <a:cs typeface="Times New Roman" panose="02020603050405020304" pitchFamily="18" charset="0"/>
            </a:endParaRPr>
          </a:p>
          <a:p>
            <a:pPr algn="ctr"/>
            <a:endParaRPr lang="en-US" sz="2000" dirty="0">
              <a:effectLst/>
              <a:latin typeface="Comic Sans MS" panose="030F0702030302020204" pitchFamily="66" charset="0"/>
              <a:ea typeface="MS Mincho" panose="02020609040205080304" pitchFamily="49" charset="-128"/>
              <a:cs typeface="Times New Roman" panose="02020603050405020304" pitchFamily="18" charset="0"/>
            </a:endParaRPr>
          </a:p>
          <a:p>
            <a:pPr algn="ctr"/>
            <a:r>
              <a:rPr lang="en-US" sz="2000" dirty="0">
                <a:effectLst/>
                <a:latin typeface="Comic Sans MS" panose="030F0702030302020204" pitchFamily="66" charset="0"/>
                <a:ea typeface="MS Mincho" panose="02020609040205080304" pitchFamily="49" charset="-128"/>
                <a:cs typeface="Times New Roman" panose="02020603050405020304" pitchFamily="18" charset="0"/>
              </a:rPr>
              <a:t>EVERYONE’S INVITED</a:t>
            </a:r>
            <a:endParaRPr lang="en-US" sz="3200" b="1" dirty="0">
              <a:solidFill>
                <a:schemeClr val="tx1"/>
              </a:solidFill>
            </a:endParaRPr>
          </a:p>
          <a:p>
            <a:pPr algn="ctr"/>
            <a:endParaRPr lang="en-US" dirty="0"/>
          </a:p>
          <a:p>
            <a:pPr algn="ctr"/>
            <a:endParaRPr lang="en-US" sz="2800" b="1" dirty="0"/>
          </a:p>
        </p:txBody>
      </p:sp>
      <p:sp>
        <p:nvSpPr>
          <p:cNvPr id="4" name="Slide Number Placeholder 3"/>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464847"/>
                </a:solidFill>
                <a:effectLst/>
                <a:uLnTx/>
                <a:uFillTx/>
                <a:latin typeface="Verdana" pitchFamily="64" charset="0"/>
                <a:ea typeface="ＭＳ Ｐゴシック" pitchFamily="64" charset="-128"/>
              </a:rPr>
              <a:t>30</a:t>
            </a:r>
          </a:p>
        </p:txBody>
      </p:sp>
      <p:sp>
        <p:nvSpPr>
          <p:cNvPr id="6" name="Footer Placeholder 5">
            <a:extLst>
              <a:ext uri="{FF2B5EF4-FFF2-40B4-BE49-F238E27FC236}">
                <a16:creationId xmlns:a16="http://schemas.microsoft.com/office/drawing/2014/main" id="{22AD2B0A-99C9-4896-C6D0-88DC18B2B644}"/>
              </a:ext>
            </a:extLst>
          </p:cNvPr>
          <p:cNvSpPr>
            <a:spLocks noGrp="1"/>
          </p:cNvSpPr>
          <p:nvPr>
            <p:ph type="ftr" sz="quarter" idx="11"/>
          </p:nvPr>
        </p:nvSpPr>
        <p:spPr>
          <a:xfrm>
            <a:off x="1066800" y="6356350"/>
            <a:ext cx="4192588" cy="287338"/>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464847"/>
                </a:solidFill>
                <a:effectLst/>
                <a:uLnTx/>
                <a:uFillTx/>
                <a:latin typeface="Verdana" pitchFamily="64" charset="0"/>
                <a:ea typeface="ＭＳ Ｐゴシック" pitchFamily="64" charset="-128"/>
              </a:rPr>
              <a:t>THE </a:t>
            </a:r>
            <a:r>
              <a:rPr lang="en-US" dirty="0">
                <a:solidFill>
                  <a:srgbClr val="464847"/>
                </a:solidFill>
              </a:rPr>
              <a:t>INVISIBLE BOY</a:t>
            </a:r>
            <a:r>
              <a:rPr kumimoji="0" lang="en-US" sz="800" b="0" i="0" u="none" strike="noStrike" kern="1200" cap="none" spc="0" normalizeH="0" baseline="0" noProof="0" dirty="0">
                <a:ln>
                  <a:noFill/>
                </a:ln>
                <a:solidFill>
                  <a:srgbClr val="464847"/>
                </a:solidFill>
                <a:effectLst/>
                <a:uLnTx/>
                <a:uFillTx/>
                <a:latin typeface="Verdana" pitchFamily="64" charset="0"/>
                <a:ea typeface="ＭＳ Ｐゴシック" pitchFamily="64" charset="-128"/>
              </a:rPr>
              <a:t> @2023 YMCA Project Cornerstone </a:t>
            </a:r>
          </a:p>
        </p:txBody>
      </p:sp>
      <p:pic>
        <p:nvPicPr>
          <p:cNvPr id="7" name="Picture 6">
            <a:extLst>
              <a:ext uri="{FF2B5EF4-FFF2-40B4-BE49-F238E27FC236}">
                <a16:creationId xmlns:a16="http://schemas.microsoft.com/office/drawing/2014/main" id="{BC593551-B894-EB18-BCCA-BA6B47EA9453}"/>
              </a:ext>
            </a:extLst>
          </p:cNvPr>
          <p:cNvPicPr>
            <a:picLocks noChangeAspect="1"/>
          </p:cNvPicPr>
          <p:nvPr/>
        </p:nvPicPr>
        <p:blipFill>
          <a:blip r:embed="rId3"/>
          <a:stretch>
            <a:fillRect/>
          </a:stretch>
        </p:blipFill>
        <p:spPr>
          <a:xfrm>
            <a:off x="3564371" y="3489844"/>
            <a:ext cx="2015258" cy="1818648"/>
          </a:xfrm>
          <a:prstGeom prst="rect">
            <a:avLst/>
          </a:prstGeom>
        </p:spPr>
      </p:pic>
    </p:spTree>
    <p:extLst>
      <p:ext uri="{BB962C8B-B14F-4D97-AF65-F5344CB8AC3E}">
        <p14:creationId xmlns:p14="http://schemas.microsoft.com/office/powerpoint/2010/main" val="2863929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School Wide Extensions: </a:t>
            </a:r>
            <a:br>
              <a:rPr lang="en-US" sz="3200" dirty="0"/>
            </a:br>
            <a:r>
              <a:rPr lang="en-US" sz="2800" dirty="0"/>
              <a:t>Welcome Back Month</a:t>
            </a:r>
          </a:p>
        </p:txBody>
      </p:sp>
      <p:sp>
        <p:nvSpPr>
          <p:cNvPr id="3" name="Content Placeholder 2"/>
          <p:cNvSpPr>
            <a:spLocks noGrp="1"/>
          </p:cNvSpPr>
          <p:nvPr>
            <p:ph idx="1"/>
          </p:nvPr>
        </p:nvSpPr>
        <p:spPr>
          <a:xfrm>
            <a:off x="345923" y="1382485"/>
            <a:ext cx="8356752" cy="4585178"/>
          </a:xfrm>
        </p:spPr>
        <p:style>
          <a:lnRef idx="2">
            <a:schemeClr val="dk1"/>
          </a:lnRef>
          <a:fillRef idx="1">
            <a:schemeClr val="lt1"/>
          </a:fillRef>
          <a:effectRef idx="0">
            <a:schemeClr val="dk1"/>
          </a:effectRef>
          <a:fontRef idx="minor">
            <a:schemeClr val="dk1"/>
          </a:fontRef>
        </p:style>
        <p:txBody>
          <a:bodyPr/>
          <a:lstStyle/>
          <a:p>
            <a:pPr algn="ctr">
              <a:spcBef>
                <a:spcPts val="0"/>
              </a:spcBef>
            </a:pPr>
            <a:endParaRPr lang="en-US" sz="4800" b="1" dirty="0"/>
          </a:p>
          <a:p>
            <a:pPr algn="ctr">
              <a:spcBef>
                <a:spcPts val="0"/>
              </a:spcBef>
            </a:pPr>
            <a:endParaRPr lang="en-US" sz="3200" b="1" dirty="0"/>
          </a:p>
          <a:p>
            <a:pPr>
              <a:spcBef>
                <a:spcPts val="0"/>
              </a:spcBef>
            </a:pPr>
            <a:endParaRPr lang="en-US" sz="4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spcBef>
                <a:spcPts val="0"/>
              </a:spcBef>
            </a:pPr>
            <a:endParaRPr lang="en-US" sz="4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spcBef>
                <a:spcPts val="0"/>
              </a:spcBef>
            </a:pPr>
            <a:endParaRPr lang="en-US" sz="4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ctr">
              <a:spcBef>
                <a:spcPts val="0"/>
              </a:spcBef>
            </a:pPr>
            <a:r>
              <a:rPr lang="en-US" sz="4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Introduce yourself!</a:t>
            </a:r>
            <a:endParaRPr 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spcBef>
                <a:spcPts val="0"/>
              </a:spcBef>
            </a:pPr>
            <a:r>
              <a:rPr 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Ask them their name</a:t>
            </a:r>
          </a:p>
        </p:txBody>
      </p:sp>
      <p:sp>
        <p:nvSpPr>
          <p:cNvPr id="4" name="Slide Number Placeholder 3"/>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DD7D3D9F-483B-4D2E-9546-1BB0A0DE023F}" type="slidenum">
              <a:rPr kumimoji="0" lang="en-US" sz="800" b="0" i="0" u="none" strike="noStrike" kern="1200" cap="none" spc="0" normalizeH="0" baseline="0" noProof="0" smtClean="0">
                <a:ln>
                  <a:noFill/>
                </a:ln>
                <a:solidFill>
                  <a:srgbClr val="464847"/>
                </a:solidFill>
                <a:effectLst/>
                <a:uLnTx/>
                <a:uFillTx/>
                <a:latin typeface="Verdana" pitchFamily="64" charset="0"/>
                <a:ea typeface="ＭＳ Ｐゴシック" pitchFamily="64" charset="-128"/>
              </a:rPr>
              <a:pPr marL="0" marR="0" lvl="0" indent="0" algn="l" defTabSz="914400" rtl="0" eaLnBrk="0" fontAlgn="base" latinLnBrk="0" hangingPunct="0">
                <a:lnSpc>
                  <a:spcPct val="100000"/>
                </a:lnSpc>
                <a:spcBef>
                  <a:spcPct val="0"/>
                </a:spcBef>
                <a:spcAft>
                  <a:spcPct val="0"/>
                </a:spcAft>
                <a:buClrTx/>
                <a:buSzTx/>
                <a:buFontTx/>
                <a:buNone/>
                <a:tabLst/>
                <a:defRPr/>
              </a:pPr>
              <a:t>28</a:t>
            </a:fld>
            <a:endParaRPr kumimoji="0" lang="en-US" sz="800" b="0" i="0" u="none" strike="noStrike" kern="1200" cap="none" spc="0" normalizeH="0" baseline="0" noProof="0" dirty="0">
              <a:ln>
                <a:noFill/>
              </a:ln>
              <a:solidFill>
                <a:srgbClr val="464847"/>
              </a:solidFill>
              <a:effectLst/>
              <a:uLnTx/>
              <a:uFillTx/>
              <a:latin typeface="Verdana" pitchFamily="64" charset="0"/>
              <a:ea typeface="ＭＳ Ｐゴシック" pitchFamily="64" charset="-128"/>
            </a:endParaRPr>
          </a:p>
        </p:txBody>
      </p:sp>
      <p:sp>
        <p:nvSpPr>
          <p:cNvPr id="5" name="Footer Placeholder 4"/>
          <p:cNvSpPr>
            <a:spLocks noGrp="1"/>
          </p:cNvSpPr>
          <p:nvPr>
            <p:ph type="ftr" sz="quarter" idx="11"/>
          </p:nvPr>
        </p:nvSpPr>
        <p:spPr>
          <a:xfrm>
            <a:off x="568325" y="6356350"/>
            <a:ext cx="5410444" cy="287338"/>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dirty="0">
                <a:solidFill>
                  <a:srgbClr val="000000"/>
                </a:solidFill>
              </a:rPr>
              <a:t>THE INVISIBLE BOY</a:t>
            </a:r>
            <a:r>
              <a:rPr kumimoji="0" lang="en-US" sz="800" b="0" i="0" u="none" strike="noStrike" kern="1200" cap="none" spc="0" normalizeH="0" baseline="0" noProof="0" dirty="0">
                <a:ln>
                  <a:noFill/>
                </a:ln>
                <a:solidFill>
                  <a:srgbClr val="000000"/>
                </a:solidFill>
                <a:effectLst/>
                <a:uLnTx/>
                <a:uFillTx/>
                <a:latin typeface="Verdana" pitchFamily="64" charset="0"/>
                <a:ea typeface="ＭＳ Ｐゴシック" pitchFamily="64" charset="-128"/>
              </a:rPr>
              <a:t> |  ©2023 YMCA/Project Cornerstone </a:t>
            </a:r>
            <a:endParaRPr kumimoji="0" lang="en-US" sz="800" b="0" i="0" u="none" strike="noStrike" kern="1200" cap="none" spc="0" normalizeH="0" baseline="0" noProof="0" dirty="0">
              <a:ln>
                <a:noFill/>
              </a:ln>
              <a:solidFill>
                <a:srgbClr val="464847"/>
              </a:solidFill>
              <a:effectLst/>
              <a:uLnTx/>
              <a:uFillTx/>
              <a:latin typeface="Verdana" pitchFamily="64" charset="0"/>
              <a:ea typeface="ＭＳ Ｐゴシック" pitchFamily="64" charset="-128"/>
            </a:endParaRPr>
          </a:p>
        </p:txBody>
      </p:sp>
      <p:pic>
        <p:nvPicPr>
          <p:cNvPr id="10" name="Picture 9">
            <a:extLst>
              <a:ext uri="{FF2B5EF4-FFF2-40B4-BE49-F238E27FC236}">
                <a16:creationId xmlns:a16="http://schemas.microsoft.com/office/drawing/2014/main" id="{2292E7E1-E0C1-A272-A3DE-971219D67C3F}"/>
              </a:ext>
            </a:extLst>
          </p:cNvPr>
          <p:cNvPicPr>
            <a:picLocks noChangeAspect="1"/>
          </p:cNvPicPr>
          <p:nvPr/>
        </p:nvPicPr>
        <p:blipFill>
          <a:blip r:embed="rId3"/>
          <a:stretch>
            <a:fillRect/>
          </a:stretch>
        </p:blipFill>
        <p:spPr>
          <a:xfrm>
            <a:off x="1637671" y="1517862"/>
            <a:ext cx="5755640" cy="3061559"/>
          </a:xfrm>
          <a:prstGeom prst="rect">
            <a:avLst/>
          </a:prstGeom>
        </p:spPr>
      </p:pic>
    </p:spTree>
    <p:extLst>
      <p:ext uri="{BB962C8B-B14F-4D97-AF65-F5344CB8AC3E}">
        <p14:creationId xmlns:p14="http://schemas.microsoft.com/office/powerpoint/2010/main" val="24843576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Closing Comments</a:t>
            </a:r>
          </a:p>
        </p:txBody>
      </p:sp>
      <p:sp>
        <p:nvSpPr>
          <p:cNvPr id="3" name="Content Placeholder 2"/>
          <p:cNvSpPr>
            <a:spLocks noGrp="1"/>
          </p:cNvSpPr>
          <p:nvPr>
            <p:ph idx="1"/>
          </p:nvPr>
        </p:nvSpPr>
        <p:spPr>
          <a:xfrm>
            <a:off x="4452937" y="2120899"/>
            <a:ext cx="3649663" cy="2603501"/>
          </a:xfrm>
          <a:ln/>
        </p:spPr>
        <p:style>
          <a:lnRef idx="2">
            <a:schemeClr val="accent6"/>
          </a:lnRef>
          <a:fillRef idx="1">
            <a:schemeClr val="lt1"/>
          </a:fillRef>
          <a:effectRef idx="0">
            <a:schemeClr val="accent6"/>
          </a:effectRef>
          <a:fontRef idx="minor">
            <a:schemeClr val="dk1"/>
          </a:fontRef>
        </p:style>
        <p:txBody>
          <a:bodyPr/>
          <a:lstStyle/>
          <a:p>
            <a:pPr lvl="1">
              <a:buFont typeface="Arial" pitchFamily="34" charset="0"/>
              <a:buChar char="•"/>
            </a:pPr>
            <a:r>
              <a:rPr lang="en-US" sz="2400" dirty="0"/>
              <a:t>Reminders for ABC Volunteers</a:t>
            </a:r>
          </a:p>
          <a:p>
            <a:pPr>
              <a:buFont typeface="Arial" pitchFamily="34" charset="0"/>
              <a:buChar char="•"/>
            </a:pPr>
            <a:r>
              <a:rPr lang="en-US" sz="2400" dirty="0"/>
              <a:t>Support for ABC Leads</a:t>
            </a:r>
          </a:p>
          <a:p>
            <a:pPr>
              <a:buFont typeface="Arial" pitchFamily="34" charset="0"/>
              <a:buChar char="•"/>
            </a:pPr>
            <a:r>
              <a:rPr lang="en-US" sz="2400" dirty="0"/>
              <a:t>Top 3 Action Items</a:t>
            </a:r>
          </a:p>
          <a:p>
            <a:pPr marL="0" indent="0"/>
            <a:endParaRPr lang="en-US" sz="2400" dirty="0"/>
          </a:p>
          <a:p>
            <a:endParaRPr lang="en-US" sz="2400" dirty="0"/>
          </a:p>
        </p:txBody>
      </p:sp>
      <p:sp>
        <p:nvSpPr>
          <p:cNvPr id="4" name="Slide Number Placeholder 3"/>
          <p:cNvSpPr>
            <a:spLocks noGrp="1"/>
          </p:cNvSpPr>
          <p:nvPr>
            <p:ph type="sldNum" sz="quarter" idx="10"/>
          </p:nvPr>
        </p:nvSpPr>
        <p:spPr/>
        <p:txBody>
          <a:bodyPr/>
          <a:lstStyle/>
          <a:p>
            <a:pPr>
              <a:defRPr/>
            </a:pPr>
            <a:fld id="{DD7D3D9F-483B-4D2E-9546-1BB0A0DE023F}" type="slidenum">
              <a:rPr lang="en-US" smtClean="0"/>
              <a:pPr>
                <a:defRPr/>
              </a:pPr>
              <a:t>29</a:t>
            </a:fld>
            <a:endParaRPr lang="en-US" dirty="0"/>
          </a:p>
        </p:txBody>
      </p:sp>
      <p:sp>
        <p:nvSpPr>
          <p:cNvPr id="5" name="Footer Placeholder 4"/>
          <p:cNvSpPr>
            <a:spLocks noGrp="1"/>
          </p:cNvSpPr>
          <p:nvPr>
            <p:ph type="ftr" sz="quarter" idx="11"/>
          </p:nvPr>
        </p:nvSpPr>
        <p:spPr/>
        <p:txBody>
          <a:bodyPr/>
          <a:lstStyle/>
          <a:p>
            <a:pPr>
              <a:defRPr/>
            </a:pPr>
            <a:r>
              <a:rPr lang="en-US" dirty="0"/>
              <a:t>THE INVISIBLE BOY 2023 PROJECT CORNERSTONE</a:t>
            </a:r>
            <a:endParaRPr lang="en-US" dirty="0">
              <a:solidFill>
                <a:schemeClr val="bg2"/>
              </a:solidFill>
            </a:endParaRPr>
          </a:p>
        </p:txBody>
      </p:sp>
      <p:pic>
        <p:nvPicPr>
          <p:cNvPr id="7" name="Picture 6">
            <a:extLst>
              <a:ext uri="{FF2B5EF4-FFF2-40B4-BE49-F238E27FC236}">
                <a16:creationId xmlns:a16="http://schemas.microsoft.com/office/drawing/2014/main" id="{B382B264-3CE4-AC99-6471-C1578DBC453C}"/>
              </a:ext>
            </a:extLst>
          </p:cNvPr>
          <p:cNvPicPr>
            <a:picLocks noChangeAspect="1"/>
          </p:cNvPicPr>
          <p:nvPr/>
        </p:nvPicPr>
        <p:blipFill>
          <a:blip r:embed="rId3"/>
          <a:stretch>
            <a:fillRect/>
          </a:stretch>
        </p:blipFill>
        <p:spPr>
          <a:xfrm>
            <a:off x="1243013" y="1556201"/>
            <a:ext cx="2796627" cy="3745598"/>
          </a:xfrm>
          <a:prstGeom prst="rect">
            <a:avLst/>
          </a:prstGeom>
        </p:spPr>
      </p:pic>
    </p:spTree>
    <p:extLst>
      <p:ext uri="{BB962C8B-B14F-4D97-AF65-F5344CB8AC3E}">
        <p14:creationId xmlns:p14="http://schemas.microsoft.com/office/powerpoint/2010/main" val="3260203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Empathy: 	</a:t>
            </a:r>
            <a:br>
              <a:rPr lang="en-US" sz="3600" dirty="0"/>
            </a:br>
            <a:r>
              <a:rPr lang="en-US" sz="2800" dirty="0"/>
              <a:t>Connect with Empathy</a:t>
            </a:r>
          </a:p>
        </p:txBody>
      </p:sp>
      <p:sp>
        <p:nvSpPr>
          <p:cNvPr id="4" name="Slide Number Placeholder 3"/>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DD7D3D9F-483B-4D2E-9546-1BB0A0DE023F}" type="slidenum">
              <a:rPr kumimoji="0" lang="en-US" sz="800" b="0" i="0" u="none" strike="noStrike" kern="1200" cap="none" spc="0" normalizeH="0" baseline="0" noProof="0" smtClean="0">
                <a:ln>
                  <a:noFill/>
                </a:ln>
                <a:solidFill>
                  <a:srgbClr val="464847"/>
                </a:solidFill>
                <a:effectLst/>
                <a:uLnTx/>
                <a:uFillTx/>
                <a:latin typeface="Verdana" pitchFamily="64" charset="0"/>
                <a:ea typeface="ＭＳ Ｐゴシック" pitchFamily="64" charset="-128"/>
              </a:rPr>
              <a:pPr marL="0" marR="0" lvl="0" indent="0" algn="l" defTabSz="914400" rtl="0" eaLnBrk="0" fontAlgn="base" latinLnBrk="0" hangingPunct="0">
                <a:lnSpc>
                  <a:spcPct val="100000"/>
                </a:lnSpc>
                <a:spcBef>
                  <a:spcPct val="0"/>
                </a:spcBef>
                <a:spcAft>
                  <a:spcPct val="0"/>
                </a:spcAft>
                <a:buClrTx/>
                <a:buSzTx/>
                <a:buFontTx/>
                <a:buNone/>
                <a:tabLst/>
                <a:defRPr/>
              </a:pPr>
              <a:t>3</a:t>
            </a:fld>
            <a:endParaRPr kumimoji="0" lang="en-US" sz="800" b="0" i="0" u="none" strike="noStrike" kern="1200" cap="none" spc="0" normalizeH="0" baseline="0" noProof="0">
              <a:ln>
                <a:noFill/>
              </a:ln>
              <a:solidFill>
                <a:srgbClr val="464847"/>
              </a:solidFill>
              <a:effectLst/>
              <a:uLnTx/>
              <a:uFillTx/>
              <a:latin typeface="Verdana" pitchFamily="64" charset="0"/>
              <a:ea typeface="ＭＳ Ｐゴシック" pitchFamily="64" charset="-128"/>
            </a:endParaRPr>
          </a:p>
        </p:txBody>
      </p:sp>
      <p:sp>
        <p:nvSpPr>
          <p:cNvPr id="5" name="Footer Placeholder 4"/>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64" charset="0"/>
                <a:ea typeface="ＭＳ Ｐゴシック" pitchFamily="64" charset="-128"/>
              </a:rPr>
              <a:t>THE </a:t>
            </a:r>
            <a:r>
              <a:rPr lang="en-US" noProof="0" dirty="0">
                <a:solidFill>
                  <a:srgbClr val="000000"/>
                </a:solidFill>
              </a:rPr>
              <a:t>INVISIBLE BOY</a:t>
            </a:r>
            <a:r>
              <a:rPr kumimoji="0" lang="en-US" sz="800" b="0" i="0" u="none" strike="noStrike" kern="1200" cap="none" spc="0" normalizeH="0" baseline="0" noProof="0" dirty="0">
                <a:ln>
                  <a:noFill/>
                </a:ln>
                <a:solidFill>
                  <a:srgbClr val="000000"/>
                </a:solidFill>
                <a:effectLst/>
                <a:uLnTx/>
                <a:uFillTx/>
                <a:latin typeface="Verdana" pitchFamily="64" charset="0"/>
                <a:ea typeface="ＭＳ Ｐゴシック" pitchFamily="64" charset="-128"/>
              </a:rPr>
              <a:t>|  ©2023 YMCA/Project Cornerstone </a:t>
            </a:r>
            <a:endParaRPr kumimoji="0" lang="en-US" sz="800" b="0" i="0" u="none" strike="noStrike" kern="1200" cap="none" spc="0" normalizeH="0" baseline="0" noProof="0" dirty="0">
              <a:ln>
                <a:noFill/>
              </a:ln>
              <a:solidFill>
                <a:srgbClr val="464847"/>
              </a:solidFill>
              <a:effectLst/>
              <a:uLnTx/>
              <a:uFillTx/>
              <a:latin typeface="Verdana" pitchFamily="64" charset="0"/>
              <a:ea typeface="ＭＳ Ｐゴシック" pitchFamily="64" charset="-128"/>
            </a:endParaRPr>
          </a:p>
        </p:txBody>
      </p:sp>
      <p:pic>
        <p:nvPicPr>
          <p:cNvPr id="6" name="Picture 5">
            <a:extLst>
              <a:ext uri="{FF2B5EF4-FFF2-40B4-BE49-F238E27FC236}">
                <a16:creationId xmlns:a16="http://schemas.microsoft.com/office/drawing/2014/main" id="{2B0E14AB-495F-A363-3E26-CC024F3F3369}"/>
              </a:ext>
            </a:extLst>
          </p:cNvPr>
          <p:cNvPicPr>
            <a:picLocks noChangeAspect="1"/>
          </p:cNvPicPr>
          <p:nvPr/>
        </p:nvPicPr>
        <p:blipFill>
          <a:blip r:embed="rId3"/>
          <a:stretch>
            <a:fillRect/>
          </a:stretch>
        </p:blipFill>
        <p:spPr>
          <a:xfrm>
            <a:off x="1890272" y="1676688"/>
            <a:ext cx="4727006" cy="2088068"/>
          </a:xfrm>
          <a:prstGeom prst="rect">
            <a:avLst/>
          </a:prstGeom>
        </p:spPr>
      </p:pic>
      <p:sp>
        <p:nvSpPr>
          <p:cNvPr id="8" name="TextBox 7">
            <a:extLst>
              <a:ext uri="{FF2B5EF4-FFF2-40B4-BE49-F238E27FC236}">
                <a16:creationId xmlns:a16="http://schemas.microsoft.com/office/drawing/2014/main" id="{6988715F-B46A-C76A-8210-76C8447DD785}"/>
              </a:ext>
            </a:extLst>
          </p:cNvPr>
          <p:cNvSpPr txBox="1"/>
          <p:nvPr/>
        </p:nvSpPr>
        <p:spPr>
          <a:xfrm>
            <a:off x="1218475" y="4014151"/>
            <a:ext cx="6070600" cy="2031325"/>
          </a:xfrm>
          <a:prstGeom prst="rect">
            <a:avLst/>
          </a:prstGeom>
          <a:noFill/>
          <a:ln w="38100">
            <a:solidFill>
              <a:srgbClr val="5C2E91"/>
            </a:solidFill>
          </a:ln>
        </p:spPr>
        <p:txBody>
          <a:bodyPr wrap="square" rtlCol="0">
            <a:spAutoFit/>
          </a:bodyPr>
          <a:lstStyle/>
          <a:p>
            <a:r>
              <a:rPr lang="en-US" sz="1800" dirty="0">
                <a:solidFill>
                  <a:srgbClr val="C6168D"/>
                </a:solidFill>
              </a:rPr>
              <a:t>Definition of Empathy:</a:t>
            </a:r>
          </a:p>
          <a:p>
            <a:endParaRPr lang="en-US" sz="1800" dirty="0">
              <a:solidFill>
                <a:srgbClr val="C6168D"/>
              </a:solidFill>
            </a:endParaRPr>
          </a:p>
          <a:p>
            <a:pPr marL="0" marR="0">
              <a:spcBef>
                <a:spcPts val="0"/>
              </a:spcBef>
              <a:spcAft>
                <a:spcPts val="0"/>
              </a:spcAft>
            </a:pPr>
            <a:r>
              <a:rPr lang="en-US" sz="1800" dirty="0">
                <a:effectLst/>
                <a:latin typeface="Verdana" panose="020B0604030504040204" pitchFamily="34" charset="0"/>
                <a:ea typeface="Calibri" panose="020F0502020204030204" pitchFamily="34" charset="0"/>
              </a:rPr>
              <a:t>“Empathy is an emotional skill set that allows us to understand what someone is experiencing and to reflect back that understanding.” </a:t>
            </a:r>
            <a:r>
              <a:rPr lang="en-US" sz="1400" dirty="0" err="1">
                <a:effectLst/>
                <a:latin typeface="Verdana" panose="020B0604030504040204" pitchFamily="34" charset="0"/>
                <a:ea typeface="Calibri" panose="020F0502020204030204" pitchFamily="34" charset="0"/>
              </a:rPr>
              <a:t>Brené</a:t>
            </a:r>
            <a:r>
              <a:rPr lang="en-US" sz="1400" dirty="0">
                <a:effectLst/>
                <a:latin typeface="Verdana" panose="020B0604030504040204" pitchFamily="34" charset="0"/>
                <a:ea typeface="Calibri" panose="020F0502020204030204" pitchFamily="34" charset="0"/>
              </a:rPr>
              <a:t> Brown</a:t>
            </a:r>
            <a:endParaRPr lang="en-US" sz="1400" dirty="0">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1800" b="1" dirty="0">
                <a:solidFill>
                  <a:srgbClr val="00B050"/>
                </a:solidFill>
                <a:effectLst/>
                <a:latin typeface="Verdana" panose="020B0604030504040204" pitchFamily="34" charset="0"/>
                <a:ea typeface="Calibri" panose="020F0502020204030204" pitchFamily="34" charset="0"/>
                <a:cs typeface="Arial" panose="020B0604020202020204" pitchFamily="34" charset="0"/>
              </a:rPr>
              <a:t> </a:t>
            </a:r>
            <a:endParaRPr lang="en-US" sz="1800" dirty="0">
              <a:effectLst/>
              <a:latin typeface="Times New Roman" panose="02020603050405020304" pitchFamily="18" charset="0"/>
              <a:ea typeface="Calibri" panose="020F0502020204030204" pitchFamily="34" charset="0"/>
            </a:endParaRPr>
          </a:p>
          <a:p>
            <a:endParaRPr lang="en-US" sz="1800" dirty="0"/>
          </a:p>
        </p:txBody>
      </p:sp>
    </p:spTree>
    <p:extLst>
      <p:ext uri="{BB962C8B-B14F-4D97-AF65-F5344CB8AC3E}">
        <p14:creationId xmlns:p14="http://schemas.microsoft.com/office/powerpoint/2010/main" val="23528279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7974" y="491391"/>
            <a:ext cx="8339137" cy="5469793"/>
          </a:xfrm>
          <a:solidFill>
            <a:srgbClr val="DD5828"/>
          </a:solidFill>
        </p:spPr>
        <p:txBody>
          <a:bodyPr/>
          <a:lstStyle/>
          <a:p>
            <a:pPr algn="ctr"/>
            <a:endParaRPr lang="en-US" sz="1000" b="1"/>
          </a:p>
          <a:p>
            <a:pPr algn="ctr"/>
            <a:endParaRPr lang="en-US" sz="1000" b="1"/>
          </a:p>
          <a:p>
            <a:pPr algn="ctr"/>
            <a:endParaRPr lang="en-US" sz="1000" b="1"/>
          </a:p>
          <a:p>
            <a:pPr algn="ctr"/>
            <a:endParaRPr lang="en-US" sz="1000" b="1"/>
          </a:p>
          <a:p>
            <a:pPr algn="ctr"/>
            <a:endParaRPr lang="en-US" sz="1000" b="1"/>
          </a:p>
          <a:p>
            <a:pPr algn="ctr"/>
            <a:r>
              <a:rPr lang="en-US" sz="6000" b="1">
                <a:solidFill>
                  <a:schemeClr val="bg1"/>
                </a:solidFill>
              </a:rPr>
              <a:t>Information for ABC Readers</a:t>
            </a:r>
          </a:p>
        </p:txBody>
      </p:sp>
      <p:sp>
        <p:nvSpPr>
          <p:cNvPr id="4" name="Slide Number Placeholder 3"/>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DD7D3D9F-483B-4D2E-9546-1BB0A0DE023F}" type="slidenum">
              <a:rPr kumimoji="0" lang="en-US" sz="800" b="0" i="0" u="none" strike="noStrike" kern="1200" cap="none" spc="0" normalizeH="0" baseline="0" noProof="0" smtClean="0">
                <a:ln>
                  <a:noFill/>
                </a:ln>
                <a:solidFill>
                  <a:srgbClr val="464847"/>
                </a:solidFill>
                <a:effectLst/>
                <a:uLnTx/>
                <a:uFillTx/>
                <a:latin typeface="Verdana" pitchFamily="64" charset="0"/>
                <a:ea typeface="ＭＳ Ｐゴシック" pitchFamily="64" charset="-128"/>
              </a:rPr>
              <a:pPr marL="0" marR="0" lvl="0" indent="0" algn="l" defTabSz="914400" rtl="0" eaLnBrk="0" fontAlgn="base" latinLnBrk="0" hangingPunct="0">
                <a:lnSpc>
                  <a:spcPct val="100000"/>
                </a:lnSpc>
                <a:spcBef>
                  <a:spcPct val="0"/>
                </a:spcBef>
                <a:spcAft>
                  <a:spcPct val="0"/>
                </a:spcAft>
                <a:buClrTx/>
                <a:buSzTx/>
                <a:buFontTx/>
                <a:buNone/>
                <a:tabLst/>
                <a:defRPr/>
              </a:pPr>
              <a:t>4</a:t>
            </a:fld>
            <a:endParaRPr kumimoji="0" lang="en-US" sz="800" b="0" i="0" u="none" strike="noStrike" kern="1200" cap="none" spc="0" normalizeH="0" baseline="0" noProof="0">
              <a:ln>
                <a:noFill/>
              </a:ln>
              <a:solidFill>
                <a:srgbClr val="464847"/>
              </a:solidFill>
              <a:effectLst/>
              <a:uLnTx/>
              <a:uFillTx/>
              <a:latin typeface="Verdana" pitchFamily="64" charset="0"/>
              <a:ea typeface="ＭＳ Ｐゴシック" pitchFamily="64" charset="-128"/>
            </a:endParaRPr>
          </a:p>
        </p:txBody>
      </p:sp>
      <p:sp>
        <p:nvSpPr>
          <p:cNvPr id="5" name="Footer Placeholder 4"/>
          <p:cNvSpPr>
            <a:spLocks noGrp="1"/>
          </p:cNvSpPr>
          <p:nvPr>
            <p:ph type="ftr" sz="quarter" idx="11"/>
          </p:nvPr>
        </p:nvSpPr>
        <p:spPr>
          <a:xfrm>
            <a:off x="568325" y="6356350"/>
            <a:ext cx="5014790" cy="287338"/>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64" charset="0"/>
                <a:ea typeface="ＭＳ Ｐゴシック" pitchFamily="64" charset="-128"/>
              </a:rPr>
              <a:t>THE </a:t>
            </a:r>
            <a:r>
              <a:rPr lang="en-US" dirty="0">
                <a:solidFill>
                  <a:srgbClr val="000000"/>
                </a:solidFill>
              </a:rPr>
              <a:t>INVISIBLE BOY</a:t>
            </a:r>
            <a:r>
              <a:rPr kumimoji="0" lang="en-US" sz="800" b="0" i="0" u="none" strike="noStrike" kern="1200" cap="none" spc="0" normalizeH="0" baseline="0" noProof="0" dirty="0">
                <a:ln>
                  <a:noFill/>
                </a:ln>
                <a:solidFill>
                  <a:srgbClr val="000000"/>
                </a:solidFill>
                <a:effectLst/>
                <a:uLnTx/>
                <a:uFillTx/>
                <a:latin typeface="Verdana" pitchFamily="64" charset="0"/>
                <a:ea typeface="ＭＳ Ｐゴシック" pitchFamily="64" charset="-128"/>
              </a:rPr>
              <a:t>|  ©2023 YMCA/Project Cornerstone </a:t>
            </a:r>
            <a:endParaRPr kumimoji="0" lang="en-US" sz="800" b="0" i="0" u="none" strike="noStrike" kern="1200" cap="none" spc="0" normalizeH="0" baseline="0" noProof="0" dirty="0">
              <a:ln>
                <a:noFill/>
              </a:ln>
              <a:solidFill>
                <a:srgbClr val="464847"/>
              </a:solidFill>
              <a:effectLst/>
              <a:uLnTx/>
              <a:uFillTx/>
              <a:latin typeface="Verdana" pitchFamily="64" charset="0"/>
              <a:ea typeface="ＭＳ Ｐゴシック" pitchFamily="64" charset="-128"/>
            </a:endParaRPr>
          </a:p>
        </p:txBody>
      </p:sp>
    </p:spTree>
    <p:extLst>
      <p:ext uri="{BB962C8B-B14F-4D97-AF65-F5344CB8AC3E}">
        <p14:creationId xmlns:p14="http://schemas.microsoft.com/office/powerpoint/2010/main" val="25747416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613" y="328612"/>
            <a:ext cx="8374062" cy="1290637"/>
          </a:xfrm>
        </p:spPr>
        <p:txBody>
          <a:bodyPr/>
          <a:lstStyle/>
          <a:p>
            <a:r>
              <a:rPr lang="en-US" sz="3600" dirty="0"/>
              <a:t>ABC Readers: </a:t>
            </a:r>
            <a:br>
              <a:rPr lang="en-US" sz="3600" dirty="0"/>
            </a:br>
            <a:r>
              <a:rPr lang="en-US" sz="3200" dirty="0"/>
              <a:t>Key Points</a:t>
            </a:r>
          </a:p>
        </p:txBody>
      </p:sp>
      <p:sp>
        <p:nvSpPr>
          <p:cNvPr id="4" name="Slide Number Placeholder 3"/>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DD7D3D9F-483B-4D2E-9546-1BB0A0DE023F}" type="slidenum">
              <a:rPr kumimoji="0" lang="en-US" sz="800" b="0" i="0" u="none" strike="noStrike" kern="1200" cap="none" spc="0" normalizeH="0" baseline="0" noProof="0" smtClean="0">
                <a:ln>
                  <a:noFill/>
                </a:ln>
                <a:solidFill>
                  <a:srgbClr val="464847"/>
                </a:solidFill>
                <a:effectLst/>
                <a:uLnTx/>
                <a:uFillTx/>
                <a:latin typeface="Verdana" pitchFamily="64" charset="0"/>
                <a:ea typeface="ＭＳ Ｐゴシック" pitchFamily="64" charset="-128"/>
              </a:rPr>
              <a:pPr marL="0" marR="0" lvl="0" indent="0" algn="l" defTabSz="914400" rtl="0" eaLnBrk="0" fontAlgn="base" latinLnBrk="0" hangingPunct="0">
                <a:lnSpc>
                  <a:spcPct val="100000"/>
                </a:lnSpc>
                <a:spcBef>
                  <a:spcPct val="0"/>
                </a:spcBef>
                <a:spcAft>
                  <a:spcPct val="0"/>
                </a:spcAft>
                <a:buClrTx/>
                <a:buSzTx/>
                <a:buFontTx/>
                <a:buNone/>
                <a:tabLst/>
                <a:defRPr/>
              </a:pPr>
              <a:t>5</a:t>
            </a:fld>
            <a:endParaRPr kumimoji="0" lang="en-US" sz="800" b="0" i="0" u="none" strike="noStrike" kern="1200" cap="none" spc="0" normalizeH="0" baseline="0" noProof="0">
              <a:ln>
                <a:noFill/>
              </a:ln>
              <a:solidFill>
                <a:srgbClr val="464847"/>
              </a:solidFill>
              <a:effectLst/>
              <a:uLnTx/>
              <a:uFillTx/>
              <a:latin typeface="Verdana" pitchFamily="64" charset="0"/>
              <a:ea typeface="ＭＳ Ｐゴシック" pitchFamily="64" charset="-128"/>
            </a:endParaRPr>
          </a:p>
        </p:txBody>
      </p:sp>
      <p:sp>
        <p:nvSpPr>
          <p:cNvPr id="5" name="Footer Placeholder 4"/>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64" charset="0"/>
                <a:ea typeface="ＭＳ Ｐゴシック" pitchFamily="64" charset="-128"/>
              </a:rPr>
              <a:t>THE </a:t>
            </a:r>
            <a:r>
              <a:rPr lang="en-US" dirty="0">
                <a:solidFill>
                  <a:srgbClr val="000000"/>
                </a:solidFill>
              </a:rPr>
              <a:t>INVISIBLE BOY</a:t>
            </a:r>
            <a:r>
              <a:rPr kumimoji="0" lang="en-US" sz="800" b="0" i="0" u="none" strike="noStrike" kern="1200" cap="none" spc="0" normalizeH="0" baseline="0" noProof="0" dirty="0">
                <a:ln>
                  <a:noFill/>
                </a:ln>
                <a:solidFill>
                  <a:srgbClr val="000000"/>
                </a:solidFill>
                <a:effectLst/>
                <a:uLnTx/>
                <a:uFillTx/>
                <a:latin typeface="Verdana" pitchFamily="64" charset="0"/>
                <a:ea typeface="ＭＳ Ｐゴシック" pitchFamily="64" charset="-128"/>
              </a:rPr>
              <a:t>| ©2023 YMCA/Project Cornerstone </a:t>
            </a:r>
            <a:endParaRPr kumimoji="0" lang="en-US" sz="800" b="0" i="0" u="none" strike="noStrike" kern="1200" cap="none" spc="0" normalizeH="0" baseline="0" noProof="0" dirty="0">
              <a:ln>
                <a:noFill/>
              </a:ln>
              <a:solidFill>
                <a:srgbClr val="464847"/>
              </a:solidFill>
              <a:effectLst/>
              <a:uLnTx/>
              <a:uFillTx/>
              <a:latin typeface="Verdana" pitchFamily="64" charset="0"/>
              <a:ea typeface="ＭＳ Ｐゴシック" pitchFamily="64" charset="-128"/>
            </a:endParaRPr>
          </a:p>
        </p:txBody>
      </p:sp>
      <p:sp>
        <p:nvSpPr>
          <p:cNvPr id="3" name="Rectangle 2"/>
          <p:cNvSpPr/>
          <p:nvPr/>
        </p:nvSpPr>
        <p:spPr>
          <a:xfrm>
            <a:off x="689545" y="1467803"/>
            <a:ext cx="7824865" cy="58477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Verdana" pitchFamily="80" charset="0"/>
              <a:ea typeface="ＭＳ Ｐゴシック" pitchFamily="80"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dirty="0">
              <a:ln>
                <a:noFill/>
              </a:ln>
              <a:solidFill>
                <a:srgbClr val="000000"/>
              </a:solidFill>
              <a:effectLst/>
              <a:uLnTx/>
              <a:uFillTx/>
              <a:latin typeface="Verdana" pitchFamily="80" charset="0"/>
              <a:ea typeface="ＭＳ Ｐゴシック" pitchFamily="80" charset="-128"/>
            </a:endParaRPr>
          </a:p>
        </p:txBody>
      </p:sp>
      <p:graphicFrame>
        <p:nvGraphicFramePr>
          <p:cNvPr id="7" name="Object 6">
            <a:extLst>
              <a:ext uri="{FF2B5EF4-FFF2-40B4-BE49-F238E27FC236}">
                <a16:creationId xmlns:a16="http://schemas.microsoft.com/office/drawing/2014/main" id="{38547E42-BB03-957D-FE72-BA97BECD4C7B}"/>
              </a:ext>
            </a:extLst>
          </p:cNvPr>
          <p:cNvGraphicFramePr>
            <a:graphicFrameLocks noChangeAspect="1"/>
          </p:cNvGraphicFramePr>
          <p:nvPr>
            <p:extLst>
              <p:ext uri="{D42A27DB-BD31-4B8C-83A1-F6EECF244321}">
                <p14:modId xmlns:p14="http://schemas.microsoft.com/office/powerpoint/2010/main" val="2941817979"/>
              </p:ext>
            </p:extLst>
          </p:nvPr>
        </p:nvGraphicFramePr>
        <p:xfrm>
          <a:off x="3671669" y="1195754"/>
          <a:ext cx="4202332" cy="4894719"/>
        </p:xfrm>
        <a:graphic>
          <a:graphicData uri="http://schemas.openxmlformats.org/presentationml/2006/ole">
            <mc:AlternateContent xmlns:mc="http://schemas.openxmlformats.org/markup-compatibility/2006">
              <mc:Choice xmlns:v="urn:schemas-microsoft-com:vml" Requires="v">
                <p:oleObj name="Acrobat Document" r:id="rId3" imgW="5828911" imgH="7543536" progId="AcroExch.Document.DC">
                  <p:embed/>
                </p:oleObj>
              </mc:Choice>
              <mc:Fallback>
                <p:oleObj name="Acrobat Document" r:id="rId3" imgW="5828911" imgH="7543536" progId="AcroExch.Document.DC">
                  <p:embed/>
                  <p:pic>
                    <p:nvPicPr>
                      <p:cNvPr id="7" name="Object 6">
                        <a:extLst>
                          <a:ext uri="{FF2B5EF4-FFF2-40B4-BE49-F238E27FC236}">
                            <a16:creationId xmlns:a16="http://schemas.microsoft.com/office/drawing/2014/main" id="{38547E42-BB03-957D-FE72-BA97BECD4C7B}"/>
                          </a:ext>
                        </a:extLst>
                      </p:cNvPr>
                      <p:cNvPicPr/>
                      <p:nvPr/>
                    </p:nvPicPr>
                    <p:blipFill>
                      <a:blip r:embed="rId4"/>
                      <a:stretch>
                        <a:fillRect/>
                      </a:stretch>
                    </p:blipFill>
                    <p:spPr>
                      <a:xfrm>
                        <a:off x="3671669" y="1195754"/>
                        <a:ext cx="4202332" cy="4894719"/>
                      </a:xfrm>
                      <a:prstGeom prst="rect">
                        <a:avLst/>
                      </a:prstGeom>
                    </p:spPr>
                  </p:pic>
                </p:oleObj>
              </mc:Fallback>
            </mc:AlternateContent>
          </a:graphicData>
        </a:graphic>
      </p:graphicFrame>
    </p:spTree>
    <p:extLst>
      <p:ext uri="{BB962C8B-B14F-4D97-AF65-F5344CB8AC3E}">
        <p14:creationId xmlns:p14="http://schemas.microsoft.com/office/powerpoint/2010/main" val="12798591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7974" y="491391"/>
            <a:ext cx="8339137" cy="5469793"/>
          </a:xfrm>
          <a:solidFill>
            <a:srgbClr val="DD5828"/>
          </a:solidFill>
        </p:spPr>
        <p:txBody>
          <a:bodyPr/>
          <a:lstStyle/>
          <a:p>
            <a:pPr algn="ctr"/>
            <a:endParaRPr lang="en-US" sz="1000" b="1"/>
          </a:p>
          <a:p>
            <a:pPr algn="ctr"/>
            <a:endParaRPr lang="en-US" sz="1000" b="1"/>
          </a:p>
          <a:p>
            <a:pPr algn="ctr"/>
            <a:endParaRPr lang="en-US" sz="1000" b="1"/>
          </a:p>
          <a:p>
            <a:pPr algn="ctr"/>
            <a:endParaRPr lang="en-US" sz="1000" b="1"/>
          </a:p>
          <a:p>
            <a:pPr algn="ctr"/>
            <a:endParaRPr lang="en-US" sz="1000" b="1"/>
          </a:p>
          <a:p>
            <a:pPr algn="ctr"/>
            <a:r>
              <a:rPr lang="en-US" sz="6000" b="1">
                <a:solidFill>
                  <a:schemeClr val="bg1"/>
                </a:solidFill>
              </a:rPr>
              <a:t>Conversation </a:t>
            </a:r>
          </a:p>
          <a:p>
            <a:pPr algn="ctr"/>
            <a:r>
              <a:rPr lang="en-US" sz="6000" b="1">
                <a:solidFill>
                  <a:schemeClr val="bg1"/>
                </a:solidFill>
              </a:rPr>
              <a:t>Starter</a:t>
            </a:r>
          </a:p>
        </p:txBody>
      </p:sp>
      <p:sp>
        <p:nvSpPr>
          <p:cNvPr id="4" name="Slide Number Placeholder 3"/>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DD7D3D9F-483B-4D2E-9546-1BB0A0DE023F}" type="slidenum">
              <a:rPr kumimoji="0" lang="en-US" sz="800" b="0" i="0" u="none" strike="noStrike" kern="1200" cap="none" spc="0" normalizeH="0" baseline="0" noProof="0" smtClean="0">
                <a:ln>
                  <a:noFill/>
                </a:ln>
                <a:solidFill>
                  <a:srgbClr val="464847"/>
                </a:solidFill>
                <a:effectLst/>
                <a:uLnTx/>
                <a:uFillTx/>
                <a:latin typeface="Verdana" pitchFamily="64" charset="0"/>
                <a:ea typeface="ＭＳ Ｐゴシック" pitchFamily="64" charset="-128"/>
              </a:rPr>
              <a:pPr marL="0" marR="0" lvl="0" indent="0" algn="l" defTabSz="914400" rtl="0" eaLnBrk="0" fontAlgn="base" latinLnBrk="0" hangingPunct="0">
                <a:lnSpc>
                  <a:spcPct val="100000"/>
                </a:lnSpc>
                <a:spcBef>
                  <a:spcPct val="0"/>
                </a:spcBef>
                <a:spcAft>
                  <a:spcPct val="0"/>
                </a:spcAft>
                <a:buClrTx/>
                <a:buSzTx/>
                <a:buFontTx/>
                <a:buNone/>
                <a:tabLst/>
                <a:defRPr/>
              </a:pPr>
              <a:t>6</a:t>
            </a:fld>
            <a:endParaRPr kumimoji="0" lang="en-US" sz="800" b="0" i="0" u="none" strike="noStrike" kern="1200" cap="none" spc="0" normalizeH="0" baseline="0" noProof="0">
              <a:ln>
                <a:noFill/>
              </a:ln>
              <a:solidFill>
                <a:srgbClr val="464847"/>
              </a:solidFill>
              <a:effectLst/>
              <a:uLnTx/>
              <a:uFillTx/>
              <a:latin typeface="Verdana" pitchFamily="64" charset="0"/>
              <a:ea typeface="ＭＳ Ｐゴシック" pitchFamily="64" charset="-128"/>
            </a:endParaRPr>
          </a:p>
        </p:txBody>
      </p:sp>
      <p:sp>
        <p:nvSpPr>
          <p:cNvPr id="5" name="Footer Placeholder 4"/>
          <p:cNvSpPr>
            <a:spLocks noGrp="1"/>
          </p:cNvSpPr>
          <p:nvPr>
            <p:ph type="ftr" sz="quarter" idx="11"/>
          </p:nvPr>
        </p:nvSpPr>
        <p:spPr>
          <a:xfrm>
            <a:off x="568325" y="6356350"/>
            <a:ext cx="5014790" cy="287338"/>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64" charset="0"/>
                <a:ea typeface="ＭＳ Ｐゴシック" pitchFamily="64" charset="-128"/>
              </a:rPr>
              <a:t>THE </a:t>
            </a:r>
            <a:r>
              <a:rPr lang="en-US" dirty="0">
                <a:solidFill>
                  <a:srgbClr val="000000"/>
                </a:solidFill>
              </a:rPr>
              <a:t>INVISIBLE BOY</a:t>
            </a:r>
            <a:r>
              <a:rPr kumimoji="0" lang="en-US" sz="800" b="0" i="0" u="none" strike="noStrike" kern="1200" cap="none" spc="0" normalizeH="0" baseline="0" noProof="0" dirty="0">
                <a:ln>
                  <a:noFill/>
                </a:ln>
                <a:solidFill>
                  <a:srgbClr val="000000"/>
                </a:solidFill>
                <a:effectLst/>
                <a:uLnTx/>
                <a:uFillTx/>
                <a:latin typeface="Verdana" pitchFamily="64" charset="0"/>
                <a:ea typeface="ＭＳ Ｐゴシック" pitchFamily="64" charset="-128"/>
              </a:rPr>
              <a:t>|  ©2023 YMCA/Project Cornerstone </a:t>
            </a:r>
            <a:endParaRPr kumimoji="0" lang="en-US" sz="800" b="0" i="0" u="none" strike="noStrike" kern="1200" cap="none" spc="0" normalizeH="0" baseline="0" noProof="0" dirty="0">
              <a:ln>
                <a:noFill/>
              </a:ln>
              <a:solidFill>
                <a:srgbClr val="464847"/>
              </a:solidFill>
              <a:effectLst/>
              <a:uLnTx/>
              <a:uFillTx/>
              <a:latin typeface="Verdana" pitchFamily="64" charset="0"/>
              <a:ea typeface="ＭＳ Ｐゴシック" pitchFamily="64" charset="-128"/>
            </a:endParaRPr>
          </a:p>
        </p:txBody>
      </p:sp>
    </p:spTree>
    <p:extLst>
      <p:ext uri="{BB962C8B-B14F-4D97-AF65-F5344CB8AC3E}">
        <p14:creationId xmlns:p14="http://schemas.microsoft.com/office/powerpoint/2010/main" val="20145413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Conversation Starter:  All Grades</a:t>
            </a:r>
            <a:endParaRPr lang="en-US" sz="2400" dirty="0"/>
          </a:p>
        </p:txBody>
      </p:sp>
      <p:sp>
        <p:nvSpPr>
          <p:cNvPr id="3" name="Content Placeholder 2"/>
          <p:cNvSpPr>
            <a:spLocks noGrp="1"/>
          </p:cNvSpPr>
          <p:nvPr>
            <p:ph idx="1"/>
          </p:nvPr>
        </p:nvSpPr>
        <p:spPr>
          <a:xfrm>
            <a:off x="402430" y="3427045"/>
            <a:ext cx="8339137" cy="2702659"/>
          </a:xfrm>
        </p:spPr>
        <p:txBody>
          <a:bodyPr/>
          <a:lstStyle/>
          <a:p>
            <a:pPr>
              <a:buFont typeface="Arial" pitchFamily="34" charset="0"/>
              <a:buChar char="•"/>
            </a:pPr>
            <a:r>
              <a:rPr lang="en-US" sz="2400" dirty="0"/>
              <a:t>Identify yourself as someone youth can count on. </a:t>
            </a:r>
          </a:p>
          <a:p>
            <a:pPr>
              <a:buFont typeface="Arial" pitchFamily="34" charset="0"/>
              <a:buChar char="•"/>
            </a:pPr>
            <a:r>
              <a:rPr lang="en-US" sz="2400" u="sng" dirty="0"/>
              <a:t>Learn Names</a:t>
            </a:r>
            <a:r>
              <a:rPr lang="en-US" sz="2400" dirty="0"/>
              <a:t>. Youth feel valued, respected, and known when you use their name.</a:t>
            </a:r>
          </a:p>
          <a:p>
            <a:pPr>
              <a:buFont typeface="Arial" pitchFamily="34" charset="0"/>
              <a:buChar char="•"/>
            </a:pPr>
            <a:r>
              <a:rPr lang="en-US" sz="2400" dirty="0"/>
              <a:t>Spend a little time stating your expectations for your time with the students as an ABC Reader.</a:t>
            </a:r>
          </a:p>
          <a:p>
            <a:pPr>
              <a:buFont typeface="Arial" pitchFamily="34" charset="0"/>
              <a:buChar char="•"/>
            </a:pPr>
            <a:r>
              <a:rPr lang="en-US" sz="2400" dirty="0"/>
              <a:t>Have fun with the students!</a:t>
            </a:r>
          </a:p>
          <a:p>
            <a:pPr>
              <a:buFont typeface="Arial" pitchFamily="34" charset="0"/>
              <a:buChar char="•"/>
            </a:pPr>
            <a:endParaRPr lang="en-US" sz="1100" i="1" dirty="0"/>
          </a:p>
          <a:p>
            <a:r>
              <a:rPr lang="en-US" sz="2400" dirty="0"/>
              <a:t>	</a:t>
            </a:r>
            <a:endParaRPr lang="en-US" sz="2400" b="1" i="1" dirty="0"/>
          </a:p>
          <a:p>
            <a:endParaRPr lang="en-US" dirty="0"/>
          </a:p>
        </p:txBody>
      </p:sp>
      <p:sp>
        <p:nvSpPr>
          <p:cNvPr id="4" name="Slide Number Placeholder 3"/>
          <p:cNvSpPr>
            <a:spLocks noGrp="1"/>
          </p:cNvSpPr>
          <p:nvPr>
            <p:ph type="sldNum" sz="quarter" idx="10"/>
          </p:nvPr>
        </p:nvSpPr>
        <p:spPr/>
        <p:txBody>
          <a:bodyPr/>
          <a:lstStyle/>
          <a:p>
            <a:pPr>
              <a:defRPr/>
            </a:pPr>
            <a:fld id="{DD7D3D9F-483B-4D2E-9546-1BB0A0DE023F}" type="slidenum">
              <a:rPr lang="en-US" smtClean="0"/>
              <a:pPr>
                <a:defRPr/>
              </a:pPr>
              <a:t>7</a:t>
            </a:fld>
            <a:endParaRPr lang="en-US" dirty="0"/>
          </a:p>
        </p:txBody>
      </p:sp>
      <p:sp>
        <p:nvSpPr>
          <p:cNvPr id="5" name="Footer Placeholder 4"/>
          <p:cNvSpPr>
            <a:spLocks noGrp="1"/>
          </p:cNvSpPr>
          <p:nvPr>
            <p:ph type="ftr" sz="quarter" idx="11"/>
          </p:nvPr>
        </p:nvSpPr>
        <p:spPr/>
        <p:txBody>
          <a:bodyPr/>
          <a:lstStyle/>
          <a:p>
            <a:pPr>
              <a:defRPr/>
            </a:pPr>
            <a:r>
              <a:rPr lang="en-US" dirty="0"/>
              <a:t>INVISIBLE BOY 2023 PROJECT CORNERSTONE</a:t>
            </a:r>
            <a:endParaRPr lang="en-US" dirty="0">
              <a:solidFill>
                <a:schemeClr val="bg2"/>
              </a:solidFill>
            </a:endParaRPr>
          </a:p>
        </p:txBody>
      </p:sp>
      <p:sp>
        <p:nvSpPr>
          <p:cNvPr id="6" name="Rectangle: Rounded Corners 5">
            <a:extLst>
              <a:ext uri="{FF2B5EF4-FFF2-40B4-BE49-F238E27FC236}">
                <a16:creationId xmlns:a16="http://schemas.microsoft.com/office/drawing/2014/main" id="{95822CE6-3C2D-42F3-689D-6B0CB22E3F83}"/>
              </a:ext>
            </a:extLst>
          </p:cNvPr>
          <p:cNvSpPr/>
          <p:nvPr/>
        </p:nvSpPr>
        <p:spPr bwMode="auto">
          <a:xfrm>
            <a:off x="1397794" y="1622424"/>
            <a:ext cx="6235700" cy="1577975"/>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algn="ctr">
              <a:spcBef>
                <a:spcPts val="0"/>
              </a:spcBef>
            </a:pPr>
            <a:r>
              <a:rPr lang="en-US" sz="2400" b="1" i="1" dirty="0">
                <a:solidFill>
                  <a:schemeClr val="bg1"/>
                </a:solidFill>
              </a:rPr>
              <a:t>From the very first moment you step into the classroom invite children to build a relationship with you.</a:t>
            </a:r>
            <a:endParaRPr lang="en-US" sz="2400" i="1" dirty="0">
              <a:solidFill>
                <a:schemeClr val="bg1"/>
              </a:solidFill>
            </a:endParaRPr>
          </a:p>
        </p:txBody>
      </p:sp>
    </p:spTree>
    <p:extLst>
      <p:ext uri="{BB962C8B-B14F-4D97-AF65-F5344CB8AC3E}">
        <p14:creationId xmlns:p14="http://schemas.microsoft.com/office/powerpoint/2010/main" val="20922340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Conversation Starter:	Grades K-2</a:t>
            </a:r>
          </a:p>
        </p:txBody>
      </p:sp>
      <p:sp>
        <p:nvSpPr>
          <p:cNvPr id="3" name="Content Placeholder 2"/>
          <p:cNvSpPr>
            <a:spLocks noGrp="1"/>
          </p:cNvSpPr>
          <p:nvPr>
            <p:ph idx="1"/>
          </p:nvPr>
        </p:nvSpPr>
        <p:spPr>
          <a:xfrm>
            <a:off x="293722" y="971550"/>
            <a:ext cx="8339137" cy="5178040"/>
          </a:xfrm>
        </p:spPr>
        <p:txBody>
          <a:bodyPr/>
          <a:lstStyle/>
          <a:p>
            <a:pPr marL="0" algn="ctr">
              <a:spcBef>
                <a:spcPts val="0"/>
              </a:spcBef>
            </a:pPr>
            <a:endParaRPr lang="en-US" sz="800" b="1" dirty="0"/>
          </a:p>
          <a:p>
            <a:pPr marL="0" algn="ctr">
              <a:spcBef>
                <a:spcPts val="0"/>
              </a:spcBef>
            </a:pPr>
            <a:r>
              <a:rPr lang="en-US" sz="2400" i="1" dirty="0">
                <a:solidFill>
                  <a:srgbClr val="0070C0"/>
                </a:solidFill>
              </a:rPr>
              <a:t>Fill the buckets </a:t>
            </a:r>
            <a:r>
              <a:rPr lang="en-US" sz="2400" dirty="0">
                <a:solidFill>
                  <a:srgbClr val="0070C0"/>
                </a:solidFill>
              </a:rPr>
              <a:t>of your students by building relationships!</a:t>
            </a:r>
          </a:p>
          <a:p>
            <a:pPr marL="0" algn="ctr">
              <a:spcBef>
                <a:spcPts val="0"/>
              </a:spcBef>
            </a:pPr>
            <a:endParaRPr lang="en-US" sz="2400" b="1" i="1" dirty="0">
              <a:solidFill>
                <a:srgbClr val="0070C0"/>
              </a:solidFill>
            </a:endParaRPr>
          </a:p>
          <a:p>
            <a:pPr marL="0" algn="ctr">
              <a:spcBef>
                <a:spcPts val="0"/>
              </a:spcBef>
            </a:pPr>
            <a:r>
              <a:rPr lang="en-US" sz="2800" b="1" dirty="0"/>
              <a:t> </a:t>
            </a:r>
            <a:endParaRPr lang="en-US" sz="2400" dirty="0"/>
          </a:p>
          <a:p>
            <a:pPr marL="0" algn="ctr">
              <a:spcBef>
                <a:spcPts val="0"/>
              </a:spcBef>
            </a:pPr>
            <a:endParaRPr lang="en-US" sz="2400" dirty="0"/>
          </a:p>
          <a:p>
            <a:pPr marL="0" algn="ctr">
              <a:spcBef>
                <a:spcPts val="0"/>
              </a:spcBef>
            </a:pPr>
            <a:endParaRPr lang="en-US" sz="2400" dirty="0"/>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DD7D3D9F-483B-4D2E-9546-1BB0A0DE023F}" type="slidenum">
              <a:rPr kumimoji="0" lang="en-US" sz="800" b="0" i="0" u="none" strike="noStrike" kern="1200" cap="none" spc="0" normalizeH="0" baseline="0" noProof="0" smtClean="0">
                <a:ln>
                  <a:noFill/>
                </a:ln>
                <a:solidFill>
                  <a:srgbClr val="464847"/>
                </a:solidFill>
                <a:effectLst/>
                <a:uLnTx/>
                <a:uFillTx/>
                <a:latin typeface="Verdana" pitchFamily="64" charset="0"/>
                <a:ea typeface="ＭＳ Ｐゴシック" pitchFamily="64" charset="-128"/>
              </a:rPr>
              <a:pPr marL="0" marR="0" lvl="0" indent="0" algn="l" defTabSz="914400" rtl="0" eaLnBrk="0" fontAlgn="base" latinLnBrk="0" hangingPunct="0">
                <a:lnSpc>
                  <a:spcPct val="100000"/>
                </a:lnSpc>
                <a:spcBef>
                  <a:spcPct val="0"/>
                </a:spcBef>
                <a:spcAft>
                  <a:spcPct val="0"/>
                </a:spcAft>
                <a:buClrTx/>
                <a:buSzTx/>
                <a:buFontTx/>
                <a:buNone/>
                <a:tabLst/>
                <a:defRPr/>
              </a:pPr>
              <a:t>8</a:t>
            </a:fld>
            <a:endParaRPr kumimoji="0" lang="en-US" sz="800" b="0" i="0" u="none" strike="noStrike" kern="1200" cap="none" spc="0" normalizeH="0" baseline="0" noProof="0" dirty="0">
              <a:ln>
                <a:noFill/>
              </a:ln>
              <a:solidFill>
                <a:srgbClr val="464847"/>
              </a:solidFill>
              <a:effectLst/>
              <a:uLnTx/>
              <a:uFillTx/>
              <a:latin typeface="Verdana" pitchFamily="64" charset="0"/>
              <a:ea typeface="ＭＳ Ｐゴシック" pitchFamily="64" charset="-128"/>
            </a:endParaRPr>
          </a:p>
        </p:txBody>
      </p:sp>
      <p:sp>
        <p:nvSpPr>
          <p:cNvPr id="5" name="Footer Placeholder 4"/>
          <p:cNvSpPr>
            <a:spLocks noGrp="1"/>
          </p:cNvSpPr>
          <p:nvPr>
            <p:ph type="ftr" sz="quarter" idx="11"/>
          </p:nvPr>
        </p:nvSpPr>
        <p:spPr>
          <a:xfrm>
            <a:off x="568325" y="6356350"/>
            <a:ext cx="5356225" cy="287338"/>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dirty="0">
                <a:solidFill>
                  <a:srgbClr val="000000"/>
                </a:solidFill>
              </a:rPr>
              <a:t>THE INVISIBLE BOY</a:t>
            </a:r>
            <a:r>
              <a:rPr kumimoji="0" lang="en-US" sz="800" b="0" i="0" u="none" strike="noStrike" kern="1200" cap="none" spc="0" normalizeH="0" baseline="0" noProof="0" dirty="0">
                <a:ln>
                  <a:noFill/>
                </a:ln>
                <a:solidFill>
                  <a:srgbClr val="000000"/>
                </a:solidFill>
                <a:effectLst/>
                <a:uLnTx/>
                <a:uFillTx/>
                <a:latin typeface="Verdana" pitchFamily="64" charset="0"/>
                <a:ea typeface="ＭＳ Ｐゴシック" pitchFamily="64" charset="-128"/>
              </a:rPr>
              <a:t> |  ©2023YMCA/Project Cornerstone </a:t>
            </a:r>
            <a:endParaRPr kumimoji="0" lang="en-US" sz="800" b="0" i="0" u="none" strike="noStrike" kern="1200" cap="none" spc="0" normalizeH="0" baseline="0" noProof="0" dirty="0">
              <a:ln>
                <a:noFill/>
              </a:ln>
              <a:solidFill>
                <a:srgbClr val="464847"/>
              </a:solidFill>
              <a:effectLst/>
              <a:uLnTx/>
              <a:uFillTx/>
              <a:latin typeface="Verdana" pitchFamily="64" charset="0"/>
              <a:ea typeface="ＭＳ Ｐゴシック" pitchFamily="64"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464847"/>
              </a:solidFill>
              <a:effectLst/>
              <a:uLnTx/>
              <a:uFillTx/>
              <a:latin typeface="Verdana" pitchFamily="64" charset="0"/>
              <a:ea typeface="ＭＳ Ｐゴシック" pitchFamily="64" charset="-128"/>
            </a:endParaRPr>
          </a:p>
        </p:txBody>
      </p:sp>
      <p:pic>
        <p:nvPicPr>
          <p:cNvPr id="1026" name="Picture 2" descr="C:\Users\knoftz\Desktop\relationshops Re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3200" y="2101785"/>
            <a:ext cx="5122863" cy="3416604"/>
          </a:xfrm>
          <a:prstGeom prst="rect">
            <a:avLst/>
          </a:prstGeom>
          <a:noFill/>
          <a:ln w="57150">
            <a:solidFill>
              <a:srgbClr val="92D050"/>
            </a:solidFill>
          </a:ln>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0608A96-4E5E-C501-76B0-A81EC4B660C1}"/>
              </a:ext>
            </a:extLst>
          </p:cNvPr>
          <p:cNvPicPr>
            <a:picLocks noChangeAspect="1"/>
          </p:cNvPicPr>
          <p:nvPr/>
        </p:nvPicPr>
        <p:blipFill>
          <a:blip r:embed="rId4"/>
          <a:stretch>
            <a:fillRect/>
          </a:stretch>
        </p:blipFill>
        <p:spPr>
          <a:xfrm>
            <a:off x="6567917" y="3992233"/>
            <a:ext cx="1773088" cy="2364117"/>
          </a:xfrm>
          <a:prstGeom prst="rect">
            <a:avLst/>
          </a:prstGeom>
        </p:spPr>
      </p:pic>
    </p:spTree>
    <p:extLst>
      <p:ext uri="{BB962C8B-B14F-4D97-AF65-F5344CB8AC3E}">
        <p14:creationId xmlns:p14="http://schemas.microsoft.com/office/powerpoint/2010/main" val="15748146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Conversation Starter:	Grades 3-6</a:t>
            </a:r>
          </a:p>
        </p:txBody>
      </p:sp>
      <p:sp>
        <p:nvSpPr>
          <p:cNvPr id="3" name="Content Placeholder 2"/>
          <p:cNvSpPr>
            <a:spLocks noGrp="1"/>
          </p:cNvSpPr>
          <p:nvPr>
            <p:ph idx="1"/>
          </p:nvPr>
        </p:nvSpPr>
        <p:spPr>
          <a:xfrm>
            <a:off x="293722" y="971550"/>
            <a:ext cx="8339137" cy="5178040"/>
          </a:xfrm>
        </p:spPr>
        <p:txBody>
          <a:bodyPr/>
          <a:lstStyle/>
          <a:p>
            <a:pPr marL="0" algn="ctr">
              <a:spcBef>
                <a:spcPts val="0"/>
              </a:spcBef>
            </a:pPr>
            <a:endParaRPr lang="en-US" sz="800" b="1" dirty="0"/>
          </a:p>
          <a:p>
            <a:pPr marL="0" algn="ctr">
              <a:spcBef>
                <a:spcPts val="0"/>
              </a:spcBef>
            </a:pPr>
            <a:r>
              <a:rPr lang="en-US" sz="3200" i="1" dirty="0">
                <a:solidFill>
                  <a:srgbClr val="0070C0"/>
                </a:solidFill>
              </a:rPr>
              <a:t>Tell your story to students</a:t>
            </a:r>
            <a:r>
              <a:rPr lang="en-US" sz="3200" dirty="0">
                <a:solidFill>
                  <a:srgbClr val="0070C0"/>
                </a:solidFill>
              </a:rPr>
              <a:t>!</a:t>
            </a:r>
          </a:p>
          <a:p>
            <a:pPr marL="0" algn="ctr">
              <a:spcBef>
                <a:spcPts val="0"/>
              </a:spcBef>
            </a:pPr>
            <a:endParaRPr lang="en-US" sz="3200" b="1" i="1" dirty="0">
              <a:solidFill>
                <a:srgbClr val="0070C0"/>
              </a:solidFill>
            </a:endParaRPr>
          </a:p>
          <a:p>
            <a:pPr marL="0" algn="ctr">
              <a:spcBef>
                <a:spcPts val="0"/>
              </a:spcBef>
            </a:pPr>
            <a:r>
              <a:rPr lang="en-US" sz="2800" b="1" dirty="0"/>
              <a:t> </a:t>
            </a:r>
            <a:endParaRPr lang="en-US" sz="2400" dirty="0"/>
          </a:p>
          <a:p>
            <a:pPr marL="0" algn="ctr">
              <a:spcBef>
                <a:spcPts val="0"/>
              </a:spcBef>
            </a:pPr>
            <a:endParaRPr lang="en-US" sz="2400" dirty="0"/>
          </a:p>
          <a:p>
            <a:pPr marL="0" algn="ctr">
              <a:spcBef>
                <a:spcPts val="0"/>
              </a:spcBef>
            </a:pPr>
            <a:endParaRPr lang="en-US" sz="2400" dirty="0"/>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DD7D3D9F-483B-4D2E-9546-1BB0A0DE023F}" type="slidenum">
              <a:rPr kumimoji="0" lang="en-US" sz="800" b="0" i="0" u="none" strike="noStrike" kern="1200" cap="none" spc="0" normalizeH="0" baseline="0" noProof="0" smtClean="0">
                <a:ln>
                  <a:noFill/>
                </a:ln>
                <a:solidFill>
                  <a:srgbClr val="464847"/>
                </a:solidFill>
                <a:effectLst/>
                <a:uLnTx/>
                <a:uFillTx/>
                <a:latin typeface="Verdana" pitchFamily="64" charset="0"/>
                <a:ea typeface="ＭＳ Ｐゴシック" pitchFamily="64" charset="-128"/>
              </a:rPr>
              <a:pPr marL="0" marR="0" lvl="0" indent="0" algn="l" defTabSz="914400" rtl="0" eaLnBrk="0" fontAlgn="base" latinLnBrk="0" hangingPunct="0">
                <a:lnSpc>
                  <a:spcPct val="100000"/>
                </a:lnSpc>
                <a:spcBef>
                  <a:spcPct val="0"/>
                </a:spcBef>
                <a:spcAft>
                  <a:spcPct val="0"/>
                </a:spcAft>
                <a:buClrTx/>
                <a:buSzTx/>
                <a:buFontTx/>
                <a:buNone/>
                <a:tabLst/>
                <a:defRPr/>
              </a:pPr>
              <a:t>9</a:t>
            </a:fld>
            <a:endParaRPr kumimoji="0" lang="en-US" sz="800" b="0" i="0" u="none" strike="noStrike" kern="1200" cap="none" spc="0" normalizeH="0" baseline="0" noProof="0" dirty="0">
              <a:ln>
                <a:noFill/>
              </a:ln>
              <a:solidFill>
                <a:srgbClr val="464847"/>
              </a:solidFill>
              <a:effectLst/>
              <a:uLnTx/>
              <a:uFillTx/>
              <a:latin typeface="Verdana" pitchFamily="64" charset="0"/>
              <a:ea typeface="ＭＳ Ｐゴシック" pitchFamily="64" charset="-128"/>
            </a:endParaRPr>
          </a:p>
        </p:txBody>
      </p:sp>
      <p:sp>
        <p:nvSpPr>
          <p:cNvPr id="5" name="Footer Placeholder 4"/>
          <p:cNvSpPr>
            <a:spLocks noGrp="1"/>
          </p:cNvSpPr>
          <p:nvPr>
            <p:ph type="ftr" sz="quarter" idx="11"/>
          </p:nvPr>
        </p:nvSpPr>
        <p:spPr>
          <a:xfrm>
            <a:off x="568325" y="6356350"/>
            <a:ext cx="5356225" cy="287338"/>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dirty="0">
                <a:solidFill>
                  <a:srgbClr val="000000"/>
                </a:solidFill>
              </a:rPr>
              <a:t>THE INVISIBLE BOY</a:t>
            </a:r>
            <a:r>
              <a:rPr kumimoji="0" lang="en-US" sz="800" b="0" i="0" u="none" strike="noStrike" kern="1200" cap="none" spc="0" normalizeH="0" baseline="0" noProof="0" dirty="0">
                <a:ln>
                  <a:noFill/>
                </a:ln>
                <a:solidFill>
                  <a:srgbClr val="000000"/>
                </a:solidFill>
                <a:effectLst/>
                <a:uLnTx/>
                <a:uFillTx/>
                <a:latin typeface="Verdana" pitchFamily="64" charset="0"/>
                <a:ea typeface="ＭＳ Ｐゴシック" pitchFamily="64" charset="-128"/>
              </a:rPr>
              <a:t> |  ©2023YMCA/Project Cornerstone </a:t>
            </a:r>
            <a:endParaRPr kumimoji="0" lang="en-US" sz="800" b="0" i="0" u="none" strike="noStrike" kern="1200" cap="none" spc="0" normalizeH="0" baseline="0" noProof="0" dirty="0">
              <a:ln>
                <a:noFill/>
              </a:ln>
              <a:solidFill>
                <a:srgbClr val="464847"/>
              </a:solidFill>
              <a:effectLst/>
              <a:uLnTx/>
              <a:uFillTx/>
              <a:latin typeface="Verdana" pitchFamily="64" charset="0"/>
              <a:ea typeface="ＭＳ Ｐゴシック" pitchFamily="64"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464847"/>
              </a:solidFill>
              <a:effectLst/>
              <a:uLnTx/>
              <a:uFillTx/>
              <a:latin typeface="Verdana" pitchFamily="64" charset="0"/>
              <a:ea typeface="ＭＳ Ｐゴシック" pitchFamily="64" charset="-128"/>
            </a:endParaRPr>
          </a:p>
        </p:txBody>
      </p:sp>
      <p:pic>
        <p:nvPicPr>
          <p:cNvPr id="6" name="Picture 5">
            <a:extLst>
              <a:ext uri="{FF2B5EF4-FFF2-40B4-BE49-F238E27FC236}">
                <a16:creationId xmlns:a16="http://schemas.microsoft.com/office/drawing/2014/main" id="{4974524C-71EC-CEDD-BB1B-6BAF3A020E6D}"/>
              </a:ext>
            </a:extLst>
          </p:cNvPr>
          <p:cNvPicPr>
            <a:picLocks noChangeAspect="1"/>
          </p:cNvPicPr>
          <p:nvPr/>
        </p:nvPicPr>
        <p:blipFill>
          <a:blip r:embed="rId3"/>
          <a:stretch>
            <a:fillRect/>
          </a:stretch>
        </p:blipFill>
        <p:spPr>
          <a:xfrm>
            <a:off x="901700" y="1939540"/>
            <a:ext cx="2806700" cy="4210050"/>
          </a:xfrm>
          <a:prstGeom prst="rect">
            <a:avLst/>
          </a:prstGeom>
        </p:spPr>
      </p:pic>
      <p:pic>
        <p:nvPicPr>
          <p:cNvPr id="8" name="Picture 7">
            <a:extLst>
              <a:ext uri="{FF2B5EF4-FFF2-40B4-BE49-F238E27FC236}">
                <a16:creationId xmlns:a16="http://schemas.microsoft.com/office/drawing/2014/main" id="{EAB1DDB0-BC1D-F782-2259-0EF4D819DBF1}"/>
              </a:ext>
            </a:extLst>
          </p:cNvPr>
          <p:cNvPicPr>
            <a:picLocks noChangeAspect="1"/>
          </p:cNvPicPr>
          <p:nvPr/>
        </p:nvPicPr>
        <p:blipFill>
          <a:blip r:embed="rId4"/>
          <a:stretch>
            <a:fillRect/>
          </a:stretch>
        </p:blipFill>
        <p:spPr>
          <a:xfrm>
            <a:off x="4290980" y="2717800"/>
            <a:ext cx="4125956" cy="2754998"/>
          </a:xfrm>
          <a:prstGeom prst="rect">
            <a:avLst/>
          </a:prstGeom>
        </p:spPr>
      </p:pic>
    </p:spTree>
    <p:extLst>
      <p:ext uri="{BB962C8B-B14F-4D97-AF65-F5344CB8AC3E}">
        <p14:creationId xmlns:p14="http://schemas.microsoft.com/office/powerpoint/2010/main" val="1408992798"/>
      </p:ext>
    </p:extLst>
  </p:cSld>
  <p:clrMapOvr>
    <a:masterClrMapping/>
  </p:clrMapOvr>
</p:sld>
</file>

<file path=ppt/theme/theme1.xml><?xml version="1.0" encoding="utf-8"?>
<a:theme xmlns:a="http://schemas.openxmlformats.org/drawingml/2006/main" name="CS_PPT_template_REV">
  <a:themeElements>
    <a:clrScheme name="">
      <a:dk1>
        <a:srgbClr val="000000"/>
      </a:dk1>
      <a:lt1>
        <a:srgbClr val="FFFFFF"/>
      </a:lt1>
      <a:dk2>
        <a:srgbClr val="ED1C24"/>
      </a:dk2>
      <a:lt2>
        <a:srgbClr val="464847"/>
      </a:lt2>
      <a:accent1>
        <a:srgbClr val="92278F"/>
      </a:accent1>
      <a:accent2>
        <a:srgbClr val="0089D0"/>
      </a:accent2>
      <a:accent3>
        <a:srgbClr val="FFFFFF"/>
      </a:accent3>
      <a:accent4>
        <a:srgbClr val="000000"/>
      </a:accent4>
      <a:accent5>
        <a:srgbClr val="C7ACC6"/>
      </a:accent5>
      <a:accent6>
        <a:srgbClr val="007CBC"/>
      </a:accent6>
      <a:hlink>
        <a:srgbClr val="01A490"/>
      </a:hlink>
      <a:folHlink>
        <a:srgbClr val="F47920"/>
      </a:folHlink>
    </a:clrScheme>
    <a:fontScheme name="Office Theme">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FRIENDS">
  <a:themeElements>
    <a:clrScheme name="">
      <a:dk1>
        <a:srgbClr val="000000"/>
      </a:dk1>
      <a:lt1>
        <a:srgbClr val="FFFFFF"/>
      </a:lt1>
      <a:dk2>
        <a:srgbClr val="ED1C24"/>
      </a:dk2>
      <a:lt2>
        <a:srgbClr val="464847"/>
      </a:lt2>
      <a:accent1>
        <a:srgbClr val="92278F"/>
      </a:accent1>
      <a:accent2>
        <a:srgbClr val="0089D0"/>
      </a:accent2>
      <a:accent3>
        <a:srgbClr val="FFFFFF"/>
      </a:accent3>
      <a:accent4>
        <a:srgbClr val="000000"/>
      </a:accent4>
      <a:accent5>
        <a:srgbClr val="C7ACC6"/>
      </a:accent5>
      <a:accent6>
        <a:srgbClr val="007CBC"/>
      </a:accent6>
      <a:hlink>
        <a:srgbClr val="01A490"/>
      </a:hlink>
      <a:folHlink>
        <a:srgbClr val="F47920"/>
      </a:folHlink>
    </a:clrScheme>
    <a:fontScheme name="Office Theme">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FRIENDS">
  <a:themeElements>
    <a:clrScheme name="">
      <a:dk1>
        <a:srgbClr val="000000"/>
      </a:dk1>
      <a:lt1>
        <a:srgbClr val="FFFFFF"/>
      </a:lt1>
      <a:dk2>
        <a:srgbClr val="ED1C24"/>
      </a:dk2>
      <a:lt2>
        <a:srgbClr val="464847"/>
      </a:lt2>
      <a:accent1>
        <a:srgbClr val="92278F"/>
      </a:accent1>
      <a:accent2>
        <a:srgbClr val="0089D0"/>
      </a:accent2>
      <a:accent3>
        <a:srgbClr val="FFFFFF"/>
      </a:accent3>
      <a:accent4>
        <a:srgbClr val="000000"/>
      </a:accent4>
      <a:accent5>
        <a:srgbClr val="C7ACC6"/>
      </a:accent5>
      <a:accent6>
        <a:srgbClr val="007CBC"/>
      </a:accent6>
      <a:hlink>
        <a:srgbClr val="01A490"/>
      </a:hlink>
      <a:folHlink>
        <a:srgbClr val="F47920"/>
      </a:folHlink>
    </a:clrScheme>
    <a:fontScheme name="Office Theme">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FRIENDS">
  <a:themeElements>
    <a:clrScheme name="">
      <a:dk1>
        <a:srgbClr val="000000"/>
      </a:dk1>
      <a:lt1>
        <a:srgbClr val="FFFFFF"/>
      </a:lt1>
      <a:dk2>
        <a:srgbClr val="ED1C24"/>
      </a:dk2>
      <a:lt2>
        <a:srgbClr val="464847"/>
      </a:lt2>
      <a:accent1>
        <a:srgbClr val="92278F"/>
      </a:accent1>
      <a:accent2>
        <a:srgbClr val="0089D0"/>
      </a:accent2>
      <a:accent3>
        <a:srgbClr val="FFFFFF"/>
      </a:accent3>
      <a:accent4>
        <a:srgbClr val="000000"/>
      </a:accent4>
      <a:accent5>
        <a:srgbClr val="C7ACC6"/>
      </a:accent5>
      <a:accent6>
        <a:srgbClr val="007CBC"/>
      </a:accent6>
      <a:hlink>
        <a:srgbClr val="01A490"/>
      </a:hlink>
      <a:folHlink>
        <a:srgbClr val="F47920"/>
      </a:folHlink>
    </a:clrScheme>
    <a:fontScheme name="Office Theme">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2a57fa4-c662-4c21-ac6a-d9b9cbcda439">
      <Terms xmlns="http://schemas.microsoft.com/office/infopath/2007/PartnerControls"/>
    </lcf76f155ced4ddcb4097134ff3c332f>
    <TaxCatchAll xmlns="9ebef5b9-c5d5-4c25-a9fe-bec868ad469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24A240A4369BD4B8E62ADC970CDAB73" ma:contentTypeVersion="17" ma:contentTypeDescription="Create a new document." ma:contentTypeScope="" ma:versionID="5bd3471c19b159aef2cea44eca4af322">
  <xsd:schema xmlns:xsd="http://www.w3.org/2001/XMLSchema" xmlns:xs="http://www.w3.org/2001/XMLSchema" xmlns:p="http://schemas.microsoft.com/office/2006/metadata/properties" xmlns:ns2="b2a57fa4-c662-4c21-ac6a-d9b9cbcda439" xmlns:ns3="9ebef5b9-c5d5-4c25-a9fe-bec868ad469b" targetNamespace="http://schemas.microsoft.com/office/2006/metadata/properties" ma:root="true" ma:fieldsID="31c4b496514f6c7a4db17234376c307a" ns2:_="" ns3:_="">
    <xsd:import namespace="b2a57fa4-c662-4c21-ac6a-d9b9cbcda439"/>
    <xsd:import namespace="9ebef5b9-c5d5-4c25-a9fe-bec868ad469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a57fa4-c662-4c21-ac6a-d9b9cbcda43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9938087-ec50-45ed-980d-13c342d101e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ebef5b9-c5d5-4c25-a9fe-bec868ad469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902b53e-a439-4259-aabb-ef34b2061265}" ma:internalName="TaxCatchAll" ma:showField="CatchAllData" ma:web="9ebef5b9-c5d5-4c25-a9fe-bec868ad469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EBED1BA-ABC3-4072-92FE-284FE4E687EF}">
  <ds:schemaRefs>
    <ds:schemaRef ds:uri="http://purl.org/dc/dcmitype/"/>
    <ds:schemaRef ds:uri="http://purl.org/dc/elements/1.1/"/>
    <ds:schemaRef ds:uri="http://schemas.openxmlformats.org/package/2006/metadata/core-properties"/>
    <ds:schemaRef ds:uri="http://schemas.microsoft.com/office/infopath/2007/PartnerControls"/>
    <ds:schemaRef ds:uri="http://schemas.microsoft.com/office/2006/metadata/properties"/>
    <ds:schemaRef ds:uri="http://schemas.microsoft.com/office/2006/documentManagement/types"/>
    <ds:schemaRef ds:uri="9ebef5b9-c5d5-4c25-a9fe-bec868ad469b"/>
    <ds:schemaRef ds:uri="b2a57fa4-c662-4c21-ac6a-d9b9cbcda439"/>
    <ds:schemaRef ds:uri="http://www.w3.org/XML/1998/namespace"/>
    <ds:schemaRef ds:uri="http://purl.org/dc/terms/"/>
  </ds:schemaRefs>
</ds:datastoreItem>
</file>

<file path=customXml/itemProps2.xml><?xml version="1.0" encoding="utf-8"?>
<ds:datastoreItem xmlns:ds="http://schemas.openxmlformats.org/officeDocument/2006/customXml" ds:itemID="{44EFF2A8-132E-4E27-838D-7CE7BFE5C4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a57fa4-c662-4c21-ac6a-d9b9cbcda439"/>
    <ds:schemaRef ds:uri="9ebef5b9-c5d5-4c25-a9fe-bec868ad469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3E496C4-EEFE-4052-B8B9-9DA64B45745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CS_PPT_template_REV</Template>
  <TotalTime>3384</TotalTime>
  <Words>5026</Words>
  <Application>Microsoft Office PowerPoint</Application>
  <PresentationFormat>On-screen Show (4:3)</PresentationFormat>
  <Paragraphs>579</Paragraphs>
  <Slides>29</Slides>
  <Notes>29</Notes>
  <HiddenSlides>0</HiddenSlides>
  <MMClips>0</MMClips>
  <ScaleCrop>false</ScaleCrop>
  <HeadingPairs>
    <vt:vector size="8" baseType="variant">
      <vt:variant>
        <vt:lpstr>Fonts Used</vt:lpstr>
      </vt:variant>
      <vt:variant>
        <vt:i4>10</vt:i4>
      </vt:variant>
      <vt:variant>
        <vt:lpstr>Theme</vt:lpstr>
      </vt:variant>
      <vt:variant>
        <vt:i4>4</vt:i4>
      </vt:variant>
      <vt:variant>
        <vt:lpstr>Embedded OLE Servers</vt:lpstr>
      </vt:variant>
      <vt:variant>
        <vt:i4>1</vt:i4>
      </vt:variant>
      <vt:variant>
        <vt:lpstr>Slide Titles</vt:lpstr>
      </vt:variant>
      <vt:variant>
        <vt:i4>29</vt:i4>
      </vt:variant>
    </vt:vector>
  </HeadingPairs>
  <TitlesOfParts>
    <vt:vector size="44" baseType="lpstr">
      <vt:lpstr>Arial</vt:lpstr>
      <vt:lpstr>Calibri</vt:lpstr>
      <vt:lpstr>Comic Sans MS</vt:lpstr>
      <vt:lpstr>Courier New</vt:lpstr>
      <vt:lpstr>Helvetica</vt:lpstr>
      <vt:lpstr>Symbol</vt:lpstr>
      <vt:lpstr>Times</vt:lpstr>
      <vt:lpstr>Times New Roman</vt:lpstr>
      <vt:lpstr>Verdana</vt:lpstr>
      <vt:lpstr>Wingdings</vt:lpstr>
      <vt:lpstr>CS_PPT_template_REV</vt:lpstr>
      <vt:lpstr>FRIENDS</vt:lpstr>
      <vt:lpstr>1_FRIENDS</vt:lpstr>
      <vt:lpstr>2_FRIENDS</vt:lpstr>
      <vt:lpstr>Acrobat Document</vt:lpstr>
      <vt:lpstr>THE INVISIBLE BOY</vt:lpstr>
      <vt:lpstr>ABC:    Champion Year</vt:lpstr>
      <vt:lpstr>Empathy:   Connect with Empathy</vt:lpstr>
      <vt:lpstr>PowerPoint Presentation</vt:lpstr>
      <vt:lpstr>ABC Readers:  Key Points</vt:lpstr>
      <vt:lpstr>PowerPoint Presentation</vt:lpstr>
      <vt:lpstr>Conversation Starter:  All Grades</vt:lpstr>
      <vt:lpstr>Conversation Starter: Grades K-2</vt:lpstr>
      <vt:lpstr>Conversation Starter: Grades 3-6</vt:lpstr>
      <vt:lpstr>Conversation Starter: ABC Rules</vt:lpstr>
      <vt:lpstr>Conversation Starters: All Grades     </vt:lpstr>
      <vt:lpstr>PowerPoint Presentation</vt:lpstr>
      <vt:lpstr>Introducing and Reading the Book</vt:lpstr>
      <vt:lpstr>PowerPoint Presentation</vt:lpstr>
      <vt:lpstr>Discussion:     Grades K-2</vt:lpstr>
      <vt:lpstr>Discussion:     Grades 3-6  </vt:lpstr>
      <vt:lpstr>PowerPoint Presentation</vt:lpstr>
      <vt:lpstr>Activity Ideas:  Grades K-6 Everyone Wants to Be Invited </vt:lpstr>
      <vt:lpstr>Activity Idea:    Grades K-2 Invisible Ink </vt:lpstr>
      <vt:lpstr>Activity Ideas:  Grades 3-6 New Student in School   </vt:lpstr>
      <vt:lpstr>Activity Ideas:  Grades 3-6 Learning Empathy</vt:lpstr>
      <vt:lpstr>Activity Idea:    Grades K-6 Hula Hoop Game </vt:lpstr>
      <vt:lpstr>PowerPoint Presentation</vt:lpstr>
      <vt:lpstr>Closing:</vt:lpstr>
      <vt:lpstr>PowerPoint Presentation</vt:lpstr>
      <vt:lpstr>Next Steps: Communication</vt:lpstr>
      <vt:lpstr>Home and School Communication</vt:lpstr>
      <vt:lpstr>School Wide Extensions:  Welcome Back Month</vt:lpstr>
      <vt:lpstr>Closing Comments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FRIENDS  TO THE END</dc:title>
  <dc:creator>Kelly Noftz (Association Office)</dc:creator>
  <cp:lastModifiedBy>Sarah Moore (Project Cornerstone)</cp:lastModifiedBy>
  <cp:revision>166</cp:revision>
  <cp:lastPrinted>2023-08-16T18:40:47Z</cp:lastPrinted>
  <dcterms:created xsi:type="dcterms:W3CDTF">2014-06-13T21:18:18Z</dcterms:created>
  <dcterms:modified xsi:type="dcterms:W3CDTF">2023-08-16T18:41:48Z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0x010100724A240A4369BD4B8E62ADC970CDAB73</vt:lpwstr>
  </property>
  <property fmtid="{D5CDD505-2E9C-101B-9397-08002B2CF9AE}" pid="3" name="MediaServiceImageTags">
    <vt:lpwstr/>
  </property>
</Properties>
</file>